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tags/tag1.xml" ContentType="application/vnd.openxmlformats-officedocument.presentationml.tags+xml"/>
  <Override PartName="/ppt/tags/tag2.xml" ContentType="application/vnd.openxmlformats-officedocument.presentationml.tags+xml"/>
  <Override PartName="/ppt/notesSlides/notesSlide11.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notesSlides/notesSlide12.xml" ContentType="application/vnd.openxmlformats-officedocument.presentationml.notesSlide+xml"/>
  <Override PartName="/ppt/tags/tag34.xml" ContentType="application/vnd.openxmlformats-officedocument.presentationml.tags+xml"/>
  <Override PartName="/ppt/tags/tag35.xml" ContentType="application/vnd.openxmlformats-officedocument.presentationml.tags+xml"/>
  <Override PartName="/ppt/notesSlides/notesSlide1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763" r:id="rId2"/>
  </p:sldMasterIdLst>
  <p:notesMasterIdLst>
    <p:notesMasterId r:id="rId63"/>
  </p:notesMasterIdLst>
  <p:handoutMasterIdLst>
    <p:handoutMasterId r:id="rId64"/>
  </p:handoutMasterIdLst>
  <p:sldIdLst>
    <p:sldId id="988" r:id="rId3"/>
    <p:sldId id="989" r:id="rId4"/>
    <p:sldId id="990" r:id="rId5"/>
    <p:sldId id="991" r:id="rId6"/>
    <p:sldId id="1014" r:id="rId7"/>
    <p:sldId id="992" r:id="rId8"/>
    <p:sldId id="994" r:id="rId9"/>
    <p:sldId id="971" r:id="rId10"/>
    <p:sldId id="995" r:id="rId11"/>
    <p:sldId id="1395" r:id="rId12"/>
    <p:sldId id="1415" r:id="rId13"/>
    <p:sldId id="1420" r:id="rId14"/>
    <p:sldId id="1460" r:id="rId15"/>
    <p:sldId id="1416" r:id="rId16"/>
    <p:sldId id="1363" r:id="rId17"/>
    <p:sldId id="996" r:id="rId18"/>
    <p:sldId id="896" r:id="rId19"/>
    <p:sldId id="1260" r:id="rId20"/>
    <p:sldId id="1264" r:id="rId21"/>
    <p:sldId id="1040" r:id="rId22"/>
    <p:sldId id="1444" r:id="rId23"/>
    <p:sldId id="1332" r:id="rId24"/>
    <p:sldId id="1445" r:id="rId25"/>
    <p:sldId id="1331" r:id="rId26"/>
    <p:sldId id="1446" r:id="rId27"/>
    <p:sldId id="1209" r:id="rId28"/>
    <p:sldId id="1409" r:id="rId29"/>
    <p:sldId id="1447" r:id="rId30"/>
    <p:sldId id="881" r:id="rId31"/>
    <p:sldId id="1426" r:id="rId32"/>
    <p:sldId id="1454" r:id="rId33"/>
    <p:sldId id="1405" r:id="rId34"/>
    <p:sldId id="1455" r:id="rId35"/>
    <p:sldId id="1401" r:id="rId36"/>
    <p:sldId id="1421" r:id="rId37"/>
    <p:sldId id="1457" r:id="rId38"/>
    <p:sldId id="1224" r:id="rId39"/>
    <p:sldId id="1387" r:id="rId40"/>
    <p:sldId id="1366" r:id="rId41"/>
    <p:sldId id="1458" r:id="rId42"/>
    <p:sldId id="1380" r:id="rId43"/>
    <p:sldId id="1370" r:id="rId44"/>
    <p:sldId id="1342" r:id="rId45"/>
    <p:sldId id="1407" r:id="rId46"/>
    <p:sldId id="1411" r:id="rId47"/>
    <p:sldId id="1459" r:id="rId48"/>
    <p:sldId id="1031" r:id="rId49"/>
    <p:sldId id="1144" r:id="rId50"/>
    <p:sldId id="1450" r:id="rId51"/>
    <p:sldId id="1390" r:id="rId52"/>
    <p:sldId id="1266" r:id="rId53"/>
    <p:sldId id="1385" r:id="rId54"/>
    <p:sldId id="1451" r:id="rId55"/>
    <p:sldId id="1041" r:id="rId56"/>
    <p:sldId id="1217" r:id="rId57"/>
    <p:sldId id="1448" r:id="rId58"/>
    <p:sldId id="997" r:id="rId59"/>
    <p:sldId id="1042" r:id="rId60"/>
    <p:sldId id="1461" r:id="rId61"/>
    <p:sldId id="1443" r:id="rId62"/>
  </p:sldIdLst>
  <p:sldSz cx="6858000" cy="9144000" type="letter"/>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dern Swiss" id="{FD2B0C0D-84C0-42ED-88AF-E5F83906AE8B}">
          <p14:sldIdLst>
            <p14:sldId id="988"/>
          </p14:sldIdLst>
        </p14:section>
        <p14:section name="Tableaux et autres" id="{7393987E-9956-4C39-8497-BCB93A2FEB3C}">
          <p14:sldIdLst>
            <p14:sldId id="989"/>
            <p14:sldId id="990"/>
            <p14:sldId id="991"/>
            <p14:sldId id="1014"/>
            <p14:sldId id="992"/>
          </p14:sldIdLst>
        </p14:section>
        <p14:section name="À propos de l’évaluation" id="{EBA75C7D-B290-4635-8BBE-974E38C74DA0}">
          <p14:sldIdLst>
            <p14:sldId id="994"/>
            <p14:sldId id="971"/>
          </p14:sldIdLst>
        </p14:section>
        <p14:section name="Profil du programme" id="{CDFB6201-0BFC-45A7-8F15-1AE537315E60}">
          <p14:sldIdLst>
            <p14:sldId id="995"/>
            <p14:sldId id="1395"/>
            <p14:sldId id="1415"/>
            <p14:sldId id="1420"/>
            <p14:sldId id="1460"/>
            <p14:sldId id="1416"/>
            <p14:sldId id="1363"/>
          </p14:sldIdLst>
        </p14:section>
        <p14:section name="Principales constatations" id="{68021836-18B2-4529-9BBE-2F5EE3287167}">
          <p14:sldIdLst>
            <p14:sldId id="996"/>
          </p14:sldIdLst>
        </p14:section>
        <p14:section name="Pertinence" id="{CA20890C-A093-46B1-BAF8-8CAC78151220}">
          <p14:sldIdLst>
            <p14:sldId id="896"/>
          </p14:sldIdLst>
        </p14:section>
        <p14:section name="Alignement sur Parcs Canada" id="{3F1C2379-5E3A-4216-965F-0E4D1B2ED818}">
          <p14:sldIdLst>
            <p14:sldId id="1260"/>
            <p14:sldId id="1264"/>
            <p14:sldId id="1040"/>
            <p14:sldId id="1444"/>
          </p14:sldIdLst>
        </p14:section>
        <p14:section name="Publics cibles" id="{7F3C5D97-ED72-4B4E-B9C0-87FB0D3991A9}">
          <p14:sldIdLst>
            <p14:sldId id="1332"/>
            <p14:sldId id="1445"/>
            <p14:sldId id="1331"/>
            <p14:sldId id="1446"/>
            <p14:sldId id="1209"/>
            <p14:sldId id="1409"/>
            <p14:sldId id="1447"/>
          </p14:sldIdLst>
        </p14:section>
        <p14:section name="Efficacité" id="{8D471B5A-8937-4FD7-9AFA-94619439118B}">
          <p14:sldIdLst>
            <p14:sldId id="881"/>
          </p14:sldIdLst>
        </p14:section>
        <p14:section name="Diffusion externe" id="{C7A87991-5B54-4D80-AAB0-C517F0AC0EAE}">
          <p14:sldIdLst>
            <p14:sldId id="1426"/>
            <p14:sldId id="1454"/>
            <p14:sldId id="1405"/>
            <p14:sldId id="1455"/>
            <p14:sldId id="1401"/>
            <p14:sldId id="1421"/>
            <p14:sldId id="1457"/>
            <p14:sldId id="1224"/>
            <p14:sldId id="1387"/>
            <p14:sldId id="1366"/>
            <p14:sldId id="1458"/>
            <p14:sldId id="1380"/>
            <p14:sldId id="1370"/>
            <p14:sldId id="1342"/>
            <p14:sldId id="1407"/>
            <p14:sldId id="1411"/>
            <p14:sldId id="1459"/>
          </p14:sldIdLst>
        </p14:section>
        <p14:section name="Efficacité" id="{8E34DEED-9447-4C12-8505-F65D030C4A61}">
          <p14:sldIdLst>
            <p14:sldId id="1031"/>
            <p14:sldId id="1144"/>
            <p14:sldId id="1450"/>
            <p14:sldId id="1390"/>
            <p14:sldId id="1266"/>
            <p14:sldId id="1385"/>
            <p14:sldId id="1451"/>
            <p14:sldId id="1041"/>
            <p14:sldId id="1217"/>
            <p14:sldId id="1448"/>
            <p14:sldId id="997"/>
            <p14:sldId id="1042"/>
            <p14:sldId id="1461"/>
            <p14:sldId id="1443"/>
          </p14:sldIdLst>
        </p14:section>
      </p14:sectionLst>
    </p:ext>
    <p:ext uri="{EFAFB233-063F-42B5-8137-9DF3F51BA10A}">
      <p15:sldGuideLst xmlns:p15="http://schemas.microsoft.com/office/powerpoint/2012/main">
        <p15:guide id="1" orient="horz" pos="3355" userDrawn="1">
          <p15:clr>
            <a:srgbClr val="A4A3A4"/>
          </p15:clr>
        </p15:guide>
        <p15:guide id="2"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2A3310-2FB5-680B-BC04-C5D821D8254A}" name="Lauren Rollit" initials="LR" userId="S::lauren.rollit@pc.gc.ca::79676b35-460b-42c5-a271-c7162525e9c5" providerId="AD"/>
  <p188:author id="{27D63374-7BF0-13A8-AE03-8EEF4BC86857}" name="Gabrielle Trépanier" initials="GT" userId="S::gabrielle.trepanier@pc.gc.ca::74ee47eb-e0ac-452c-b445-90820394652c" providerId="AD"/>
  <p188:author id="{5DAFBB94-E5E5-55CC-2C05-EEBD0AE4FC61}" name="Karine Kisilenko" initials="KK" userId="S::karine.kisilenko@pc.gc.ca::cc606d17-fe2d-483a-b03c-6e9695721b6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abrielle Trepanier" initials="GT" lastIdx="1" clrIdx="0">
    <p:extLst>
      <p:ext uri="{19B8F6BF-5375-455C-9EA6-DF929625EA0E}">
        <p15:presenceInfo xmlns:p15="http://schemas.microsoft.com/office/powerpoint/2012/main" userId="Gabrielle Trepanier" providerId="None"/>
      </p:ext>
    </p:extLst>
  </p:cmAuthor>
  <p:cmAuthor id="2" name="Karine Kisilenko" initials="KK" lastIdx="62" clrIdx="1">
    <p:extLst>
      <p:ext uri="{19B8F6BF-5375-455C-9EA6-DF929625EA0E}">
        <p15:presenceInfo xmlns:p15="http://schemas.microsoft.com/office/powerpoint/2012/main" userId="S-1-5-21-3900171960-2937217841-1450768761-103224" providerId="AD"/>
      </p:ext>
    </p:extLst>
  </p:cmAuthor>
  <p:cmAuthor id="3" name="Julia DeJong" initials="JD" lastIdx="11" clrIdx="2">
    <p:extLst>
      <p:ext uri="{19B8F6BF-5375-455C-9EA6-DF929625EA0E}">
        <p15:presenceInfo xmlns:p15="http://schemas.microsoft.com/office/powerpoint/2012/main" userId="S-1-5-21-3900171960-2937217841-1450768761-1259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6F3F0"/>
    <a:srgbClr val="63005D"/>
    <a:srgbClr val="7F217F"/>
    <a:srgbClr val="B1C32B"/>
    <a:srgbClr val="9CAC26"/>
    <a:srgbClr val="54768C"/>
    <a:srgbClr val="BDD02E"/>
    <a:srgbClr val="ADBF2B"/>
    <a:srgbClr val="C8D850"/>
    <a:srgbClr val="F69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285" autoAdjust="0"/>
    <p:restoredTop sz="95726" autoAdjust="0"/>
  </p:normalViewPr>
  <p:slideViewPr>
    <p:cSldViewPr snapToGrid="0" snapToObjects="1">
      <p:cViewPr varScale="1">
        <p:scale>
          <a:sx n="83" d="100"/>
          <a:sy n="83" d="100"/>
        </p:scale>
        <p:origin x="3264" y="108"/>
      </p:cViewPr>
      <p:guideLst>
        <p:guide orient="horz" pos="3355"/>
        <p:guide pos="216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66" d="100"/>
          <a:sy n="66" d="100"/>
        </p:scale>
        <p:origin x="-2748" y="-15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notesMaster" Target="notesMasters/notesMaster1.xml"/><Relationship Id="rId68"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presProps" Target="presProps.xml"/><Relationship Id="rId5" Type="http://schemas.openxmlformats.org/officeDocument/2006/relationships/slide" Target="slides/slide3.xml"/><Relationship Id="rId61" Type="http://schemas.openxmlformats.org/officeDocument/2006/relationships/slide" Target="slides/slide59.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handoutMaster" Target="handoutMasters/handoutMaster1.xml"/><Relationship Id="rId69"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viewProps" Target="viewProp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microsoft.com/office/2018/10/relationships/authors" Target="author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commentAuthors" Target="commentAuthor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s>
</file>

<file path=ppt/charts/_rels/chart1.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20Analysis\Feedback%20Forms\Feedback%20Forms%20Coding%20Freq%20Feb.%2011%202025.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20Analysis\Feedback%20Forms\Feedback%20forms%20Coding%20Freq%20Dec.%2030.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20Analysis\Feedback%20Forms\Feedback%20forms%20Coding%20Freq%20Dec.%2030.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Analysis%20of%20LTC%20Program%20Statistics\Expanded%20pivot%20LTC%202017-2024%20June%20UPDATED.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Analysis%20of%20LTC%20Program%20Statistics\Expanded%20pivot%20LTC%202017-2024%20June%20UPDATED.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Analysis%20of%20LTC%20Program%20Statistics\Expanded%20pivot%20LTC%202017-2024%20June%20UPDATED.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20Analysis\Feedback%20Forms\Feedback%20forms%20Coding%20Freq%20Dec.%2030.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Feedback%20Forms\Feedback%20Forms%20Coding%20Freq%20Feb.%2011%202025.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20Analysis\Feedback%20Forms\Feedback%20forms%20Coding%20Freq%20Dec.%2030.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Feedback%20Forms\Feedback%20Forms%20Coding%20Freq%20Feb.%2011%202025.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Feedback%20Forms\Feedback%20Forms%20Coding%20Freq%20Feb.%2011%202025.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7825-459E-89D9-58BE21C37598}"/>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7825-459E-89D9-58BE21C37598}"/>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7825-459E-89D9-58BE21C37598}"/>
              </c:ext>
            </c:extLst>
          </c:dPt>
          <c:dPt>
            <c:idx val="3"/>
            <c:bubble3D val="0"/>
            <c:spPr>
              <a:solidFill>
                <a:schemeClr val="accent5"/>
              </a:solidFill>
              <a:ln w="19050">
                <a:solidFill>
                  <a:schemeClr val="lt1"/>
                </a:solidFill>
              </a:ln>
              <a:effectLst/>
            </c:spPr>
            <c:extLst>
              <c:ext xmlns:c16="http://schemas.microsoft.com/office/drawing/2014/chart" uri="{C3380CC4-5D6E-409C-BE32-E72D297353CC}">
                <c16:uniqueId val="{00000007-7825-459E-89D9-58BE21C37598}"/>
              </c:ext>
            </c:extLst>
          </c:dPt>
          <c:dLbls>
            <c:dLbl>
              <c:idx val="1"/>
              <c:layout>
                <c:manualLayout>
                  <c:x val="7.7554607552821356E-2"/>
                  <c:y val="-7.236467236467236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7825-459E-89D9-58BE21C37598}"/>
                </c:ext>
              </c:extLst>
            </c:dLbl>
            <c:spPr>
              <a:noFill/>
              <a:ln>
                <a:noFill/>
              </a:ln>
              <a:effectLst/>
            </c:spPr>
            <c:txPr>
              <a:bodyPr rot="0" spcFirstLastPara="1" vertOverflow="ellipsis" vert="horz" wrap="square" lIns="38100" tIns="19050" rIns="38100" bIns="19050" anchor="ctr" anchorCtr="1">
                <a:spAutoFit/>
              </a:bodyPr>
              <a:lstStyle/>
              <a:p>
                <a:pPr>
                  <a:defRPr sz="11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'Ratings and Demographics'!$B$33:$B$36</c:f>
              <c:strCache>
                <c:ptCount val="4"/>
                <c:pt idx="0">
                  <c:v>Enfants (0-12 ans)</c:v>
                </c:pt>
                <c:pt idx="1">
                  <c:v>Adolescents (13-17 ans)</c:v>
                </c:pt>
                <c:pt idx="2">
                  <c:v>Adultes (18-64 ans)</c:v>
                </c:pt>
                <c:pt idx="3">
                  <c:v>Aînés (65 ans et plus)</c:v>
                </c:pt>
              </c:strCache>
            </c:strRef>
          </c:cat>
          <c:val>
            <c:numRef>
              <c:f>'Ratings and Demographics'!$F$33:$F$36</c:f>
              <c:numCache>
                <c:formatCode>0%</c:formatCode>
                <c:ptCount val="4"/>
                <c:pt idx="0">
                  <c:v>0.3952</c:v>
                </c:pt>
                <c:pt idx="1">
                  <c:v>6.08E-2</c:v>
                </c:pt>
                <c:pt idx="2">
                  <c:v>0.5232</c:v>
                </c:pt>
                <c:pt idx="3">
                  <c:v>2.0799999999999999E-2</c:v>
                </c:pt>
              </c:numCache>
            </c:numRef>
          </c:val>
          <c:extLst>
            <c:ext xmlns:c16="http://schemas.microsoft.com/office/drawing/2014/chart" uri="{C3380CC4-5D6E-409C-BE32-E72D297353CC}">
              <c16:uniqueId val="{00000008-7825-459E-89D9-58BE21C37598}"/>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95111111111112"/>
          <c:y val="0.13381222222222222"/>
          <c:w val="0.7481066666666667"/>
          <c:h val="0.7481066666666667"/>
        </c:manualLayout>
      </c:layout>
      <c:doughnutChart>
        <c:varyColors val="1"/>
        <c:ser>
          <c:idx val="0"/>
          <c:order val="0"/>
          <c:spPr>
            <a:solidFill>
              <a:schemeClr val="accent6"/>
            </a:solidFill>
            <a:ln>
              <a:noFill/>
            </a:ln>
          </c:spPr>
          <c:dPt>
            <c:idx val="0"/>
            <c:bubble3D val="0"/>
            <c:spPr>
              <a:solidFill>
                <a:srgbClr val="ACCD69"/>
              </a:solidFill>
              <a:ln w="19050">
                <a:noFill/>
              </a:ln>
              <a:effectLst/>
            </c:spPr>
            <c:extLst>
              <c:ext xmlns:c16="http://schemas.microsoft.com/office/drawing/2014/chart" uri="{C3380CC4-5D6E-409C-BE32-E72D297353CC}">
                <c16:uniqueId val="{00000001-CCA7-4D1A-BC43-7554E9C04929}"/>
              </c:ext>
            </c:extLst>
          </c:dPt>
          <c:dPt>
            <c:idx val="1"/>
            <c:bubble3D val="0"/>
            <c:spPr>
              <a:solidFill>
                <a:schemeClr val="accent6">
                  <a:lumMod val="20000"/>
                  <a:lumOff val="80000"/>
                </a:schemeClr>
              </a:solidFill>
              <a:ln w="19050">
                <a:noFill/>
              </a:ln>
              <a:effectLst/>
            </c:spPr>
            <c:extLst>
              <c:ext xmlns:c16="http://schemas.microsoft.com/office/drawing/2014/chart" uri="{C3380CC4-5D6E-409C-BE32-E72D297353CC}">
                <c16:uniqueId val="{00000003-CCA7-4D1A-BC43-7554E9C04929}"/>
              </c:ext>
            </c:extLst>
          </c:dPt>
          <c:cat>
            <c:strRef>
              <c:f>'Ratings and demographics'!$P$17:$P$18</c:f>
              <c:strCache>
                <c:ptCount val="2"/>
                <c:pt idx="0">
                  <c:v>Strongly Agree</c:v>
                </c:pt>
                <c:pt idx="1">
                  <c:v>Other</c:v>
                </c:pt>
              </c:strCache>
            </c:strRef>
          </c:cat>
          <c:val>
            <c:numRef>
              <c:f>'Ratings and demographics'!$Q$17:$Q$18</c:f>
              <c:numCache>
                <c:formatCode>0%</c:formatCode>
                <c:ptCount val="2"/>
                <c:pt idx="0">
                  <c:v>0.94</c:v>
                </c:pt>
                <c:pt idx="1">
                  <c:v>0.06</c:v>
                </c:pt>
              </c:numCache>
            </c:numRef>
          </c:val>
          <c:extLst>
            <c:ext xmlns:c16="http://schemas.microsoft.com/office/drawing/2014/chart" uri="{C3380CC4-5D6E-409C-BE32-E72D297353CC}">
              <c16:uniqueId val="{00000004-CCA7-4D1A-BC43-7554E9C04929}"/>
            </c:ext>
          </c:extLst>
        </c:ser>
        <c:dLbls>
          <c:showLegendKey val="0"/>
          <c:showVal val="0"/>
          <c:showCatName val="0"/>
          <c:showSerName val="0"/>
          <c:showPercent val="0"/>
          <c:showBubbleSize val="0"/>
          <c:showLeaderLines val="1"/>
        </c:dLbls>
        <c:firstSliceAng val="70"/>
        <c:holeSize val="6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95111111111112"/>
          <c:y val="0.13381222222222222"/>
          <c:w val="0.7481066666666667"/>
          <c:h val="0.7481066666666667"/>
        </c:manualLayout>
      </c:layout>
      <c:doughnutChart>
        <c:varyColors val="1"/>
        <c:ser>
          <c:idx val="0"/>
          <c:order val="0"/>
          <c:spPr>
            <a:solidFill>
              <a:schemeClr val="accent6"/>
            </a:solidFill>
            <a:ln>
              <a:noFill/>
            </a:ln>
          </c:spPr>
          <c:dPt>
            <c:idx val="0"/>
            <c:bubble3D val="0"/>
            <c:spPr>
              <a:solidFill>
                <a:srgbClr val="365C6F"/>
              </a:solidFill>
              <a:ln w="19050">
                <a:noFill/>
              </a:ln>
              <a:effectLst/>
            </c:spPr>
            <c:extLst>
              <c:ext xmlns:c16="http://schemas.microsoft.com/office/drawing/2014/chart" uri="{C3380CC4-5D6E-409C-BE32-E72D297353CC}">
                <c16:uniqueId val="{00000001-F4B9-44A0-85F1-01DAB79BE329}"/>
              </c:ext>
            </c:extLst>
          </c:dPt>
          <c:dPt>
            <c:idx val="1"/>
            <c:bubble3D val="0"/>
            <c:spPr>
              <a:solidFill>
                <a:srgbClr val="E1F1F7"/>
              </a:solidFill>
              <a:ln w="19050">
                <a:noFill/>
              </a:ln>
              <a:effectLst/>
            </c:spPr>
            <c:extLst>
              <c:ext xmlns:c16="http://schemas.microsoft.com/office/drawing/2014/chart" uri="{C3380CC4-5D6E-409C-BE32-E72D297353CC}">
                <c16:uniqueId val="{00000003-F4B9-44A0-85F1-01DAB79BE329}"/>
              </c:ext>
            </c:extLst>
          </c:dPt>
          <c:cat>
            <c:strRef>
              <c:f>'Ratings and demographics'!$P$17:$P$18</c:f>
              <c:strCache>
                <c:ptCount val="2"/>
                <c:pt idx="0">
                  <c:v>Strongly Agree</c:v>
                </c:pt>
                <c:pt idx="1">
                  <c:v>Other</c:v>
                </c:pt>
              </c:strCache>
            </c:strRef>
          </c:cat>
          <c:val>
            <c:numRef>
              <c:f>'Ratings and demographics'!$Q$17:$Q$18</c:f>
              <c:numCache>
                <c:formatCode>0%</c:formatCode>
                <c:ptCount val="2"/>
                <c:pt idx="0">
                  <c:v>0.94</c:v>
                </c:pt>
                <c:pt idx="1">
                  <c:v>0.06</c:v>
                </c:pt>
              </c:numCache>
            </c:numRef>
          </c:val>
          <c:extLst>
            <c:ext xmlns:c16="http://schemas.microsoft.com/office/drawing/2014/chart" uri="{C3380CC4-5D6E-409C-BE32-E72D297353CC}">
              <c16:uniqueId val="{00000004-F4B9-44A0-85F1-01DAB79BE329}"/>
            </c:ext>
          </c:extLst>
        </c:ser>
        <c:dLbls>
          <c:showLegendKey val="0"/>
          <c:showVal val="0"/>
          <c:showCatName val="0"/>
          <c:showSerName val="0"/>
          <c:showPercent val="0"/>
          <c:showBubbleSize val="0"/>
          <c:showLeaderLines val="1"/>
        </c:dLbls>
        <c:firstSliceAng val="70"/>
        <c:holeSize val="6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744560349823508"/>
          <c:y val="3.9538776163056392E-2"/>
          <c:w val="0.8092700595332174"/>
          <c:h val="0.6651109740121256"/>
        </c:manualLayout>
      </c:layout>
      <c:barChart>
        <c:barDir val="col"/>
        <c:grouping val="clustered"/>
        <c:varyColors val="0"/>
        <c:ser>
          <c:idx val="0"/>
          <c:order val="0"/>
          <c:tx>
            <c:strRef>
              <c:f>Sheet1!$K$2</c:f>
              <c:strCache>
                <c:ptCount val="1"/>
                <c:pt idx="0">
                  <c:v>Salaires</c:v>
                </c:pt>
              </c:strCache>
            </c:strRef>
          </c:tx>
          <c:spPr>
            <a:solidFill>
              <a:srgbClr val="63005D"/>
            </a:solidFill>
            <a:ln>
              <a:noFill/>
            </a:ln>
            <a:effectLst/>
          </c:spPr>
          <c:invertIfNegative val="0"/>
          <c:cat>
            <c:strRef>
              <c:f>Sheet1!$L$1:$P$1</c:f>
              <c:strCache>
                <c:ptCount val="5"/>
                <c:pt idx="0">
                  <c:v>2022-2023</c:v>
                </c:pt>
                <c:pt idx="1">
                  <c:v>2023-2024</c:v>
                </c:pt>
                <c:pt idx="2">
                  <c:v>2024-2025</c:v>
                </c:pt>
                <c:pt idx="3">
                  <c:v>2025-2026</c:v>
                </c:pt>
                <c:pt idx="4">
                  <c:v>2026-2027</c:v>
                </c:pt>
              </c:strCache>
            </c:strRef>
          </c:cat>
          <c:val>
            <c:numRef>
              <c:f>Sheet1!$L$2:$P$2</c:f>
              <c:numCache>
                <c:formatCode>"$"#,##0.00</c:formatCode>
                <c:ptCount val="5"/>
                <c:pt idx="0">
                  <c:v>557200</c:v>
                </c:pt>
                <c:pt idx="1">
                  <c:v>563900</c:v>
                </c:pt>
                <c:pt idx="2">
                  <c:v>571200</c:v>
                </c:pt>
                <c:pt idx="3">
                  <c:v>566800</c:v>
                </c:pt>
                <c:pt idx="4">
                  <c:v>241300</c:v>
                </c:pt>
              </c:numCache>
            </c:numRef>
          </c:val>
          <c:extLst>
            <c:ext xmlns:c16="http://schemas.microsoft.com/office/drawing/2014/chart" uri="{C3380CC4-5D6E-409C-BE32-E72D297353CC}">
              <c16:uniqueId val="{00000000-741F-49C7-9291-BBC00F7C9831}"/>
            </c:ext>
          </c:extLst>
        </c:ser>
        <c:ser>
          <c:idx val="1"/>
          <c:order val="1"/>
          <c:tx>
            <c:strRef>
              <c:f>Sheet1!$K$3</c:f>
              <c:strCache>
                <c:ptCount val="1"/>
                <c:pt idx="0">
                  <c:v>B et S</c:v>
                </c:pt>
              </c:strCache>
            </c:strRef>
          </c:tx>
          <c:spPr>
            <a:solidFill>
              <a:srgbClr val="95CEE4"/>
            </a:solidFill>
            <a:ln>
              <a:noFill/>
            </a:ln>
            <a:effectLst/>
          </c:spPr>
          <c:invertIfNegative val="0"/>
          <c:cat>
            <c:strRef>
              <c:f>Sheet1!$L$1:$P$1</c:f>
              <c:strCache>
                <c:ptCount val="5"/>
                <c:pt idx="0">
                  <c:v>2022-2023</c:v>
                </c:pt>
                <c:pt idx="1">
                  <c:v>2023-2024</c:v>
                </c:pt>
                <c:pt idx="2">
                  <c:v>2024-2025</c:v>
                </c:pt>
                <c:pt idx="3">
                  <c:v>2025-2026</c:v>
                </c:pt>
                <c:pt idx="4">
                  <c:v>2026-2027</c:v>
                </c:pt>
              </c:strCache>
            </c:strRef>
          </c:cat>
          <c:val>
            <c:numRef>
              <c:f>Sheet1!$L$3:$P$3</c:f>
              <c:numCache>
                <c:formatCode>"$"#,##0.00</c:formatCode>
                <c:ptCount val="5"/>
                <c:pt idx="0">
                  <c:v>301500</c:v>
                </c:pt>
                <c:pt idx="1">
                  <c:v>301500</c:v>
                </c:pt>
                <c:pt idx="2">
                  <c:v>301500</c:v>
                </c:pt>
                <c:pt idx="3">
                  <c:v>301005</c:v>
                </c:pt>
                <c:pt idx="4">
                  <c:v>233500</c:v>
                </c:pt>
              </c:numCache>
            </c:numRef>
          </c:val>
          <c:extLst>
            <c:ext xmlns:c16="http://schemas.microsoft.com/office/drawing/2014/chart" uri="{C3380CC4-5D6E-409C-BE32-E72D297353CC}">
              <c16:uniqueId val="{00000001-741F-49C7-9291-BBC00F7C9831}"/>
            </c:ext>
          </c:extLst>
        </c:ser>
        <c:ser>
          <c:idx val="2"/>
          <c:order val="2"/>
          <c:tx>
            <c:strRef>
              <c:f>Sheet1!$K$4</c:f>
              <c:strCache>
                <c:ptCount val="1"/>
                <c:pt idx="0">
                  <c:v>Avantages sociaux et services internes*</c:v>
                </c:pt>
              </c:strCache>
            </c:strRef>
          </c:tx>
          <c:spPr>
            <a:solidFill>
              <a:srgbClr val="C8D850"/>
            </a:solidFill>
            <a:ln>
              <a:noFill/>
            </a:ln>
            <a:effectLst/>
          </c:spPr>
          <c:invertIfNegative val="0"/>
          <c:cat>
            <c:strRef>
              <c:f>Sheet1!$L$1:$P$1</c:f>
              <c:strCache>
                <c:ptCount val="5"/>
                <c:pt idx="0">
                  <c:v>2022-2023</c:v>
                </c:pt>
                <c:pt idx="1">
                  <c:v>2023-2024</c:v>
                </c:pt>
                <c:pt idx="2">
                  <c:v>2024-2025</c:v>
                </c:pt>
                <c:pt idx="3">
                  <c:v>2025-2026</c:v>
                </c:pt>
                <c:pt idx="4">
                  <c:v>2026-2027</c:v>
                </c:pt>
              </c:strCache>
            </c:strRef>
          </c:cat>
          <c:val>
            <c:numRef>
              <c:f>Sheet1!$L$4:$P$4</c:f>
              <c:numCache>
                <c:formatCode>"$"#,##0.00</c:formatCode>
                <c:ptCount val="5"/>
                <c:pt idx="0">
                  <c:v>245168</c:v>
                </c:pt>
                <c:pt idx="1">
                  <c:v>248116</c:v>
                </c:pt>
                <c:pt idx="2">
                  <c:v>251328</c:v>
                </c:pt>
                <c:pt idx="3">
                  <c:v>249392</c:v>
                </c:pt>
                <c:pt idx="4">
                  <c:v>106172</c:v>
                </c:pt>
              </c:numCache>
            </c:numRef>
          </c:val>
          <c:extLst>
            <c:ext xmlns:c16="http://schemas.microsoft.com/office/drawing/2014/chart" uri="{C3380CC4-5D6E-409C-BE32-E72D297353CC}">
              <c16:uniqueId val="{00000002-741F-49C7-9291-BBC00F7C9831}"/>
            </c:ext>
          </c:extLst>
        </c:ser>
        <c:dLbls>
          <c:showLegendKey val="0"/>
          <c:showVal val="0"/>
          <c:showCatName val="0"/>
          <c:showSerName val="0"/>
          <c:showPercent val="0"/>
          <c:showBubbleSize val="0"/>
        </c:dLbls>
        <c:gapWidth val="70"/>
        <c:overlap val="-27"/>
        <c:axId val="1533067808"/>
        <c:axId val="1533069248"/>
      </c:barChart>
      <c:catAx>
        <c:axId val="1533067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533069248"/>
        <c:crosses val="autoZero"/>
        <c:auto val="1"/>
        <c:lblAlgn val="ctr"/>
        <c:lblOffset val="100"/>
        <c:noMultiLvlLbl val="0"/>
      </c:catAx>
      <c:valAx>
        <c:axId val="1533069248"/>
        <c:scaling>
          <c:orientation val="minMax"/>
          <c:max val="580000"/>
          <c:min val="0"/>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533067808"/>
        <c:crosses val="autoZero"/>
        <c:crossBetween val="between"/>
        <c:majorUnit val="100000"/>
      </c:valAx>
      <c:spPr>
        <a:noFill/>
        <a:ln>
          <a:noFill/>
        </a:ln>
        <a:effectLst/>
      </c:spPr>
    </c:plotArea>
    <c:legend>
      <c:legendPos val="b"/>
      <c:layout>
        <c:manualLayout>
          <c:xMode val="edge"/>
          <c:yMode val="edge"/>
          <c:x val="0"/>
          <c:y val="0.84826189859377399"/>
          <c:w val="1"/>
          <c:h val="0.11951901804291014"/>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079971688670167E-2"/>
          <c:y val="5.2781690431887324E-2"/>
          <c:w val="0.97784005662265971"/>
          <c:h val="0.81327773337170917"/>
        </c:manualLayout>
      </c:layout>
      <c:barChart>
        <c:barDir val="col"/>
        <c:grouping val="clustered"/>
        <c:varyColors val="0"/>
        <c:ser>
          <c:idx val="0"/>
          <c:order val="0"/>
          <c:tx>
            <c:strRef>
              <c:f>Sheet2!$A$59</c:f>
              <c:strCache>
                <c:ptCount val="1"/>
                <c:pt idx="0">
                  <c:v>LTC</c:v>
                </c:pt>
              </c:strCache>
            </c:strRef>
          </c:tx>
          <c:spPr>
            <a:solidFill>
              <a:srgbClr val="63005D"/>
            </a:solidFill>
            <a:ln>
              <a:noFill/>
            </a:ln>
            <a:effectLst/>
          </c:spPr>
          <c:invertIfNegative val="0"/>
          <c:cat>
            <c:strRef>
              <c:f>Sheet2!$B$58:$I$58</c:f>
              <c:strCache>
                <c:ptCount val="8"/>
                <c:pt idx="0">
                  <c:v>2017-18</c:v>
                </c:pt>
                <c:pt idx="1">
                  <c:v>2018-19</c:v>
                </c:pt>
                <c:pt idx="2">
                  <c:v>2019-20</c:v>
                </c:pt>
                <c:pt idx="3">
                  <c:v>2020-21</c:v>
                </c:pt>
                <c:pt idx="4">
                  <c:v>2021-22</c:v>
                </c:pt>
                <c:pt idx="5">
                  <c:v>2022-23</c:v>
                </c:pt>
                <c:pt idx="6">
                  <c:v>2023-24</c:v>
                </c:pt>
                <c:pt idx="7">
                  <c:v>2024-25</c:v>
                </c:pt>
              </c:strCache>
            </c:strRef>
          </c:cat>
          <c:val>
            <c:numRef>
              <c:f>Sheet2!$B$59:$I$59</c:f>
              <c:numCache>
                <c:formatCode>General</c:formatCode>
                <c:ptCount val="8"/>
                <c:pt idx="0">
                  <c:v>91663</c:v>
                </c:pt>
                <c:pt idx="1">
                  <c:v>97687</c:v>
                </c:pt>
                <c:pt idx="2">
                  <c:v>130804</c:v>
                </c:pt>
                <c:pt idx="3">
                  <c:v>5419</c:v>
                </c:pt>
                <c:pt idx="4">
                  <c:v>44910</c:v>
                </c:pt>
                <c:pt idx="5">
                  <c:v>80973</c:v>
                </c:pt>
                <c:pt idx="6">
                  <c:v>122662</c:v>
                </c:pt>
                <c:pt idx="7">
                  <c:v>87780</c:v>
                </c:pt>
              </c:numCache>
            </c:numRef>
          </c:val>
          <c:extLst>
            <c:ext xmlns:c16="http://schemas.microsoft.com/office/drawing/2014/chart" uri="{C3380CC4-5D6E-409C-BE32-E72D297353CC}">
              <c16:uniqueId val="{00000000-C2B0-4E87-A02C-1D096D194591}"/>
            </c:ext>
          </c:extLst>
        </c:ser>
        <c:dLbls>
          <c:showLegendKey val="0"/>
          <c:showVal val="0"/>
          <c:showCatName val="0"/>
          <c:showSerName val="0"/>
          <c:showPercent val="0"/>
          <c:showBubbleSize val="0"/>
        </c:dLbls>
        <c:gapWidth val="44"/>
        <c:axId val="1695794991"/>
        <c:axId val="1695813231"/>
      </c:barChart>
      <c:catAx>
        <c:axId val="1695794991"/>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95813231"/>
        <c:crosses val="autoZero"/>
        <c:auto val="1"/>
        <c:lblAlgn val="ctr"/>
        <c:lblOffset val="100"/>
        <c:noMultiLvlLbl val="0"/>
      </c:catAx>
      <c:valAx>
        <c:axId val="1695813231"/>
        <c:scaling>
          <c:orientation val="minMax"/>
          <c:max val="130000"/>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95794991"/>
        <c:crosses val="autoZero"/>
        <c:crossBetween val="between"/>
      </c:valAx>
      <c:spPr>
        <a:noFill/>
        <a:ln>
          <a:noFill/>
        </a:ln>
        <a:effectLst/>
      </c:spPr>
    </c:plotArea>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261002136573978E-2"/>
          <c:y val="2.9654286488225101E-2"/>
          <c:w val="0.91373899786342605"/>
          <c:h val="0.81876662503673525"/>
        </c:manualLayout>
      </c:layout>
      <c:barChart>
        <c:barDir val="col"/>
        <c:grouping val="stacked"/>
        <c:varyColors val="0"/>
        <c:ser>
          <c:idx val="0"/>
          <c:order val="0"/>
          <c:tx>
            <c:strRef>
              <c:f>Outreach3!$A$168</c:f>
              <c:strCache>
                <c:ptCount val="1"/>
                <c:pt idx="0">
                  <c:v>Pop-up Outreach</c:v>
                </c:pt>
              </c:strCache>
            </c:strRef>
          </c:tx>
          <c:spPr>
            <a:solidFill>
              <a:srgbClr val="C8D850"/>
            </a:solidFill>
            <a:ln>
              <a:noFill/>
            </a:ln>
            <a:effectLst/>
          </c:spPr>
          <c:invertIfNegative val="0"/>
          <c:cat>
            <c:strRef>
              <c:f>Outreach3!$B$167:$I$167</c:f>
              <c:strCache>
                <c:ptCount val="8"/>
                <c:pt idx="0">
                  <c:v>2017-18</c:v>
                </c:pt>
                <c:pt idx="1">
                  <c:v>2018-19</c:v>
                </c:pt>
                <c:pt idx="2">
                  <c:v>2019-20</c:v>
                </c:pt>
                <c:pt idx="3">
                  <c:v>2020-21</c:v>
                </c:pt>
                <c:pt idx="4">
                  <c:v>2021-22</c:v>
                </c:pt>
                <c:pt idx="5">
                  <c:v>2022-23</c:v>
                </c:pt>
                <c:pt idx="6">
                  <c:v>2023-24</c:v>
                </c:pt>
                <c:pt idx="7">
                  <c:v>2024-25</c:v>
                </c:pt>
              </c:strCache>
            </c:strRef>
          </c:cat>
          <c:val>
            <c:numRef>
              <c:f>Outreach3!$B$168:$I$168</c:f>
              <c:numCache>
                <c:formatCode>General</c:formatCode>
                <c:ptCount val="8"/>
                <c:pt idx="0">
                  <c:v>46359</c:v>
                </c:pt>
                <c:pt idx="1">
                  <c:v>49928</c:v>
                </c:pt>
                <c:pt idx="2">
                  <c:v>46701</c:v>
                </c:pt>
                <c:pt idx="3">
                  <c:v>0</c:v>
                </c:pt>
                <c:pt idx="4">
                  <c:v>17025</c:v>
                </c:pt>
                <c:pt idx="5">
                  <c:v>34422</c:v>
                </c:pt>
                <c:pt idx="6">
                  <c:v>49929</c:v>
                </c:pt>
                <c:pt idx="7">
                  <c:v>50639</c:v>
                </c:pt>
              </c:numCache>
            </c:numRef>
          </c:val>
          <c:extLst>
            <c:ext xmlns:c16="http://schemas.microsoft.com/office/drawing/2014/chart" uri="{C3380CC4-5D6E-409C-BE32-E72D297353CC}">
              <c16:uniqueId val="{00000000-F2E8-4177-B5CC-2FE7A5768C98}"/>
            </c:ext>
          </c:extLst>
        </c:ser>
        <c:ser>
          <c:idx val="1"/>
          <c:order val="1"/>
          <c:tx>
            <c:strRef>
              <c:f>Outreach3!$A$169</c:f>
              <c:strCache>
                <c:ptCount val="1"/>
                <c:pt idx="0">
                  <c:v>Festival/Large Event</c:v>
                </c:pt>
              </c:strCache>
            </c:strRef>
          </c:tx>
          <c:spPr>
            <a:solidFill>
              <a:srgbClr val="ADBF2B"/>
            </a:solidFill>
            <a:ln>
              <a:noFill/>
            </a:ln>
            <a:effectLst/>
          </c:spPr>
          <c:invertIfNegative val="0"/>
          <c:cat>
            <c:strRef>
              <c:f>Outreach3!$B$167:$I$167</c:f>
              <c:strCache>
                <c:ptCount val="8"/>
                <c:pt idx="0">
                  <c:v>2017-18</c:v>
                </c:pt>
                <c:pt idx="1">
                  <c:v>2018-19</c:v>
                </c:pt>
                <c:pt idx="2">
                  <c:v>2019-20</c:v>
                </c:pt>
                <c:pt idx="3">
                  <c:v>2020-21</c:v>
                </c:pt>
                <c:pt idx="4">
                  <c:v>2021-22</c:v>
                </c:pt>
                <c:pt idx="5">
                  <c:v>2022-23</c:v>
                </c:pt>
                <c:pt idx="6">
                  <c:v>2023-24</c:v>
                </c:pt>
                <c:pt idx="7">
                  <c:v>2024-25</c:v>
                </c:pt>
              </c:strCache>
            </c:strRef>
          </c:cat>
          <c:val>
            <c:numRef>
              <c:f>Outreach3!$B$169:$I$169</c:f>
              <c:numCache>
                <c:formatCode>General</c:formatCode>
                <c:ptCount val="8"/>
                <c:pt idx="0">
                  <c:v>31950</c:v>
                </c:pt>
                <c:pt idx="1">
                  <c:v>36387</c:v>
                </c:pt>
                <c:pt idx="2">
                  <c:v>72991</c:v>
                </c:pt>
                <c:pt idx="3">
                  <c:v>0</c:v>
                </c:pt>
                <c:pt idx="4">
                  <c:v>0</c:v>
                </c:pt>
                <c:pt idx="5">
                  <c:v>21110</c:v>
                </c:pt>
                <c:pt idx="6">
                  <c:v>44361</c:v>
                </c:pt>
                <c:pt idx="7">
                  <c:v>15958</c:v>
                </c:pt>
              </c:numCache>
            </c:numRef>
          </c:val>
          <c:extLst>
            <c:ext xmlns:c16="http://schemas.microsoft.com/office/drawing/2014/chart" uri="{C3380CC4-5D6E-409C-BE32-E72D297353CC}">
              <c16:uniqueId val="{00000001-F2E8-4177-B5CC-2FE7A5768C98}"/>
            </c:ext>
          </c:extLst>
        </c:ser>
        <c:ser>
          <c:idx val="2"/>
          <c:order val="2"/>
          <c:tx>
            <c:strRef>
              <c:f>Outreach3!$A$170</c:f>
              <c:strCache>
                <c:ptCount val="1"/>
                <c:pt idx="0">
                  <c:v>Exposure-Experience</c:v>
                </c:pt>
              </c:strCache>
            </c:strRef>
          </c:tx>
          <c:spPr>
            <a:solidFill>
              <a:srgbClr val="54768C"/>
            </a:solidFill>
            <a:ln>
              <a:noFill/>
            </a:ln>
            <a:effectLst/>
          </c:spPr>
          <c:invertIfNegative val="0"/>
          <c:cat>
            <c:strRef>
              <c:f>Outreach3!$B$167:$I$167</c:f>
              <c:strCache>
                <c:ptCount val="8"/>
                <c:pt idx="0">
                  <c:v>2017-18</c:v>
                </c:pt>
                <c:pt idx="1">
                  <c:v>2018-19</c:v>
                </c:pt>
                <c:pt idx="2">
                  <c:v>2019-20</c:v>
                </c:pt>
                <c:pt idx="3">
                  <c:v>2020-21</c:v>
                </c:pt>
                <c:pt idx="4">
                  <c:v>2021-22</c:v>
                </c:pt>
                <c:pt idx="5">
                  <c:v>2022-23</c:v>
                </c:pt>
                <c:pt idx="6">
                  <c:v>2023-24</c:v>
                </c:pt>
                <c:pt idx="7">
                  <c:v>2024-25</c:v>
                </c:pt>
              </c:strCache>
            </c:strRef>
          </c:cat>
          <c:val>
            <c:numRef>
              <c:f>Outreach3!$B$170:$I$170</c:f>
              <c:numCache>
                <c:formatCode>General</c:formatCode>
                <c:ptCount val="8"/>
                <c:pt idx="0">
                  <c:v>13239</c:v>
                </c:pt>
                <c:pt idx="1">
                  <c:v>11372</c:v>
                </c:pt>
                <c:pt idx="2">
                  <c:v>11112</c:v>
                </c:pt>
                <c:pt idx="3">
                  <c:v>5419</c:v>
                </c:pt>
                <c:pt idx="4">
                  <c:v>27885</c:v>
                </c:pt>
                <c:pt idx="5">
                  <c:v>25435</c:v>
                </c:pt>
                <c:pt idx="6">
                  <c:v>28372</c:v>
                </c:pt>
                <c:pt idx="7">
                  <c:v>21183</c:v>
                </c:pt>
              </c:numCache>
            </c:numRef>
          </c:val>
          <c:extLst>
            <c:ext xmlns:c16="http://schemas.microsoft.com/office/drawing/2014/chart" uri="{C3380CC4-5D6E-409C-BE32-E72D297353CC}">
              <c16:uniqueId val="{00000002-F2E8-4177-B5CC-2FE7A5768C98}"/>
            </c:ext>
          </c:extLst>
        </c:ser>
        <c:dLbls>
          <c:showLegendKey val="0"/>
          <c:showVal val="0"/>
          <c:showCatName val="0"/>
          <c:showSerName val="0"/>
          <c:showPercent val="0"/>
          <c:showBubbleSize val="0"/>
        </c:dLbls>
        <c:gapWidth val="66"/>
        <c:overlap val="100"/>
        <c:axId val="716342607"/>
        <c:axId val="716341647"/>
      </c:barChart>
      <c:catAx>
        <c:axId val="7163426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716341647"/>
        <c:crosses val="autoZero"/>
        <c:auto val="1"/>
        <c:lblAlgn val="ctr"/>
        <c:lblOffset val="100"/>
        <c:noMultiLvlLbl val="0"/>
      </c:catAx>
      <c:valAx>
        <c:axId val="716341647"/>
        <c:scaling>
          <c:orientation val="minMax"/>
          <c:max val="130000"/>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16342607"/>
        <c:crosses val="autoZero"/>
        <c:crossBetween val="between"/>
        <c:majorUnit val="25000"/>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Sheet2!$A$355</c:f>
              <c:strCache>
                <c:ptCount val="1"/>
                <c:pt idx="0">
                  <c:v>Workshop</c:v>
                </c:pt>
              </c:strCache>
            </c:strRef>
          </c:tx>
          <c:spPr>
            <a:solidFill>
              <a:srgbClr val="F69200"/>
            </a:solidFill>
            <a:ln>
              <a:noFill/>
            </a:ln>
            <a:effectLst/>
          </c:spPr>
          <c:invertIfNegative val="0"/>
          <c:cat>
            <c:strRef>
              <c:f>Sheet2!$B$354:$I$354</c:f>
              <c:strCache>
                <c:ptCount val="8"/>
                <c:pt idx="0">
                  <c:v>2017-18</c:v>
                </c:pt>
                <c:pt idx="1">
                  <c:v>2018-19</c:v>
                </c:pt>
                <c:pt idx="2">
                  <c:v>2019-20</c:v>
                </c:pt>
                <c:pt idx="3">
                  <c:v>2020-21</c:v>
                </c:pt>
                <c:pt idx="4">
                  <c:v>2021-22</c:v>
                </c:pt>
                <c:pt idx="5">
                  <c:v>2022-23</c:v>
                </c:pt>
                <c:pt idx="6">
                  <c:v>2023-24</c:v>
                </c:pt>
                <c:pt idx="7">
                  <c:v>2024-25</c:v>
                </c:pt>
              </c:strCache>
            </c:strRef>
          </c:cat>
          <c:val>
            <c:numRef>
              <c:f>Sheet2!$B$355:$I$355</c:f>
              <c:numCache>
                <c:formatCode>_-* #,##0_-;\-* #,##0_-;_-* "-"??_-;_-@_-</c:formatCode>
                <c:ptCount val="8"/>
                <c:pt idx="0">
                  <c:v>11511</c:v>
                </c:pt>
                <c:pt idx="1">
                  <c:v>8635</c:v>
                </c:pt>
                <c:pt idx="2">
                  <c:v>8550</c:v>
                </c:pt>
                <c:pt idx="3">
                  <c:v>12</c:v>
                </c:pt>
                <c:pt idx="4">
                  <c:v>1585</c:v>
                </c:pt>
                <c:pt idx="5">
                  <c:v>7573</c:v>
                </c:pt>
                <c:pt idx="6">
                  <c:v>13418</c:v>
                </c:pt>
                <c:pt idx="7">
                  <c:v>7812</c:v>
                </c:pt>
              </c:numCache>
            </c:numRef>
          </c:val>
          <c:extLst>
            <c:ext xmlns:c16="http://schemas.microsoft.com/office/drawing/2014/chart" uri="{C3380CC4-5D6E-409C-BE32-E72D297353CC}">
              <c16:uniqueId val="{00000000-542E-4238-8B54-FF68D790196B}"/>
            </c:ext>
          </c:extLst>
        </c:ser>
        <c:ser>
          <c:idx val="1"/>
          <c:order val="1"/>
          <c:tx>
            <c:strRef>
              <c:f>Sheet2!$A$356</c:f>
              <c:strCache>
                <c:ptCount val="1"/>
                <c:pt idx="0">
                  <c:v>Virtual event</c:v>
                </c:pt>
              </c:strCache>
            </c:strRef>
          </c:tx>
          <c:spPr>
            <a:solidFill>
              <a:srgbClr val="DE4078"/>
            </a:solidFill>
            <a:ln>
              <a:noFill/>
            </a:ln>
            <a:effectLst/>
          </c:spPr>
          <c:invertIfNegative val="0"/>
          <c:cat>
            <c:strRef>
              <c:f>Sheet2!$B$354:$I$354</c:f>
              <c:strCache>
                <c:ptCount val="8"/>
                <c:pt idx="0">
                  <c:v>2017-18</c:v>
                </c:pt>
                <c:pt idx="1">
                  <c:v>2018-19</c:v>
                </c:pt>
                <c:pt idx="2">
                  <c:v>2019-20</c:v>
                </c:pt>
                <c:pt idx="3">
                  <c:v>2020-21</c:v>
                </c:pt>
                <c:pt idx="4">
                  <c:v>2021-22</c:v>
                </c:pt>
                <c:pt idx="5">
                  <c:v>2022-23</c:v>
                </c:pt>
                <c:pt idx="6">
                  <c:v>2023-24</c:v>
                </c:pt>
                <c:pt idx="7">
                  <c:v>2024-25</c:v>
                </c:pt>
              </c:strCache>
            </c:strRef>
          </c:cat>
          <c:val>
            <c:numRef>
              <c:f>Sheet2!$B$356:$I$356</c:f>
              <c:numCache>
                <c:formatCode>General</c:formatCode>
                <c:ptCount val="8"/>
                <c:pt idx="3" formatCode="_-* #,##0_-;\-* #,##0_-;_-* &quot;-&quot;??_-;_-@_-">
                  <c:v>5407</c:v>
                </c:pt>
                <c:pt idx="4" formatCode="_-* #,##0_-;\-* #,##0_-;_-* &quot;-&quot;??_-;_-@_-">
                  <c:v>23428</c:v>
                </c:pt>
                <c:pt idx="5" formatCode="_-* #,##0_-;\-* #,##0_-;_-* &quot;-&quot;??_-;_-@_-">
                  <c:v>10627</c:v>
                </c:pt>
                <c:pt idx="6" formatCode="_-* #,##0_-;\-* #,##0_-;_-* &quot;-&quot;??_-;_-@_-">
                  <c:v>5746</c:v>
                </c:pt>
                <c:pt idx="7" formatCode="_-* #,##0_-;\-* #,##0_-;_-* &quot;-&quot;??_-;_-@_-">
                  <c:v>7552</c:v>
                </c:pt>
              </c:numCache>
            </c:numRef>
          </c:val>
          <c:extLst>
            <c:ext xmlns:c16="http://schemas.microsoft.com/office/drawing/2014/chart" uri="{C3380CC4-5D6E-409C-BE32-E72D297353CC}">
              <c16:uniqueId val="{00000001-542E-4238-8B54-FF68D790196B}"/>
            </c:ext>
          </c:extLst>
        </c:ser>
        <c:ser>
          <c:idx val="2"/>
          <c:order val="2"/>
          <c:tx>
            <c:strRef>
              <c:f>Sheet2!$A$357</c:f>
              <c:strCache>
                <c:ptCount val="1"/>
                <c:pt idx="0">
                  <c:v>Learn-to Paddle</c:v>
                </c:pt>
              </c:strCache>
            </c:strRef>
          </c:tx>
          <c:spPr>
            <a:solidFill>
              <a:srgbClr val="95CEE4"/>
            </a:solidFill>
            <a:ln>
              <a:noFill/>
            </a:ln>
            <a:effectLst/>
          </c:spPr>
          <c:invertIfNegative val="0"/>
          <c:cat>
            <c:strRef>
              <c:f>Sheet2!$B$354:$I$354</c:f>
              <c:strCache>
                <c:ptCount val="8"/>
                <c:pt idx="0">
                  <c:v>2017-18</c:v>
                </c:pt>
                <c:pt idx="1">
                  <c:v>2018-19</c:v>
                </c:pt>
                <c:pt idx="2">
                  <c:v>2019-20</c:v>
                </c:pt>
                <c:pt idx="3">
                  <c:v>2020-21</c:v>
                </c:pt>
                <c:pt idx="4">
                  <c:v>2021-22</c:v>
                </c:pt>
                <c:pt idx="5">
                  <c:v>2022-23</c:v>
                </c:pt>
                <c:pt idx="6">
                  <c:v>2023-24</c:v>
                </c:pt>
                <c:pt idx="7">
                  <c:v>2024-25</c:v>
                </c:pt>
              </c:strCache>
            </c:strRef>
          </c:cat>
          <c:val>
            <c:numRef>
              <c:f>Sheet2!$B$357:$I$357</c:f>
              <c:numCache>
                <c:formatCode>General</c:formatCode>
                <c:ptCount val="8"/>
                <c:pt idx="4" formatCode="_-* #,##0_-;\-* #,##0_-;_-* &quot;-&quot;??_-;_-@_-">
                  <c:v>1423</c:v>
                </c:pt>
                <c:pt idx="5" formatCode="_-* #,##0_-;\-* #,##0_-;_-* &quot;-&quot;??_-;_-@_-">
                  <c:v>3881</c:v>
                </c:pt>
                <c:pt idx="6" formatCode="_-* #,##0_-;\-* #,##0_-;_-* &quot;-&quot;??_-;_-@_-">
                  <c:v>6562</c:v>
                </c:pt>
                <c:pt idx="7" formatCode="_-* #,##0_-;\-* #,##0_-;_-* &quot;-&quot;??_-;_-@_-">
                  <c:v>3403</c:v>
                </c:pt>
              </c:numCache>
            </c:numRef>
          </c:val>
          <c:extLst>
            <c:ext xmlns:c16="http://schemas.microsoft.com/office/drawing/2014/chart" uri="{C3380CC4-5D6E-409C-BE32-E72D297353CC}">
              <c16:uniqueId val="{00000002-542E-4238-8B54-FF68D790196B}"/>
            </c:ext>
          </c:extLst>
        </c:ser>
        <c:ser>
          <c:idx val="3"/>
          <c:order val="3"/>
          <c:tx>
            <c:strRef>
              <c:f>Sheet2!$A$358</c:f>
              <c:strCache>
                <c:ptCount val="1"/>
                <c:pt idx="0">
                  <c:v>Other Learn-to</c:v>
                </c:pt>
              </c:strCache>
            </c:strRef>
          </c:tx>
          <c:spPr>
            <a:solidFill>
              <a:srgbClr val="B193C1"/>
            </a:solidFill>
            <a:ln>
              <a:noFill/>
            </a:ln>
            <a:effectLst/>
          </c:spPr>
          <c:invertIfNegative val="0"/>
          <c:cat>
            <c:strRef>
              <c:f>Sheet2!$B$354:$I$354</c:f>
              <c:strCache>
                <c:ptCount val="8"/>
                <c:pt idx="0">
                  <c:v>2017-18</c:v>
                </c:pt>
                <c:pt idx="1">
                  <c:v>2018-19</c:v>
                </c:pt>
                <c:pt idx="2">
                  <c:v>2019-20</c:v>
                </c:pt>
                <c:pt idx="3">
                  <c:v>2020-21</c:v>
                </c:pt>
                <c:pt idx="4">
                  <c:v>2021-22</c:v>
                </c:pt>
                <c:pt idx="5">
                  <c:v>2022-23</c:v>
                </c:pt>
                <c:pt idx="6">
                  <c:v>2023-24</c:v>
                </c:pt>
                <c:pt idx="7">
                  <c:v>2024-25</c:v>
                </c:pt>
              </c:strCache>
            </c:strRef>
          </c:cat>
          <c:val>
            <c:numRef>
              <c:f>Sheet2!$B$358:$I$358</c:f>
              <c:numCache>
                <c:formatCode>General</c:formatCode>
                <c:ptCount val="8"/>
                <c:pt idx="2" formatCode="_-* #,##0_-;\-* #,##0_-;_-* &quot;-&quot;??_-;_-@_-">
                  <c:v>94</c:v>
                </c:pt>
                <c:pt idx="4" formatCode="_-* #,##0_-;\-* #,##0_-;_-* &quot;-&quot;??_-;_-@_-">
                  <c:v>805</c:v>
                </c:pt>
                <c:pt idx="5" formatCode="_-* #,##0_-;\-* #,##0_-;_-* &quot;-&quot;??_-;_-@_-">
                  <c:v>1209</c:v>
                </c:pt>
                <c:pt idx="6" formatCode="_-* #,##0_-;\-* #,##0_-;_-* &quot;-&quot;??_-;_-@_-">
                  <c:v>875</c:v>
                </c:pt>
                <c:pt idx="7" formatCode="_-* #,##0_-;\-* #,##0_-;_-* &quot;-&quot;??_-;_-@_-">
                  <c:v>1310</c:v>
                </c:pt>
              </c:numCache>
            </c:numRef>
          </c:val>
          <c:extLst>
            <c:ext xmlns:c16="http://schemas.microsoft.com/office/drawing/2014/chart" uri="{C3380CC4-5D6E-409C-BE32-E72D297353CC}">
              <c16:uniqueId val="{00000003-542E-4238-8B54-FF68D790196B}"/>
            </c:ext>
          </c:extLst>
        </c:ser>
        <c:ser>
          <c:idx val="4"/>
          <c:order val="4"/>
          <c:tx>
            <c:strRef>
              <c:f>Sheet2!$A$359</c:f>
              <c:strCache>
                <c:ptCount val="1"/>
                <c:pt idx="0">
                  <c:v>Overnights</c:v>
                </c:pt>
              </c:strCache>
            </c:strRef>
          </c:tx>
          <c:spPr>
            <a:solidFill>
              <a:srgbClr val="7F217F"/>
            </a:solidFill>
            <a:ln>
              <a:noFill/>
            </a:ln>
            <a:effectLst/>
          </c:spPr>
          <c:invertIfNegative val="0"/>
          <c:cat>
            <c:strRef>
              <c:f>Sheet2!$B$354:$I$354</c:f>
              <c:strCache>
                <c:ptCount val="8"/>
                <c:pt idx="0">
                  <c:v>2017-18</c:v>
                </c:pt>
                <c:pt idx="1">
                  <c:v>2018-19</c:v>
                </c:pt>
                <c:pt idx="2">
                  <c:v>2019-20</c:v>
                </c:pt>
                <c:pt idx="3">
                  <c:v>2020-21</c:v>
                </c:pt>
                <c:pt idx="4">
                  <c:v>2021-22</c:v>
                </c:pt>
                <c:pt idx="5">
                  <c:v>2022-23</c:v>
                </c:pt>
                <c:pt idx="6">
                  <c:v>2023-24</c:v>
                </c:pt>
                <c:pt idx="7">
                  <c:v>2024-25</c:v>
                </c:pt>
              </c:strCache>
            </c:strRef>
          </c:cat>
          <c:val>
            <c:numRef>
              <c:f>Sheet2!$B$359:$I$359</c:f>
              <c:numCache>
                <c:formatCode>_-* #,##0_-;\-* #,##0_-;_-* "-"??_-;_-@_-</c:formatCode>
                <c:ptCount val="8"/>
                <c:pt idx="0">
                  <c:v>1728</c:v>
                </c:pt>
                <c:pt idx="1">
                  <c:v>2737</c:v>
                </c:pt>
                <c:pt idx="2">
                  <c:v>2440</c:v>
                </c:pt>
                <c:pt idx="4">
                  <c:v>576</c:v>
                </c:pt>
                <c:pt idx="5">
                  <c:v>2041</c:v>
                </c:pt>
                <c:pt idx="6">
                  <c:v>1720</c:v>
                </c:pt>
                <c:pt idx="7">
                  <c:v>1084</c:v>
                </c:pt>
              </c:numCache>
            </c:numRef>
          </c:val>
          <c:extLst>
            <c:ext xmlns:c16="http://schemas.microsoft.com/office/drawing/2014/chart" uri="{C3380CC4-5D6E-409C-BE32-E72D297353CC}">
              <c16:uniqueId val="{00000004-542E-4238-8B54-FF68D790196B}"/>
            </c:ext>
          </c:extLst>
        </c:ser>
        <c:dLbls>
          <c:showLegendKey val="0"/>
          <c:showVal val="0"/>
          <c:showCatName val="0"/>
          <c:showSerName val="0"/>
          <c:showPercent val="0"/>
          <c:showBubbleSize val="0"/>
        </c:dLbls>
        <c:gapWidth val="77"/>
        <c:overlap val="100"/>
        <c:axId val="2015402096"/>
        <c:axId val="2015402576"/>
      </c:barChart>
      <c:catAx>
        <c:axId val="2015402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2015402576"/>
        <c:crosses val="autoZero"/>
        <c:auto val="1"/>
        <c:lblAlgn val="ctr"/>
        <c:lblOffset val="100"/>
        <c:noMultiLvlLbl val="0"/>
      </c:catAx>
      <c:valAx>
        <c:axId val="2015402576"/>
        <c:scaling>
          <c:orientation val="minMax"/>
        </c:scaling>
        <c:delete val="0"/>
        <c:axPos val="l"/>
        <c:majorGridlines>
          <c:spPr>
            <a:ln w="9525" cap="flat" cmpd="sng" algn="ctr">
              <a:solidFill>
                <a:schemeClr val="tx1">
                  <a:lumMod val="15000"/>
                  <a:lumOff val="85000"/>
                </a:schemeClr>
              </a:solidFill>
              <a:round/>
            </a:ln>
            <a:effectLst/>
          </c:spPr>
        </c:majorGridlines>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2015402096"/>
        <c:crosses val="autoZero"/>
        <c:crossBetween val="between"/>
        <c:majorUnit val="10000"/>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2985042735042735"/>
          <c:y val="0.2985042735042735"/>
          <c:w val="0.70149572649572645"/>
          <c:h val="0.70149572649572645"/>
        </c:manualLayout>
      </c:layout>
      <c:doughnutChart>
        <c:varyColors val="1"/>
        <c:ser>
          <c:idx val="0"/>
          <c:order val="0"/>
          <c:spPr>
            <a:solidFill>
              <a:schemeClr val="accent2"/>
            </a:solidFill>
            <a:ln>
              <a:noFill/>
            </a:ln>
          </c:spPr>
          <c:dPt>
            <c:idx val="0"/>
            <c:bubble3D val="0"/>
            <c:spPr>
              <a:solidFill>
                <a:srgbClr val="0070C0"/>
              </a:solidFill>
              <a:ln w="19050">
                <a:noFill/>
              </a:ln>
              <a:effectLst/>
            </c:spPr>
            <c:extLst>
              <c:ext xmlns:c16="http://schemas.microsoft.com/office/drawing/2014/chart" uri="{C3380CC4-5D6E-409C-BE32-E72D297353CC}">
                <c16:uniqueId val="{00000001-B5DF-49F7-BAEF-2D6560FC5E98}"/>
              </c:ext>
            </c:extLst>
          </c:dPt>
          <c:dPt>
            <c:idx val="1"/>
            <c:bubble3D val="0"/>
            <c:spPr>
              <a:solidFill>
                <a:schemeClr val="accent4">
                  <a:lumMod val="20000"/>
                  <a:lumOff val="80000"/>
                </a:schemeClr>
              </a:solidFill>
              <a:ln w="19050">
                <a:noFill/>
              </a:ln>
              <a:effectLst/>
            </c:spPr>
            <c:extLst>
              <c:ext xmlns:c16="http://schemas.microsoft.com/office/drawing/2014/chart" uri="{C3380CC4-5D6E-409C-BE32-E72D297353CC}">
                <c16:uniqueId val="{00000003-B5DF-49F7-BAEF-2D6560FC5E98}"/>
              </c:ext>
            </c:extLst>
          </c:dPt>
          <c:cat>
            <c:strRef>
              <c:f>'Ratings and demographics'!$P$22:$P$23</c:f>
              <c:strCache>
                <c:ptCount val="2"/>
                <c:pt idx="0">
                  <c:v>Very Enjoyable</c:v>
                </c:pt>
                <c:pt idx="1">
                  <c:v>Other</c:v>
                </c:pt>
              </c:strCache>
            </c:strRef>
          </c:cat>
          <c:val>
            <c:numRef>
              <c:f>'Ratings and demographics'!$Q$22:$Q$23</c:f>
              <c:numCache>
                <c:formatCode>0%</c:formatCode>
                <c:ptCount val="2"/>
                <c:pt idx="0">
                  <c:v>0.76</c:v>
                </c:pt>
                <c:pt idx="1">
                  <c:v>0.24</c:v>
                </c:pt>
              </c:numCache>
            </c:numRef>
          </c:val>
          <c:extLst>
            <c:ext xmlns:c16="http://schemas.microsoft.com/office/drawing/2014/chart" uri="{C3380CC4-5D6E-409C-BE32-E72D297353CC}">
              <c16:uniqueId val="{00000004-B5DF-49F7-BAEF-2D6560FC5E98}"/>
            </c:ext>
          </c:extLst>
        </c:ser>
        <c:dLbls>
          <c:showLegendKey val="0"/>
          <c:showVal val="0"/>
          <c:showCatName val="0"/>
          <c:showSerName val="0"/>
          <c:showPercent val="0"/>
          <c:showBubbleSize val="0"/>
          <c:showLeaderLines val="1"/>
        </c:dLbls>
        <c:firstSliceAng val="95"/>
        <c:holeSize val="61"/>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6300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'Skills Learned'!$B$32:$B$39</c:f>
              <c:strCache>
                <c:ptCount val="8"/>
                <c:pt idx="0">
                  <c:v>Comment se préparer</c:v>
                </c:pt>
                <c:pt idx="1">
                  <c:v>Sécurité aquatique</c:v>
                </c:pt>
                <c:pt idx="2">
                  <c:v>Sécurité des animaux</c:v>
                </c:pt>
                <c:pt idx="3">
                  <c:v>Kayak ou canot</c:v>
                </c:pt>
                <c:pt idx="4">
                  <c:v>Connaissances en nature ou histoire</c:v>
                </c:pt>
                <c:pt idx="5">
                  <c:v>Cuisson de camping</c:v>
                </c:pt>
                <c:pt idx="6">
                  <c:v>Feu de camp</c:v>
                </c:pt>
                <c:pt idx="7">
                  <c:v>Installer une tente</c:v>
                </c:pt>
              </c:strCache>
            </c:strRef>
          </c:cat>
          <c:val>
            <c:numRef>
              <c:f>'Skills Learned'!$C$32:$C$39</c:f>
              <c:numCache>
                <c:formatCode>0%</c:formatCode>
                <c:ptCount val="8"/>
                <c:pt idx="0">
                  <c:v>5.2219321148825062E-2</c:v>
                </c:pt>
                <c:pt idx="1">
                  <c:v>6.2663185378590072E-2</c:v>
                </c:pt>
                <c:pt idx="2">
                  <c:v>6.7885117493472591E-2</c:v>
                </c:pt>
                <c:pt idx="3">
                  <c:v>6.7885117493472591E-2</c:v>
                </c:pt>
                <c:pt idx="4">
                  <c:v>0.08</c:v>
                </c:pt>
                <c:pt idx="5">
                  <c:v>0.15926892950391644</c:v>
                </c:pt>
                <c:pt idx="6">
                  <c:v>0.23237597911227154</c:v>
                </c:pt>
                <c:pt idx="7">
                  <c:v>0.43603133159268931</c:v>
                </c:pt>
              </c:numCache>
            </c:numRef>
          </c:val>
          <c:extLst>
            <c:ext xmlns:c16="http://schemas.microsoft.com/office/drawing/2014/chart" uri="{C3380CC4-5D6E-409C-BE32-E72D297353CC}">
              <c16:uniqueId val="{00000000-A2F3-424C-B932-60C05ECE3F56}"/>
            </c:ext>
          </c:extLst>
        </c:ser>
        <c:dLbls>
          <c:showLegendKey val="0"/>
          <c:showVal val="0"/>
          <c:showCatName val="0"/>
          <c:showSerName val="0"/>
          <c:showPercent val="0"/>
          <c:showBubbleSize val="0"/>
        </c:dLbls>
        <c:gapWidth val="45"/>
        <c:overlap val="-27"/>
        <c:axId val="2074656800"/>
        <c:axId val="1883574896"/>
      </c:barChart>
      <c:catAx>
        <c:axId val="2074656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883574896"/>
        <c:crosses val="autoZero"/>
        <c:auto val="1"/>
        <c:lblAlgn val="ctr"/>
        <c:lblOffset val="100"/>
        <c:noMultiLvlLbl val="0"/>
      </c:catAx>
      <c:valAx>
        <c:axId val="1883574896"/>
        <c:scaling>
          <c:orientation val="minMax"/>
        </c:scaling>
        <c:delete val="1"/>
        <c:axPos val="l"/>
        <c:numFmt formatCode="0%" sourceLinked="1"/>
        <c:majorTickMark val="none"/>
        <c:minorTickMark val="none"/>
        <c:tickLblPos val="nextTo"/>
        <c:crossAx val="207465680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45888888888886"/>
          <c:y val="0.12935185185185186"/>
          <c:w val="0.74400333333333335"/>
          <c:h val="0.74400333333333335"/>
        </c:manualLayout>
      </c:layout>
      <c:doughnutChart>
        <c:varyColors val="1"/>
        <c:ser>
          <c:idx val="0"/>
          <c:order val="0"/>
          <c:spPr>
            <a:solidFill>
              <a:srgbClr val="F69200"/>
            </a:solidFill>
            <a:ln>
              <a:noFill/>
            </a:ln>
          </c:spPr>
          <c:dPt>
            <c:idx val="0"/>
            <c:bubble3D val="0"/>
            <c:spPr>
              <a:solidFill>
                <a:srgbClr val="F69200"/>
              </a:solidFill>
              <a:ln w="19050">
                <a:noFill/>
              </a:ln>
              <a:effectLst/>
            </c:spPr>
            <c:extLst>
              <c:ext xmlns:c16="http://schemas.microsoft.com/office/drawing/2014/chart" uri="{C3380CC4-5D6E-409C-BE32-E72D297353CC}">
                <c16:uniqueId val="{00000001-AEE0-46E2-A334-C15726FD5393}"/>
              </c:ext>
            </c:extLst>
          </c:dPt>
          <c:dPt>
            <c:idx val="1"/>
            <c:bubble3D val="0"/>
            <c:spPr>
              <a:solidFill>
                <a:schemeClr val="accent1">
                  <a:lumMod val="20000"/>
                  <a:lumOff val="80000"/>
                </a:schemeClr>
              </a:solidFill>
              <a:ln w="19050">
                <a:noFill/>
              </a:ln>
              <a:effectLst/>
            </c:spPr>
            <c:extLst>
              <c:ext xmlns:c16="http://schemas.microsoft.com/office/drawing/2014/chart" uri="{C3380CC4-5D6E-409C-BE32-E72D297353CC}">
                <c16:uniqueId val="{00000003-AEE0-46E2-A334-C15726FD5393}"/>
              </c:ext>
            </c:extLst>
          </c:dPt>
          <c:cat>
            <c:strRef>
              <c:f>'Ratings and demographics'!$P$2:$P$3</c:f>
              <c:strCache>
                <c:ptCount val="2"/>
                <c:pt idx="0">
                  <c:v>Strongly Agree</c:v>
                </c:pt>
                <c:pt idx="1">
                  <c:v>Other</c:v>
                </c:pt>
              </c:strCache>
            </c:strRef>
          </c:cat>
          <c:val>
            <c:numRef>
              <c:f>'Ratings and demographics'!$Q$2:$Q$3</c:f>
              <c:numCache>
                <c:formatCode>0%</c:formatCode>
                <c:ptCount val="2"/>
                <c:pt idx="0">
                  <c:v>0.89836065573770496</c:v>
                </c:pt>
                <c:pt idx="1">
                  <c:v>9.5081967213114751E-2</c:v>
                </c:pt>
              </c:numCache>
            </c:numRef>
          </c:val>
          <c:extLst>
            <c:ext xmlns:c16="http://schemas.microsoft.com/office/drawing/2014/chart" uri="{C3380CC4-5D6E-409C-BE32-E72D297353CC}">
              <c16:uniqueId val="{00000004-AEE0-46E2-A334-C15726FD5393}"/>
            </c:ext>
          </c:extLst>
        </c:ser>
        <c:dLbls>
          <c:showLegendKey val="0"/>
          <c:showVal val="0"/>
          <c:showCatName val="0"/>
          <c:showSerName val="0"/>
          <c:showPercent val="0"/>
          <c:showBubbleSize val="0"/>
          <c:showLeaderLines val="1"/>
        </c:dLbls>
        <c:firstSliceAng val="70"/>
        <c:holeSize val="6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973227911573582E-2"/>
          <c:y val="4.2989033334502685E-2"/>
          <c:w val="0.72221560106390725"/>
          <c:h val="0.91402193333099468"/>
        </c:manualLayout>
      </c:layout>
      <c:barChart>
        <c:barDir val="bar"/>
        <c:grouping val="clustered"/>
        <c:varyColors val="0"/>
        <c:ser>
          <c:idx val="0"/>
          <c:order val="0"/>
          <c:spPr>
            <a:solidFill>
              <a:srgbClr val="BFE1EF"/>
            </a:solidFill>
            <a:ln>
              <a:noFill/>
            </a:ln>
            <a:effectLst/>
          </c:spPr>
          <c:invertIfNegative val="0"/>
          <c:dLbls>
            <c:dLbl>
              <c:idx val="0"/>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72115489150182388"/>
                      <c:h val="0.12766455392744225"/>
                    </c:manualLayout>
                  </c15:layout>
                </c:ext>
                <c:ext xmlns:c16="http://schemas.microsoft.com/office/drawing/2014/chart" uri="{C3380CC4-5D6E-409C-BE32-E72D297353CC}">
                  <c16:uniqueId val="{00000008-EC73-43AA-A959-5A29CC777F19}"/>
                </c:ext>
              </c:extLst>
            </c:dLbl>
            <c:dLbl>
              <c:idx val="1"/>
              <c:layout>
                <c:manualLayout>
                  <c:x val="-3.2374269441143987E-2"/>
                  <c:y val="0"/>
                </c:manualLayout>
              </c:layout>
              <c:dLblPos val="outEnd"/>
              <c:showLegendKey val="0"/>
              <c:showVal val="1"/>
              <c:showCatName val="1"/>
              <c:showSerName val="0"/>
              <c:showPercent val="0"/>
              <c:showBubbleSize val="0"/>
              <c:extLst>
                <c:ext xmlns:c15="http://schemas.microsoft.com/office/drawing/2012/chart" uri="{CE6537A1-D6FC-4f65-9D91-7224C49458BB}">
                  <c15:layout>
                    <c:manualLayout>
                      <c:w val="0.50340014243564968"/>
                      <c:h val="0.10026556059757416"/>
                    </c:manualLayout>
                  </c15:layout>
                </c:ext>
                <c:ext xmlns:c16="http://schemas.microsoft.com/office/drawing/2014/chart" uri="{C3380CC4-5D6E-409C-BE32-E72D297353CC}">
                  <c16:uniqueId val="{00000000-D78C-437F-9A4B-6C17D0716735}"/>
                </c:ext>
              </c:extLst>
            </c:dLbl>
            <c:dLbl>
              <c:idx val="2"/>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64385070418441059"/>
                      <c:h val="8.8132024310247414E-2"/>
                    </c:manualLayout>
                  </c15:layout>
                </c:ext>
                <c:ext xmlns:c16="http://schemas.microsoft.com/office/drawing/2014/chart" uri="{C3380CC4-5D6E-409C-BE32-E72D297353CC}">
                  <c16:uniqueId val="{00000007-EC73-43AA-A959-5A29CC777F19}"/>
                </c:ext>
              </c:extLst>
            </c:dLbl>
            <c:dLbl>
              <c:idx val="3"/>
              <c:spPr>
                <a:noFill/>
                <a:ln>
                  <a:noFill/>
                </a:ln>
                <a:effectLst/>
              </c:spPr>
              <c:txPr>
                <a:bodyPr rot="0" spcFirstLastPara="1" vertOverflow="ellipsis" vert="horz" wrap="square" lIns="38100" tIns="19050" rIns="38100" bIns="19050" anchor="ctr" anchorCtr="0">
                  <a:no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59500981061872305"/>
                      <c:h val="8.2329092668420409E-2"/>
                    </c:manualLayout>
                  </c15:layout>
                </c:ext>
                <c:ext xmlns:c16="http://schemas.microsoft.com/office/drawing/2014/chart" uri="{C3380CC4-5D6E-409C-BE32-E72D297353CC}">
                  <c16:uniqueId val="{00000006-EC73-43AA-A959-5A29CC777F19}"/>
                </c:ext>
              </c:extLst>
            </c:dLbl>
            <c:dLbl>
              <c:idx val="4"/>
              <c:dLblPos val="outEnd"/>
              <c:showLegendKey val="0"/>
              <c:showVal val="1"/>
              <c:showCatName val="1"/>
              <c:showSerName val="0"/>
              <c:showPercent val="0"/>
              <c:showBubbleSize val="0"/>
              <c:extLst>
                <c:ext xmlns:c15="http://schemas.microsoft.com/office/drawing/2012/chart" uri="{CE6537A1-D6FC-4f65-9D91-7224C49458BB}">
                  <c15:layout>
                    <c:manualLayout>
                      <c:w val="0.2230707963315553"/>
                      <c:h val="0.11306383417612081"/>
                    </c:manualLayout>
                  </c15:layout>
                </c:ext>
                <c:ext xmlns:c16="http://schemas.microsoft.com/office/drawing/2014/chart" uri="{C3380CC4-5D6E-409C-BE32-E72D297353CC}">
                  <c16:uniqueId val="{00000000-0598-4CA9-96CB-93DDD9B28916}"/>
                </c:ext>
              </c:extLst>
            </c:dLbl>
            <c:dLbl>
              <c:idx val="5"/>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53950496344636123"/>
                      <c:h val="8.8132024310247414E-2"/>
                    </c:manualLayout>
                  </c15:layout>
                </c:ext>
                <c:ext xmlns:c16="http://schemas.microsoft.com/office/drawing/2014/chart" uri="{C3380CC4-5D6E-409C-BE32-E72D297353CC}">
                  <c16:uniqueId val="{00000005-EC73-43AA-A959-5A29CC777F19}"/>
                </c:ext>
              </c:extLst>
            </c:dLbl>
            <c:dLbl>
              <c:idx val="6"/>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57332093077336743"/>
                      <c:h val="0.12766449612019376"/>
                    </c:manualLayout>
                  </c15:layout>
                </c:ext>
                <c:ext xmlns:c16="http://schemas.microsoft.com/office/drawing/2014/chart" uri="{C3380CC4-5D6E-409C-BE32-E72D297353CC}">
                  <c16:uniqueId val="{00000004-EC73-43AA-A959-5A29CC777F19}"/>
                </c:ext>
              </c:extLst>
            </c:dLbl>
            <c:dLbl>
              <c:idx val="7"/>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53941281630161475"/>
                      <c:h val="8.8132024310247414E-2"/>
                    </c:manualLayout>
                  </c15:layout>
                </c:ext>
                <c:ext xmlns:c16="http://schemas.microsoft.com/office/drawing/2014/chart" uri="{C3380CC4-5D6E-409C-BE32-E72D297353CC}">
                  <c16:uniqueId val="{00000003-EC73-43AA-A959-5A29CC777F19}"/>
                </c:ext>
              </c:extLst>
            </c:dLbl>
            <c:dLbl>
              <c:idx val="8"/>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4880609857128323"/>
                      <c:h val="8.8132024310247414E-2"/>
                    </c:manualLayout>
                  </c15:layout>
                </c:ext>
                <c:ext xmlns:c16="http://schemas.microsoft.com/office/drawing/2014/chart" uri="{C3380CC4-5D6E-409C-BE32-E72D297353CC}">
                  <c16:uniqueId val="{00000002-EC73-43AA-A959-5A29CC777F19}"/>
                </c:ext>
              </c:extLst>
            </c:dLbl>
            <c:dLbl>
              <c:idx val="9"/>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43030449253666264"/>
                      <c:h val="8.8132024310247414E-2"/>
                    </c:manualLayout>
                  </c15:layout>
                </c:ext>
                <c:ext xmlns:c16="http://schemas.microsoft.com/office/drawing/2014/chart" uri="{C3380CC4-5D6E-409C-BE32-E72D297353CC}">
                  <c16:uniqueId val="{00000001-EC73-43AA-A959-5A29CC777F19}"/>
                </c:ext>
              </c:extLst>
            </c:dLbl>
            <c:dLbl>
              <c:idx val="10"/>
              <c:tx>
                <c:rich>
                  <a:bodyPr rot="0" spcFirstLastPara="1" vertOverflow="ellipsis" vert="horz" wrap="square" lIns="38100" tIns="19050" rIns="38100" bIns="19050" anchor="ctr" anchorCtr="0">
                    <a:noAutofit/>
                  </a:bodyPr>
                  <a:lstStyle/>
                  <a:p>
                    <a:pPr algn="l">
                      <a:defRPr sz="900" b="0" i="0" u="none" strike="noStrike" kern="1200" baseline="0">
                        <a:solidFill>
                          <a:schemeClr val="tx1">
                            <a:lumMod val="75000"/>
                            <a:lumOff val="25000"/>
                          </a:schemeClr>
                        </a:solidFill>
                        <a:latin typeface="+mn-lt"/>
                        <a:ea typeface="+mn-ea"/>
                        <a:cs typeface="+mn-cs"/>
                      </a:defRPr>
                    </a:pPr>
                    <a:fld id="{CADF4C0C-AC0E-4E24-91FA-D5EA8D9CC317}" type="CATEGORYNAME">
                      <a:rPr lang="en-US" sz="1000"/>
                      <a:pPr algn="l">
                        <a:defRPr/>
                      </a:pPr>
                      <a:t>[CATEGORY NAME]</a:t>
                    </a:fld>
                    <a:r>
                      <a:rPr lang="en-US" sz="950" baseline="0" dirty="0"/>
                      <a:t>, </a:t>
                    </a:r>
                    <a:fld id="{A5F30844-FECE-4900-8BD6-3AB1D7F82159}" type="VALUE">
                      <a:rPr lang="en-US" baseline="0"/>
                      <a:pPr algn="l">
                        <a:defRPr/>
                      </a:pPr>
                      <a:t>[VALUE]</a:t>
                    </a:fld>
                    <a:endParaRPr lang="en-US" sz="950" baseline="0" dirty="0"/>
                  </a:p>
                </c:rich>
              </c:tx>
              <c:spPr>
                <a:noFill/>
                <a:ln>
                  <a:noFill/>
                </a:ln>
                <a:effectLst/>
              </c:spPr>
              <c:txPr>
                <a:bodyPr rot="0" spcFirstLastPara="1" vertOverflow="ellipsis" vert="horz" wrap="square" lIns="38100" tIns="19050" rIns="38100" bIns="19050" anchor="ctr" anchorCtr="0">
                  <a:noAutofit/>
                </a:bodyPr>
                <a:lstStyle/>
                <a:p>
                  <a:pPr algn="l">
                    <a:defRPr sz="9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30487885702658313"/>
                      <c:h val="0.15863454695315304"/>
                    </c:manualLayout>
                  </c15:layout>
                  <c15:dlblFieldTable/>
                  <c15:showDataLabelsRange val="0"/>
                </c:ext>
                <c:ext xmlns:c16="http://schemas.microsoft.com/office/drawing/2014/chart" uri="{C3380CC4-5D6E-409C-BE32-E72D297353CC}">
                  <c16:uniqueId val="{00000000-EC73-43AA-A959-5A29CC777F19}"/>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showLeaderLines val="0"/>
            <c:extLst>
              <c:ext xmlns:c15="http://schemas.microsoft.com/office/drawing/2012/chart" uri="{CE6537A1-D6FC-4f65-9D91-7224C49458BB}">
                <c15:showLeaderLines val="0"/>
              </c:ext>
            </c:extLst>
          </c:dLbls>
          <c:cat>
            <c:strRef>
              <c:f>'What would stop you'!$F$56:$F$66</c:f>
              <c:strCache>
                <c:ptCount val="11"/>
                <c:pt idx="0">
                  <c:v>Quelqu’un pour m’accompagner</c:v>
                </c:pt>
                <c:pt idx="1">
                  <c:v>Bruit environnant</c:v>
                </c:pt>
                <c:pt idx="2">
                  <c:v>Transport</c:v>
                </c:pt>
                <c:pt idx="3">
                  <c:v>Trouver un emplacement de camping</c:v>
                </c:pt>
                <c:pt idx="4">
                  <c:v>Coût</c:v>
                </c:pt>
                <c:pt idx="5">
                  <c:v>Manque de temps</c:v>
                </c:pt>
                <c:pt idx="6">
                  <c:v>Confort/équipement</c:v>
                </c:pt>
                <c:pt idx="7">
                  <c:v>Enfants</c:v>
                </c:pt>
                <c:pt idx="8">
                  <c:v>Insectes/animaux</c:v>
                </c:pt>
                <c:pt idx="9">
                  <c:v>Préparation</c:v>
                </c:pt>
                <c:pt idx="10">
                  <c:v>Conditions météorologiques</c:v>
                </c:pt>
              </c:strCache>
            </c:strRef>
          </c:cat>
          <c:val>
            <c:numRef>
              <c:f>'What would stop you'!$G$56:$G$66</c:f>
              <c:numCache>
                <c:formatCode>0.0%</c:formatCode>
                <c:ptCount val="11"/>
                <c:pt idx="0">
                  <c:v>2.5477707006369428E-2</c:v>
                </c:pt>
                <c:pt idx="1">
                  <c:v>3.1847133757961783E-2</c:v>
                </c:pt>
                <c:pt idx="2">
                  <c:v>6.3694267515923567E-2</c:v>
                </c:pt>
                <c:pt idx="3">
                  <c:v>6.3694267515923567E-2</c:v>
                </c:pt>
                <c:pt idx="4">
                  <c:v>7.6433121019108277E-2</c:v>
                </c:pt>
                <c:pt idx="5">
                  <c:v>7.6433121019108277E-2</c:v>
                </c:pt>
                <c:pt idx="6">
                  <c:v>7.6433121019108277E-2</c:v>
                </c:pt>
                <c:pt idx="7">
                  <c:v>8.2802547770700632E-2</c:v>
                </c:pt>
                <c:pt idx="8">
                  <c:v>0.17197452229299362</c:v>
                </c:pt>
                <c:pt idx="9">
                  <c:v>0.22929936305732485</c:v>
                </c:pt>
                <c:pt idx="10">
                  <c:v>0.35668789808917195</c:v>
                </c:pt>
              </c:numCache>
            </c:numRef>
          </c:val>
          <c:extLst>
            <c:ext xmlns:c16="http://schemas.microsoft.com/office/drawing/2014/chart" uri="{C3380CC4-5D6E-409C-BE32-E72D297353CC}">
              <c16:uniqueId val="{00000000-FC4F-4271-A03B-009AB8926ABB}"/>
            </c:ext>
          </c:extLst>
        </c:ser>
        <c:dLbls>
          <c:dLblPos val="outEnd"/>
          <c:showLegendKey val="0"/>
          <c:showVal val="1"/>
          <c:showCatName val="0"/>
          <c:showSerName val="0"/>
          <c:showPercent val="0"/>
          <c:showBubbleSize val="0"/>
        </c:dLbls>
        <c:gapWidth val="49"/>
        <c:axId val="1571933439"/>
        <c:axId val="1571930559"/>
      </c:barChart>
      <c:catAx>
        <c:axId val="1571933439"/>
        <c:scaling>
          <c:orientation val="minMax"/>
        </c:scaling>
        <c:delete val="1"/>
        <c:axPos val="l"/>
        <c:numFmt formatCode="General" sourceLinked="1"/>
        <c:majorTickMark val="none"/>
        <c:minorTickMark val="none"/>
        <c:tickLblPos val="nextTo"/>
        <c:crossAx val="1571930559"/>
        <c:crosses val="autoZero"/>
        <c:auto val="1"/>
        <c:lblAlgn val="ctr"/>
        <c:lblOffset val="100"/>
        <c:noMultiLvlLbl val="0"/>
      </c:catAx>
      <c:valAx>
        <c:axId val="1571930559"/>
        <c:scaling>
          <c:orientation val="minMax"/>
        </c:scaling>
        <c:delete val="1"/>
        <c:axPos val="b"/>
        <c:numFmt formatCode="0.0%" sourceLinked="1"/>
        <c:majorTickMark val="none"/>
        <c:minorTickMark val="none"/>
        <c:tickLblPos val="nextTo"/>
        <c:crossAx val="1571933439"/>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manualLayout>
          <c:layoutTarget val="inner"/>
          <c:xMode val="edge"/>
          <c:yMode val="edge"/>
          <c:x val="0.28117121076170976"/>
          <c:y val="0.15930778282242319"/>
          <c:w val="0.43765717044038938"/>
          <c:h val="0.63137180802563642"/>
        </c:manualLayout>
      </c:layout>
      <c:pieChart>
        <c:varyColors val="1"/>
        <c:ser>
          <c:idx val="0"/>
          <c:order val="0"/>
          <c:tx>
            <c:strRef>
              <c:f>'What would stop you'!$C$19</c:f>
              <c:strCache>
                <c:ptCount val="1"/>
              </c:strCache>
            </c:strRef>
          </c:tx>
          <c:spPr>
            <a:solidFill>
              <a:srgbClr val="91CCE3"/>
            </a:solidFill>
            <a:ln>
              <a:noFill/>
            </a:ln>
          </c:spPr>
          <c:dPt>
            <c:idx val="0"/>
            <c:bubble3D val="0"/>
            <c:explosion val="10"/>
            <c:spPr>
              <a:solidFill>
                <a:srgbClr val="63005D"/>
              </a:solidFill>
              <a:ln w="19050">
                <a:noFill/>
              </a:ln>
              <a:effectLst/>
            </c:spPr>
            <c:extLst>
              <c:ext xmlns:c16="http://schemas.microsoft.com/office/drawing/2014/chart" uri="{C3380CC4-5D6E-409C-BE32-E72D297353CC}">
                <c16:uniqueId val="{00000001-5158-4E3C-8B1D-0A4ACF384F97}"/>
              </c:ext>
            </c:extLst>
          </c:dPt>
          <c:dPt>
            <c:idx val="1"/>
            <c:bubble3D val="0"/>
            <c:spPr>
              <a:solidFill>
                <a:srgbClr val="BFE1EF"/>
              </a:solidFill>
              <a:ln w="19050">
                <a:noFill/>
              </a:ln>
              <a:effectLst/>
            </c:spPr>
            <c:extLst>
              <c:ext xmlns:c16="http://schemas.microsoft.com/office/drawing/2014/chart" uri="{C3380CC4-5D6E-409C-BE32-E72D297353CC}">
                <c16:uniqueId val="{00000003-5158-4E3C-8B1D-0A4ACF384F97}"/>
              </c:ext>
            </c:extLst>
          </c:dPt>
          <c:dLbls>
            <c:delete val="1"/>
          </c:dLbls>
          <c:cat>
            <c:strRef>
              <c:f>'What would stop you'!$B$20:$B$21</c:f>
              <c:strCache>
                <c:ptCount val="2"/>
                <c:pt idx="0">
                  <c:v>Nothing</c:v>
                </c:pt>
                <c:pt idx="1">
                  <c:v>At least one  barrier</c:v>
                </c:pt>
              </c:strCache>
            </c:strRef>
          </c:cat>
          <c:val>
            <c:numRef>
              <c:f>'What would stop you'!$C$20:$C$21</c:f>
              <c:numCache>
                <c:formatCode>0%</c:formatCode>
                <c:ptCount val="2"/>
                <c:pt idx="0">
                  <c:v>0.52160493827160492</c:v>
                </c:pt>
                <c:pt idx="1">
                  <c:v>0.48456790123456789</c:v>
                </c:pt>
              </c:numCache>
            </c:numRef>
          </c:val>
          <c:extLst>
            <c:ext xmlns:c16="http://schemas.microsoft.com/office/drawing/2014/chart" uri="{C3380CC4-5D6E-409C-BE32-E72D297353CC}">
              <c16:uniqueId val="{00000004-5158-4E3C-8B1D-0A4ACF384F97}"/>
            </c:ext>
          </c:extLst>
        </c:ser>
        <c:dLbls>
          <c:dLblPos val="outEnd"/>
          <c:showLegendKey val="0"/>
          <c:showVal val="1"/>
          <c:showCatName val="0"/>
          <c:showSerName val="0"/>
          <c:showPercent val="0"/>
          <c:showBubbleSize val="0"/>
          <c:showLeaderLines val="1"/>
        </c:dLbls>
        <c:firstSliceAng val="195"/>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AAC895-DA6A-4C04-8772-42B5BDB94A81}" type="doc">
      <dgm:prSet loTypeId="urn:microsoft.com/office/officeart/2005/8/layout/orgChart1" loCatId="hierarchy" qsTypeId="urn:microsoft.com/office/officeart/2005/8/quickstyle/simple1" qsCatId="simple" csTypeId="urn:microsoft.com/office/officeart/2005/8/colors/accent6_2" csCatId="accent6" phldr="1"/>
      <dgm:spPr/>
      <dgm:t>
        <a:bodyPr/>
        <a:lstStyle/>
        <a:p>
          <a:endParaRPr lang="en-CA"/>
        </a:p>
      </dgm:t>
    </dgm:pt>
    <dgm:pt modelId="{37F721AF-62EE-49F9-9733-7B290C7F7349}">
      <dgm:prSet phldrT="[Text]" custT="1"/>
      <dgm:spPr>
        <a:solidFill>
          <a:srgbClr val="63005D"/>
        </a:solidFill>
      </dgm:spPr>
      <dgm:t>
        <a:bodyPr lIns="72000" rIns="72000"/>
        <a:lstStyle/>
        <a:p>
          <a:r>
            <a:rPr lang="fr-CA" sz="1100" dirty="0"/>
            <a:t>Directeurs d’unité de gestion</a:t>
          </a:r>
        </a:p>
      </dgm:t>
    </dgm:pt>
    <dgm:pt modelId="{79AE8533-EC69-40D0-A161-20DA2FA7E6F4}" type="parTrans" cxnId="{EA929DC2-EE82-4EE9-AA7E-D19BDD2A75CA}">
      <dgm:prSet/>
      <dgm:spPr/>
      <dgm:t>
        <a:bodyPr/>
        <a:lstStyle/>
        <a:p>
          <a:endParaRPr lang="en-CA" sz="1100"/>
        </a:p>
      </dgm:t>
    </dgm:pt>
    <dgm:pt modelId="{7773C7B5-BD9E-4E5C-AD75-6A4B38B8476C}" type="sibTrans" cxnId="{EA929DC2-EE82-4EE9-AA7E-D19BDD2A75CA}">
      <dgm:prSet/>
      <dgm:spPr/>
      <dgm:t>
        <a:bodyPr/>
        <a:lstStyle/>
        <a:p>
          <a:endParaRPr lang="en-CA" sz="1100"/>
        </a:p>
      </dgm:t>
    </dgm:pt>
    <dgm:pt modelId="{B2EF8E23-01AF-4206-9FFE-1B3BEC11D00A}">
      <dgm:prSet phldrT="[Text]" custT="1"/>
      <dgm:spPr>
        <a:solidFill>
          <a:srgbClr val="63005D"/>
        </a:solidFill>
      </dgm:spPr>
      <dgm:t>
        <a:bodyPr tIns="72000" bIns="72000"/>
        <a:lstStyle/>
        <a:p>
          <a:r>
            <a:rPr lang="fr-CA" sz="1100"/>
            <a:t>Gestionnaires, Relations externes ou Expérience du visiteur</a:t>
          </a:r>
        </a:p>
      </dgm:t>
    </dgm:pt>
    <dgm:pt modelId="{8DE60746-8B57-48DC-AB14-CA681C4577D1}" type="parTrans" cxnId="{9204C2E0-B96D-4940-BC3C-449E265BC1E1}">
      <dgm:prSet/>
      <dgm:spPr/>
      <dgm:t>
        <a:bodyPr/>
        <a:lstStyle/>
        <a:p>
          <a:endParaRPr lang="en-CA" sz="1100"/>
        </a:p>
      </dgm:t>
    </dgm:pt>
    <dgm:pt modelId="{2D432276-6BC5-4EE0-AD64-01B8703E861E}" type="sibTrans" cxnId="{9204C2E0-B96D-4940-BC3C-449E265BC1E1}">
      <dgm:prSet/>
      <dgm:spPr/>
      <dgm:t>
        <a:bodyPr/>
        <a:lstStyle/>
        <a:p>
          <a:endParaRPr lang="en-CA" sz="1100"/>
        </a:p>
      </dgm:t>
    </dgm:pt>
    <dgm:pt modelId="{4667EA10-7097-462D-B2B0-4882F00473C6}">
      <dgm:prSet custT="1"/>
      <dgm:spPr>
        <a:solidFill>
          <a:srgbClr val="63005D"/>
        </a:solidFill>
      </dgm:spPr>
      <dgm:t>
        <a:bodyPr/>
        <a:lstStyle/>
        <a:p>
          <a:r>
            <a:rPr lang="fr-CA" sz="1100"/>
            <a:t>Coordonnateurs des centres urbains – programme IC</a:t>
          </a:r>
        </a:p>
      </dgm:t>
    </dgm:pt>
    <dgm:pt modelId="{BC49B3B5-ED52-49E0-8B65-F75F4B89F636}" type="parTrans" cxnId="{3C12E856-0236-467E-98A6-E4FBF5953621}">
      <dgm:prSet/>
      <dgm:spPr/>
      <dgm:t>
        <a:bodyPr/>
        <a:lstStyle/>
        <a:p>
          <a:endParaRPr lang="en-CA" sz="1100"/>
        </a:p>
      </dgm:t>
    </dgm:pt>
    <dgm:pt modelId="{6C7F55A0-8E67-4411-A392-0083B7633C41}" type="sibTrans" cxnId="{3C12E856-0236-467E-98A6-E4FBF5953621}">
      <dgm:prSet/>
      <dgm:spPr/>
      <dgm:t>
        <a:bodyPr/>
        <a:lstStyle/>
        <a:p>
          <a:endParaRPr lang="en-CA" sz="1100"/>
        </a:p>
      </dgm:t>
    </dgm:pt>
    <dgm:pt modelId="{26ECBC43-411F-4483-BDDC-748F9398C518}">
      <dgm:prSet custT="1"/>
      <dgm:spPr>
        <a:solidFill>
          <a:srgbClr val="63005D"/>
        </a:solidFill>
      </dgm:spPr>
      <dgm:t>
        <a:bodyPr/>
        <a:lstStyle/>
        <a:p>
          <a:r>
            <a:rPr lang="fr-CA" sz="1100"/>
            <a:t>Étudiants – programme IC</a:t>
          </a:r>
        </a:p>
      </dgm:t>
    </dgm:pt>
    <dgm:pt modelId="{4CD04E59-18C7-4573-AEEE-D00A9071A89C}" type="parTrans" cxnId="{617BB0BE-C10A-42C1-B62C-AE6D55644CA7}">
      <dgm:prSet/>
      <dgm:spPr/>
      <dgm:t>
        <a:bodyPr/>
        <a:lstStyle/>
        <a:p>
          <a:endParaRPr lang="en-CA"/>
        </a:p>
      </dgm:t>
    </dgm:pt>
    <dgm:pt modelId="{DF7513EF-BA65-4CFE-8FFF-BC33346D1D94}" type="sibTrans" cxnId="{617BB0BE-C10A-42C1-B62C-AE6D55644CA7}">
      <dgm:prSet/>
      <dgm:spPr/>
      <dgm:t>
        <a:bodyPr/>
        <a:lstStyle/>
        <a:p>
          <a:endParaRPr lang="en-CA"/>
        </a:p>
      </dgm:t>
    </dgm:pt>
    <dgm:pt modelId="{53C1B100-D4EC-4298-B4B5-8F2BFB04D818}" type="pres">
      <dgm:prSet presAssocID="{6EAAC895-DA6A-4C04-8772-42B5BDB94A81}" presName="hierChild1" presStyleCnt="0">
        <dgm:presLayoutVars>
          <dgm:orgChart val="1"/>
          <dgm:chPref val="1"/>
          <dgm:dir/>
          <dgm:animOne val="branch"/>
          <dgm:animLvl val="lvl"/>
          <dgm:resizeHandles/>
        </dgm:presLayoutVars>
      </dgm:prSet>
      <dgm:spPr/>
    </dgm:pt>
    <dgm:pt modelId="{83A9FC12-E3F6-431C-B51D-A77F02BE9937}" type="pres">
      <dgm:prSet presAssocID="{37F721AF-62EE-49F9-9733-7B290C7F7349}" presName="hierRoot1" presStyleCnt="0">
        <dgm:presLayoutVars>
          <dgm:hierBranch val="init"/>
        </dgm:presLayoutVars>
      </dgm:prSet>
      <dgm:spPr/>
    </dgm:pt>
    <dgm:pt modelId="{D2521D24-9EE0-40B3-BE2E-A7887388C108}" type="pres">
      <dgm:prSet presAssocID="{37F721AF-62EE-49F9-9733-7B290C7F7349}" presName="rootComposite1" presStyleCnt="0"/>
      <dgm:spPr/>
    </dgm:pt>
    <dgm:pt modelId="{9A8EFEA2-BDF9-4218-8906-B86F7CDAF4C5}" type="pres">
      <dgm:prSet presAssocID="{37F721AF-62EE-49F9-9733-7B290C7F7349}" presName="rootText1" presStyleLbl="node0" presStyleIdx="0" presStyleCnt="1" custScaleX="130313" custScaleY="95750">
        <dgm:presLayoutVars>
          <dgm:chPref val="3"/>
        </dgm:presLayoutVars>
      </dgm:prSet>
      <dgm:spPr/>
    </dgm:pt>
    <dgm:pt modelId="{557D8938-0860-4656-A7F4-C54ACD62B4EB}" type="pres">
      <dgm:prSet presAssocID="{37F721AF-62EE-49F9-9733-7B290C7F7349}" presName="rootConnector1" presStyleLbl="node1" presStyleIdx="0" presStyleCnt="0"/>
      <dgm:spPr/>
    </dgm:pt>
    <dgm:pt modelId="{92F56B3F-C098-4158-9665-D843E8675838}" type="pres">
      <dgm:prSet presAssocID="{37F721AF-62EE-49F9-9733-7B290C7F7349}" presName="hierChild2" presStyleCnt="0"/>
      <dgm:spPr/>
    </dgm:pt>
    <dgm:pt modelId="{127C9379-7E92-4B18-AAE5-130F48C99A7F}" type="pres">
      <dgm:prSet presAssocID="{8DE60746-8B57-48DC-AB14-CA681C4577D1}" presName="Name37" presStyleLbl="parChTrans1D2" presStyleIdx="0" presStyleCnt="1"/>
      <dgm:spPr/>
    </dgm:pt>
    <dgm:pt modelId="{B39CA500-96BF-4DC3-9723-B8B0DD077C8E}" type="pres">
      <dgm:prSet presAssocID="{B2EF8E23-01AF-4206-9FFE-1B3BEC11D00A}" presName="hierRoot2" presStyleCnt="0">
        <dgm:presLayoutVars>
          <dgm:hierBranch val="init"/>
        </dgm:presLayoutVars>
      </dgm:prSet>
      <dgm:spPr/>
    </dgm:pt>
    <dgm:pt modelId="{83D17A60-01B6-4AF6-BA3B-EEF2DF6D792F}" type="pres">
      <dgm:prSet presAssocID="{B2EF8E23-01AF-4206-9FFE-1B3BEC11D00A}" presName="rootComposite" presStyleCnt="0"/>
      <dgm:spPr/>
    </dgm:pt>
    <dgm:pt modelId="{9527D72B-C3ED-4B7D-92D0-BB34A9799149}" type="pres">
      <dgm:prSet presAssocID="{B2EF8E23-01AF-4206-9FFE-1B3BEC11D00A}" presName="rootText" presStyleLbl="node2" presStyleIdx="0" presStyleCnt="1" custScaleX="130313" custScaleY="116338">
        <dgm:presLayoutVars>
          <dgm:chPref val="3"/>
        </dgm:presLayoutVars>
      </dgm:prSet>
      <dgm:spPr/>
    </dgm:pt>
    <dgm:pt modelId="{EA434C67-D70B-459B-B827-7F561D453CDC}" type="pres">
      <dgm:prSet presAssocID="{B2EF8E23-01AF-4206-9FFE-1B3BEC11D00A}" presName="rootConnector" presStyleLbl="node2" presStyleIdx="0" presStyleCnt="1"/>
      <dgm:spPr/>
    </dgm:pt>
    <dgm:pt modelId="{6C399132-A134-423A-A1B4-E556DD95D3AF}" type="pres">
      <dgm:prSet presAssocID="{B2EF8E23-01AF-4206-9FFE-1B3BEC11D00A}" presName="hierChild4" presStyleCnt="0"/>
      <dgm:spPr/>
    </dgm:pt>
    <dgm:pt modelId="{975ABD2D-C01B-4898-9DFE-5976B70F79B0}" type="pres">
      <dgm:prSet presAssocID="{BC49B3B5-ED52-49E0-8B65-F75F4B89F636}" presName="Name37" presStyleLbl="parChTrans1D3" presStyleIdx="0" presStyleCnt="1"/>
      <dgm:spPr/>
    </dgm:pt>
    <dgm:pt modelId="{FB4B2D77-0C39-4A3D-9328-B7889037C9FC}" type="pres">
      <dgm:prSet presAssocID="{4667EA10-7097-462D-B2B0-4882F00473C6}" presName="hierRoot2" presStyleCnt="0">
        <dgm:presLayoutVars>
          <dgm:hierBranch val="init"/>
        </dgm:presLayoutVars>
      </dgm:prSet>
      <dgm:spPr/>
    </dgm:pt>
    <dgm:pt modelId="{32E10B28-354A-48C7-BBE1-3204A8AAC66B}" type="pres">
      <dgm:prSet presAssocID="{4667EA10-7097-462D-B2B0-4882F00473C6}" presName="rootComposite" presStyleCnt="0"/>
      <dgm:spPr/>
    </dgm:pt>
    <dgm:pt modelId="{989B34D9-9342-4871-BF6C-32F058B0E1DE}" type="pres">
      <dgm:prSet presAssocID="{4667EA10-7097-462D-B2B0-4882F00473C6}" presName="rootText" presStyleLbl="node3" presStyleIdx="0" presStyleCnt="1" custScaleX="124406">
        <dgm:presLayoutVars>
          <dgm:chPref val="3"/>
        </dgm:presLayoutVars>
      </dgm:prSet>
      <dgm:spPr/>
    </dgm:pt>
    <dgm:pt modelId="{517AC303-CCFC-4523-AB98-39314600B9B2}" type="pres">
      <dgm:prSet presAssocID="{4667EA10-7097-462D-B2B0-4882F00473C6}" presName="rootConnector" presStyleLbl="node3" presStyleIdx="0" presStyleCnt="1"/>
      <dgm:spPr/>
    </dgm:pt>
    <dgm:pt modelId="{A67842E4-7BF2-4452-A23E-2F192B92259B}" type="pres">
      <dgm:prSet presAssocID="{4667EA10-7097-462D-B2B0-4882F00473C6}" presName="hierChild4" presStyleCnt="0"/>
      <dgm:spPr/>
    </dgm:pt>
    <dgm:pt modelId="{1D862398-CD74-4F4A-8CF8-7923410D9CB8}" type="pres">
      <dgm:prSet presAssocID="{4CD04E59-18C7-4573-AEEE-D00A9071A89C}" presName="Name37" presStyleLbl="parChTrans1D4" presStyleIdx="0" presStyleCnt="1"/>
      <dgm:spPr/>
    </dgm:pt>
    <dgm:pt modelId="{4A97E4E7-0CE1-4547-BE8D-3B091E02BC4C}" type="pres">
      <dgm:prSet presAssocID="{26ECBC43-411F-4483-BDDC-748F9398C518}" presName="hierRoot2" presStyleCnt="0">
        <dgm:presLayoutVars>
          <dgm:hierBranch val="init"/>
        </dgm:presLayoutVars>
      </dgm:prSet>
      <dgm:spPr/>
    </dgm:pt>
    <dgm:pt modelId="{CE1D2EF8-D780-4D37-A229-87B697FB4691}" type="pres">
      <dgm:prSet presAssocID="{26ECBC43-411F-4483-BDDC-748F9398C518}" presName="rootComposite" presStyleCnt="0"/>
      <dgm:spPr/>
    </dgm:pt>
    <dgm:pt modelId="{410C1EE5-257B-4CA0-B271-2C615C0755A8}" type="pres">
      <dgm:prSet presAssocID="{26ECBC43-411F-4483-BDDC-748F9398C518}" presName="rootText" presStyleLbl="node4" presStyleIdx="0" presStyleCnt="1">
        <dgm:presLayoutVars>
          <dgm:chPref val="3"/>
        </dgm:presLayoutVars>
      </dgm:prSet>
      <dgm:spPr/>
    </dgm:pt>
    <dgm:pt modelId="{93B7FE26-2982-4824-96EA-8444F1F7D0C9}" type="pres">
      <dgm:prSet presAssocID="{26ECBC43-411F-4483-BDDC-748F9398C518}" presName="rootConnector" presStyleLbl="node4" presStyleIdx="0" presStyleCnt="1"/>
      <dgm:spPr/>
    </dgm:pt>
    <dgm:pt modelId="{D9A8A0C6-6AAE-451C-9122-82E54C1F72AF}" type="pres">
      <dgm:prSet presAssocID="{26ECBC43-411F-4483-BDDC-748F9398C518}" presName="hierChild4" presStyleCnt="0"/>
      <dgm:spPr/>
    </dgm:pt>
    <dgm:pt modelId="{A518229A-FE74-4837-8087-4040C9CF68E8}" type="pres">
      <dgm:prSet presAssocID="{26ECBC43-411F-4483-BDDC-748F9398C518}" presName="hierChild5" presStyleCnt="0"/>
      <dgm:spPr/>
    </dgm:pt>
    <dgm:pt modelId="{40201FDF-3952-4D8B-875A-3FDFD09E91FF}" type="pres">
      <dgm:prSet presAssocID="{4667EA10-7097-462D-B2B0-4882F00473C6}" presName="hierChild5" presStyleCnt="0"/>
      <dgm:spPr/>
    </dgm:pt>
    <dgm:pt modelId="{9772D43B-DD94-43A3-84C6-623066ACD6B8}" type="pres">
      <dgm:prSet presAssocID="{B2EF8E23-01AF-4206-9FFE-1B3BEC11D00A}" presName="hierChild5" presStyleCnt="0"/>
      <dgm:spPr/>
    </dgm:pt>
    <dgm:pt modelId="{12EE11AC-55D0-4C30-98D9-61043F81E46B}" type="pres">
      <dgm:prSet presAssocID="{37F721AF-62EE-49F9-9733-7B290C7F7349}" presName="hierChild3" presStyleCnt="0"/>
      <dgm:spPr/>
    </dgm:pt>
  </dgm:ptLst>
  <dgm:cxnLst>
    <dgm:cxn modelId="{37F76107-9B7A-413F-98A3-EB67F71AD2A7}" type="presOf" srcId="{4667EA10-7097-462D-B2B0-4882F00473C6}" destId="{517AC303-CCFC-4523-AB98-39314600B9B2}" srcOrd="1" destOrd="0" presId="urn:microsoft.com/office/officeart/2005/8/layout/orgChart1"/>
    <dgm:cxn modelId="{1930EE08-C771-4FE8-B861-6B73B842D90D}" type="presOf" srcId="{26ECBC43-411F-4483-BDDC-748F9398C518}" destId="{93B7FE26-2982-4824-96EA-8444F1F7D0C9}" srcOrd="1" destOrd="0" presId="urn:microsoft.com/office/officeart/2005/8/layout/orgChart1"/>
    <dgm:cxn modelId="{B9BA5030-6A49-49D2-A65F-751D8719D211}" type="presOf" srcId="{26ECBC43-411F-4483-BDDC-748F9398C518}" destId="{410C1EE5-257B-4CA0-B271-2C615C0755A8}" srcOrd="0" destOrd="0" presId="urn:microsoft.com/office/officeart/2005/8/layout/orgChart1"/>
    <dgm:cxn modelId="{0633D443-225F-474F-B0F1-FEFD28671E97}" type="presOf" srcId="{37F721AF-62EE-49F9-9733-7B290C7F7349}" destId="{9A8EFEA2-BDF9-4218-8906-B86F7CDAF4C5}" srcOrd="0" destOrd="0" presId="urn:microsoft.com/office/officeart/2005/8/layout/orgChart1"/>
    <dgm:cxn modelId="{AB1E1246-DAC9-4A7C-8E7F-B7DB3389FB87}" type="presOf" srcId="{4667EA10-7097-462D-B2B0-4882F00473C6}" destId="{989B34D9-9342-4871-BF6C-32F058B0E1DE}" srcOrd="0" destOrd="0" presId="urn:microsoft.com/office/officeart/2005/8/layout/orgChart1"/>
    <dgm:cxn modelId="{C1512F66-280A-4F6F-A6C5-39FE33F1C63F}" type="presOf" srcId="{4CD04E59-18C7-4573-AEEE-D00A9071A89C}" destId="{1D862398-CD74-4F4A-8CF8-7923410D9CB8}" srcOrd="0" destOrd="0" presId="urn:microsoft.com/office/officeart/2005/8/layout/orgChart1"/>
    <dgm:cxn modelId="{8A142B72-3D52-4EC2-BD56-E5CCD8179B61}" type="presOf" srcId="{6EAAC895-DA6A-4C04-8772-42B5BDB94A81}" destId="{53C1B100-D4EC-4298-B4B5-8F2BFB04D818}" srcOrd="0" destOrd="0" presId="urn:microsoft.com/office/officeart/2005/8/layout/orgChart1"/>
    <dgm:cxn modelId="{A1D65352-7E24-4C27-98F2-82FDECA93771}" type="presOf" srcId="{8DE60746-8B57-48DC-AB14-CA681C4577D1}" destId="{127C9379-7E92-4B18-AAE5-130F48C99A7F}" srcOrd="0" destOrd="0" presId="urn:microsoft.com/office/officeart/2005/8/layout/orgChart1"/>
    <dgm:cxn modelId="{3C12E856-0236-467E-98A6-E4FBF5953621}" srcId="{B2EF8E23-01AF-4206-9FFE-1B3BEC11D00A}" destId="{4667EA10-7097-462D-B2B0-4882F00473C6}" srcOrd="0" destOrd="0" parTransId="{BC49B3B5-ED52-49E0-8B65-F75F4B89F636}" sibTransId="{6C7F55A0-8E67-4411-A392-0083B7633C41}"/>
    <dgm:cxn modelId="{C5589277-0C36-47FB-9838-83A4117AA197}" type="presOf" srcId="{B2EF8E23-01AF-4206-9FFE-1B3BEC11D00A}" destId="{9527D72B-C3ED-4B7D-92D0-BB34A9799149}" srcOrd="0" destOrd="0" presId="urn:microsoft.com/office/officeart/2005/8/layout/orgChart1"/>
    <dgm:cxn modelId="{8355D25A-E003-4054-9379-82A59F57990F}" type="presOf" srcId="{37F721AF-62EE-49F9-9733-7B290C7F7349}" destId="{557D8938-0860-4656-A7F4-C54ACD62B4EB}" srcOrd="1" destOrd="0" presId="urn:microsoft.com/office/officeart/2005/8/layout/orgChart1"/>
    <dgm:cxn modelId="{617BB0BE-C10A-42C1-B62C-AE6D55644CA7}" srcId="{4667EA10-7097-462D-B2B0-4882F00473C6}" destId="{26ECBC43-411F-4483-BDDC-748F9398C518}" srcOrd="0" destOrd="0" parTransId="{4CD04E59-18C7-4573-AEEE-D00A9071A89C}" sibTransId="{DF7513EF-BA65-4CFE-8FFF-BC33346D1D94}"/>
    <dgm:cxn modelId="{EA929DC2-EE82-4EE9-AA7E-D19BDD2A75CA}" srcId="{6EAAC895-DA6A-4C04-8772-42B5BDB94A81}" destId="{37F721AF-62EE-49F9-9733-7B290C7F7349}" srcOrd="0" destOrd="0" parTransId="{79AE8533-EC69-40D0-A161-20DA2FA7E6F4}" sibTransId="{7773C7B5-BD9E-4E5C-AD75-6A4B38B8476C}"/>
    <dgm:cxn modelId="{4BD35BC5-3055-4CC4-8D4A-476A6AAE289E}" type="presOf" srcId="{BC49B3B5-ED52-49E0-8B65-F75F4B89F636}" destId="{975ABD2D-C01B-4898-9DFE-5976B70F79B0}" srcOrd="0" destOrd="0" presId="urn:microsoft.com/office/officeart/2005/8/layout/orgChart1"/>
    <dgm:cxn modelId="{9204C2E0-B96D-4940-BC3C-449E265BC1E1}" srcId="{37F721AF-62EE-49F9-9733-7B290C7F7349}" destId="{B2EF8E23-01AF-4206-9FFE-1B3BEC11D00A}" srcOrd="0" destOrd="0" parTransId="{8DE60746-8B57-48DC-AB14-CA681C4577D1}" sibTransId="{2D432276-6BC5-4EE0-AD64-01B8703E861E}"/>
    <dgm:cxn modelId="{A4E88BE9-A6EF-4184-B399-96CEC42562DE}" type="presOf" srcId="{B2EF8E23-01AF-4206-9FFE-1B3BEC11D00A}" destId="{EA434C67-D70B-459B-B827-7F561D453CDC}" srcOrd="1" destOrd="0" presId="urn:microsoft.com/office/officeart/2005/8/layout/orgChart1"/>
    <dgm:cxn modelId="{7BFBF0B8-517A-4463-8D62-65CE58C8E605}" type="presParOf" srcId="{53C1B100-D4EC-4298-B4B5-8F2BFB04D818}" destId="{83A9FC12-E3F6-431C-B51D-A77F02BE9937}" srcOrd="0" destOrd="0" presId="urn:microsoft.com/office/officeart/2005/8/layout/orgChart1"/>
    <dgm:cxn modelId="{1A8592D7-1D66-4B66-AFFC-4F0FBCDAC9D7}" type="presParOf" srcId="{83A9FC12-E3F6-431C-B51D-A77F02BE9937}" destId="{D2521D24-9EE0-40B3-BE2E-A7887388C108}" srcOrd="0" destOrd="0" presId="urn:microsoft.com/office/officeart/2005/8/layout/orgChart1"/>
    <dgm:cxn modelId="{52467D3B-439C-4583-AFF4-D362E3AE6A42}" type="presParOf" srcId="{D2521D24-9EE0-40B3-BE2E-A7887388C108}" destId="{9A8EFEA2-BDF9-4218-8906-B86F7CDAF4C5}" srcOrd="0" destOrd="0" presId="urn:microsoft.com/office/officeart/2005/8/layout/orgChart1"/>
    <dgm:cxn modelId="{A3406B7E-E11F-4E3C-9B9E-D69F97F4D602}" type="presParOf" srcId="{D2521D24-9EE0-40B3-BE2E-A7887388C108}" destId="{557D8938-0860-4656-A7F4-C54ACD62B4EB}" srcOrd="1" destOrd="0" presId="urn:microsoft.com/office/officeart/2005/8/layout/orgChart1"/>
    <dgm:cxn modelId="{7E25EBA0-DF5F-4DE9-9080-753AA28FD7E0}" type="presParOf" srcId="{83A9FC12-E3F6-431C-B51D-A77F02BE9937}" destId="{92F56B3F-C098-4158-9665-D843E8675838}" srcOrd="1" destOrd="0" presId="urn:microsoft.com/office/officeart/2005/8/layout/orgChart1"/>
    <dgm:cxn modelId="{6EE8534A-1EBB-4BC9-A76F-303EA487DBC3}" type="presParOf" srcId="{92F56B3F-C098-4158-9665-D843E8675838}" destId="{127C9379-7E92-4B18-AAE5-130F48C99A7F}" srcOrd="0" destOrd="0" presId="urn:microsoft.com/office/officeart/2005/8/layout/orgChart1"/>
    <dgm:cxn modelId="{AA0C5E07-4853-4A26-A144-A2DB9E154E8C}" type="presParOf" srcId="{92F56B3F-C098-4158-9665-D843E8675838}" destId="{B39CA500-96BF-4DC3-9723-B8B0DD077C8E}" srcOrd="1" destOrd="0" presId="urn:microsoft.com/office/officeart/2005/8/layout/orgChart1"/>
    <dgm:cxn modelId="{BEFF14B6-C903-4785-A2F0-945D10ED2876}" type="presParOf" srcId="{B39CA500-96BF-4DC3-9723-B8B0DD077C8E}" destId="{83D17A60-01B6-4AF6-BA3B-EEF2DF6D792F}" srcOrd="0" destOrd="0" presId="urn:microsoft.com/office/officeart/2005/8/layout/orgChart1"/>
    <dgm:cxn modelId="{87595819-599E-49FC-9630-756901E85774}" type="presParOf" srcId="{83D17A60-01B6-4AF6-BA3B-EEF2DF6D792F}" destId="{9527D72B-C3ED-4B7D-92D0-BB34A9799149}" srcOrd="0" destOrd="0" presId="urn:microsoft.com/office/officeart/2005/8/layout/orgChart1"/>
    <dgm:cxn modelId="{4556565D-FA88-427F-BB71-CE2575E4CEC8}" type="presParOf" srcId="{83D17A60-01B6-4AF6-BA3B-EEF2DF6D792F}" destId="{EA434C67-D70B-459B-B827-7F561D453CDC}" srcOrd="1" destOrd="0" presId="urn:microsoft.com/office/officeart/2005/8/layout/orgChart1"/>
    <dgm:cxn modelId="{663B21AE-2D01-44A3-ACDD-8F503AAE1CA9}" type="presParOf" srcId="{B39CA500-96BF-4DC3-9723-B8B0DD077C8E}" destId="{6C399132-A134-423A-A1B4-E556DD95D3AF}" srcOrd="1" destOrd="0" presId="urn:microsoft.com/office/officeart/2005/8/layout/orgChart1"/>
    <dgm:cxn modelId="{F7EAB0BC-7E02-48E9-9B7B-D5375B319D06}" type="presParOf" srcId="{6C399132-A134-423A-A1B4-E556DD95D3AF}" destId="{975ABD2D-C01B-4898-9DFE-5976B70F79B0}" srcOrd="0" destOrd="0" presId="urn:microsoft.com/office/officeart/2005/8/layout/orgChart1"/>
    <dgm:cxn modelId="{A89163EE-7FE6-4C0C-9E4C-004D03832214}" type="presParOf" srcId="{6C399132-A134-423A-A1B4-E556DD95D3AF}" destId="{FB4B2D77-0C39-4A3D-9328-B7889037C9FC}" srcOrd="1" destOrd="0" presId="urn:microsoft.com/office/officeart/2005/8/layout/orgChart1"/>
    <dgm:cxn modelId="{ED0551BE-5218-4E31-AA5B-2CD6476F5BBA}" type="presParOf" srcId="{FB4B2D77-0C39-4A3D-9328-B7889037C9FC}" destId="{32E10B28-354A-48C7-BBE1-3204A8AAC66B}" srcOrd="0" destOrd="0" presId="urn:microsoft.com/office/officeart/2005/8/layout/orgChart1"/>
    <dgm:cxn modelId="{A0FF7577-A42E-4B3D-B0C3-9C7FED64D0BD}" type="presParOf" srcId="{32E10B28-354A-48C7-BBE1-3204A8AAC66B}" destId="{989B34D9-9342-4871-BF6C-32F058B0E1DE}" srcOrd="0" destOrd="0" presId="urn:microsoft.com/office/officeart/2005/8/layout/orgChart1"/>
    <dgm:cxn modelId="{C857FAAE-432E-42E1-8E82-3E97AFECAB23}" type="presParOf" srcId="{32E10B28-354A-48C7-BBE1-3204A8AAC66B}" destId="{517AC303-CCFC-4523-AB98-39314600B9B2}" srcOrd="1" destOrd="0" presId="urn:microsoft.com/office/officeart/2005/8/layout/orgChart1"/>
    <dgm:cxn modelId="{78FA7227-EF49-49AA-9712-58BED21B4475}" type="presParOf" srcId="{FB4B2D77-0C39-4A3D-9328-B7889037C9FC}" destId="{A67842E4-7BF2-4452-A23E-2F192B92259B}" srcOrd="1" destOrd="0" presId="urn:microsoft.com/office/officeart/2005/8/layout/orgChart1"/>
    <dgm:cxn modelId="{E9108431-03E4-4CA0-9583-17D4B3E6546D}" type="presParOf" srcId="{A67842E4-7BF2-4452-A23E-2F192B92259B}" destId="{1D862398-CD74-4F4A-8CF8-7923410D9CB8}" srcOrd="0" destOrd="0" presId="urn:microsoft.com/office/officeart/2005/8/layout/orgChart1"/>
    <dgm:cxn modelId="{96DE2462-BAD3-4939-9748-6C89ED22779D}" type="presParOf" srcId="{A67842E4-7BF2-4452-A23E-2F192B92259B}" destId="{4A97E4E7-0CE1-4547-BE8D-3B091E02BC4C}" srcOrd="1" destOrd="0" presId="urn:microsoft.com/office/officeart/2005/8/layout/orgChart1"/>
    <dgm:cxn modelId="{C4F0B44C-A487-4172-9C2B-B3F98923F55A}" type="presParOf" srcId="{4A97E4E7-0CE1-4547-BE8D-3B091E02BC4C}" destId="{CE1D2EF8-D780-4D37-A229-87B697FB4691}" srcOrd="0" destOrd="0" presId="urn:microsoft.com/office/officeart/2005/8/layout/orgChart1"/>
    <dgm:cxn modelId="{2817AD3D-97E1-46D9-A2E4-0A9D345EF696}" type="presParOf" srcId="{CE1D2EF8-D780-4D37-A229-87B697FB4691}" destId="{410C1EE5-257B-4CA0-B271-2C615C0755A8}" srcOrd="0" destOrd="0" presId="urn:microsoft.com/office/officeart/2005/8/layout/orgChart1"/>
    <dgm:cxn modelId="{83A2F815-1EC4-4B2A-90B8-F457FFC8BE7E}" type="presParOf" srcId="{CE1D2EF8-D780-4D37-A229-87B697FB4691}" destId="{93B7FE26-2982-4824-96EA-8444F1F7D0C9}" srcOrd="1" destOrd="0" presId="urn:microsoft.com/office/officeart/2005/8/layout/orgChart1"/>
    <dgm:cxn modelId="{0569E9AB-D225-4FF1-985F-3824817D5C84}" type="presParOf" srcId="{4A97E4E7-0CE1-4547-BE8D-3B091E02BC4C}" destId="{D9A8A0C6-6AAE-451C-9122-82E54C1F72AF}" srcOrd="1" destOrd="0" presId="urn:microsoft.com/office/officeart/2005/8/layout/orgChart1"/>
    <dgm:cxn modelId="{14CB8AC6-8E8A-48BE-B2AD-04F756BF0388}" type="presParOf" srcId="{4A97E4E7-0CE1-4547-BE8D-3B091E02BC4C}" destId="{A518229A-FE74-4837-8087-4040C9CF68E8}" srcOrd="2" destOrd="0" presId="urn:microsoft.com/office/officeart/2005/8/layout/orgChart1"/>
    <dgm:cxn modelId="{E0CD60FF-0851-4906-9272-D9E32949BAF1}" type="presParOf" srcId="{FB4B2D77-0C39-4A3D-9328-B7889037C9FC}" destId="{40201FDF-3952-4D8B-875A-3FDFD09E91FF}" srcOrd="2" destOrd="0" presId="urn:microsoft.com/office/officeart/2005/8/layout/orgChart1"/>
    <dgm:cxn modelId="{98DE9781-1D76-49DA-A95B-82C68FCA56E6}" type="presParOf" srcId="{B39CA500-96BF-4DC3-9723-B8B0DD077C8E}" destId="{9772D43B-DD94-43A3-84C6-623066ACD6B8}" srcOrd="2" destOrd="0" presId="urn:microsoft.com/office/officeart/2005/8/layout/orgChart1"/>
    <dgm:cxn modelId="{30CB3D3B-4B91-4F4B-94B2-1798ED8319B5}" type="presParOf" srcId="{83A9FC12-E3F6-431C-B51D-A77F02BE9937}" destId="{12EE11AC-55D0-4C30-98D9-61043F81E46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AAC895-DA6A-4C04-8772-42B5BDB94A81}"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en-CA"/>
        </a:p>
      </dgm:t>
    </dgm:pt>
    <dgm:pt modelId="{37F721AF-62EE-49F9-9733-7B290C7F7349}">
      <dgm:prSet phldrT="[Text]" custT="1"/>
      <dgm:spPr/>
      <dgm:t>
        <a:bodyPr lIns="72000" rIns="72000"/>
        <a:lstStyle/>
        <a:p>
          <a:r>
            <a:rPr lang="fr-CA" sz="1100" dirty="0"/>
            <a:t>Directeur, Expérience du visiteur</a:t>
          </a:r>
        </a:p>
      </dgm:t>
    </dgm:pt>
    <dgm:pt modelId="{79AE8533-EC69-40D0-A161-20DA2FA7E6F4}" type="parTrans" cxnId="{EA929DC2-EE82-4EE9-AA7E-D19BDD2A75CA}">
      <dgm:prSet/>
      <dgm:spPr/>
      <dgm:t>
        <a:bodyPr/>
        <a:lstStyle/>
        <a:p>
          <a:endParaRPr lang="en-CA" sz="1100"/>
        </a:p>
      </dgm:t>
    </dgm:pt>
    <dgm:pt modelId="{7773C7B5-BD9E-4E5C-AD75-6A4B38B8476C}" type="sibTrans" cxnId="{EA929DC2-EE82-4EE9-AA7E-D19BDD2A75CA}">
      <dgm:prSet/>
      <dgm:spPr/>
      <dgm:t>
        <a:bodyPr/>
        <a:lstStyle/>
        <a:p>
          <a:endParaRPr lang="en-CA" sz="1100"/>
        </a:p>
      </dgm:t>
    </dgm:pt>
    <dgm:pt modelId="{B2EF8E23-01AF-4206-9FFE-1B3BEC11D00A}">
      <dgm:prSet phldrT="[Text]" custT="1"/>
      <dgm:spPr/>
      <dgm:t>
        <a:bodyPr lIns="72000" tIns="72000" rIns="72000" bIns="72000"/>
        <a:lstStyle/>
        <a:p>
          <a:r>
            <a:rPr lang="fr-CA" sz="1100" dirty="0"/>
            <a:t>Gestionnaire, Services aux visiteurs et activités</a:t>
          </a:r>
        </a:p>
      </dgm:t>
    </dgm:pt>
    <dgm:pt modelId="{8DE60746-8B57-48DC-AB14-CA681C4577D1}" type="parTrans" cxnId="{9204C2E0-B96D-4940-BC3C-449E265BC1E1}">
      <dgm:prSet/>
      <dgm:spPr>
        <a:ln>
          <a:solidFill>
            <a:srgbClr val="ADBF2B"/>
          </a:solidFill>
        </a:ln>
      </dgm:spPr>
      <dgm:t>
        <a:bodyPr/>
        <a:lstStyle/>
        <a:p>
          <a:endParaRPr lang="en-CA" sz="1100"/>
        </a:p>
      </dgm:t>
    </dgm:pt>
    <dgm:pt modelId="{2D432276-6BC5-4EE0-AD64-01B8703E861E}" type="sibTrans" cxnId="{9204C2E0-B96D-4940-BC3C-449E265BC1E1}">
      <dgm:prSet/>
      <dgm:spPr/>
      <dgm:t>
        <a:bodyPr/>
        <a:lstStyle/>
        <a:p>
          <a:endParaRPr lang="en-CA" sz="1100"/>
        </a:p>
      </dgm:t>
    </dgm:pt>
    <dgm:pt modelId="{4667EA10-7097-462D-B2B0-4882F00473C6}">
      <dgm:prSet custT="1"/>
      <dgm:spPr/>
      <dgm:t>
        <a:bodyPr/>
        <a:lstStyle/>
        <a:p>
          <a:r>
            <a:rPr lang="fr-CA" sz="1100" dirty="0"/>
            <a:t>Analyste des activités récréatives</a:t>
          </a:r>
        </a:p>
      </dgm:t>
    </dgm:pt>
    <dgm:pt modelId="{BC49B3B5-ED52-49E0-8B65-F75F4B89F636}" type="parTrans" cxnId="{3C12E856-0236-467E-98A6-E4FBF5953621}">
      <dgm:prSet/>
      <dgm:spPr>
        <a:ln>
          <a:solidFill>
            <a:srgbClr val="ADBF2B"/>
          </a:solidFill>
        </a:ln>
      </dgm:spPr>
      <dgm:t>
        <a:bodyPr/>
        <a:lstStyle/>
        <a:p>
          <a:endParaRPr lang="en-CA" sz="1100"/>
        </a:p>
      </dgm:t>
    </dgm:pt>
    <dgm:pt modelId="{6C7F55A0-8E67-4411-A392-0083B7633C41}" type="sibTrans" cxnId="{3C12E856-0236-467E-98A6-E4FBF5953621}">
      <dgm:prSet/>
      <dgm:spPr/>
      <dgm:t>
        <a:bodyPr/>
        <a:lstStyle/>
        <a:p>
          <a:endParaRPr lang="en-CA" sz="1100"/>
        </a:p>
      </dgm:t>
    </dgm:pt>
    <dgm:pt modelId="{DB8E95C3-A98A-40F7-9C80-6325A210F098}">
      <dgm:prSet custT="1"/>
      <dgm:spPr/>
      <dgm:t>
        <a:bodyPr lIns="36000" rIns="36000"/>
        <a:lstStyle/>
        <a:p>
          <a:r>
            <a:rPr lang="fr-CA" sz="1000" dirty="0"/>
            <a:t>Coordonnateur national du programme IC</a:t>
          </a:r>
        </a:p>
      </dgm:t>
    </dgm:pt>
    <dgm:pt modelId="{51CF0850-14BD-4BBF-83D4-EAD0388E8346}" type="parTrans" cxnId="{7D118D82-679F-409E-80A3-DFCD7A7488E6}">
      <dgm:prSet/>
      <dgm:spPr>
        <a:ln>
          <a:solidFill>
            <a:srgbClr val="ADBF2B"/>
          </a:solidFill>
        </a:ln>
      </dgm:spPr>
      <dgm:t>
        <a:bodyPr/>
        <a:lstStyle/>
        <a:p>
          <a:endParaRPr lang="en-CA" sz="1100"/>
        </a:p>
      </dgm:t>
    </dgm:pt>
    <dgm:pt modelId="{A0D1F48B-EB24-47F5-A691-21767ADB382C}" type="sibTrans" cxnId="{7D118D82-679F-409E-80A3-DFCD7A7488E6}">
      <dgm:prSet/>
      <dgm:spPr/>
      <dgm:t>
        <a:bodyPr/>
        <a:lstStyle/>
        <a:p>
          <a:endParaRPr lang="en-CA" sz="1100"/>
        </a:p>
      </dgm:t>
    </dgm:pt>
    <dgm:pt modelId="{9030883B-38EE-404A-80D2-B4E90C97D4D2}">
      <dgm:prSet custT="1"/>
      <dgm:spPr>
        <a:solidFill>
          <a:srgbClr val="6ABAEC"/>
        </a:solidFill>
      </dgm:spPr>
      <dgm:t>
        <a:bodyPr/>
        <a:lstStyle/>
        <a:p>
          <a:r>
            <a:rPr lang="fr-CA" sz="1000" dirty="0"/>
            <a:t>Coordonnateur du centre </a:t>
          </a:r>
          <a:br>
            <a:rPr lang="fr-CA" sz="1000" dirty="0"/>
          </a:br>
          <a:r>
            <a:rPr lang="fr-CA" sz="1000" dirty="0"/>
            <a:t>urbain d’Ottawa</a:t>
          </a:r>
        </a:p>
      </dgm:t>
    </dgm:pt>
    <dgm:pt modelId="{580E01BB-4605-4D25-BF9B-7D4F7964DF87}" type="parTrans" cxnId="{29C94990-B19B-49D6-91A1-A19E96A3C396}">
      <dgm:prSet/>
      <dgm:spPr>
        <a:ln>
          <a:solidFill>
            <a:srgbClr val="ADBF2B"/>
          </a:solidFill>
        </a:ln>
      </dgm:spPr>
      <dgm:t>
        <a:bodyPr/>
        <a:lstStyle/>
        <a:p>
          <a:endParaRPr lang="en-CA" sz="1100"/>
        </a:p>
      </dgm:t>
    </dgm:pt>
    <dgm:pt modelId="{965DB85C-4643-44D5-9ACC-A5671E934260}" type="sibTrans" cxnId="{29C94990-B19B-49D6-91A1-A19E96A3C396}">
      <dgm:prSet/>
      <dgm:spPr/>
      <dgm:t>
        <a:bodyPr/>
        <a:lstStyle/>
        <a:p>
          <a:endParaRPr lang="en-CA" sz="1100"/>
        </a:p>
      </dgm:t>
    </dgm:pt>
    <dgm:pt modelId="{51BC2D48-E6FD-4A27-A9DA-F2E3FDABA558}">
      <dgm:prSet custT="1"/>
      <dgm:spPr>
        <a:solidFill>
          <a:srgbClr val="6ABAEC"/>
        </a:solidFill>
      </dgm:spPr>
      <dgm:t>
        <a:bodyPr lIns="36000" rIns="36000"/>
        <a:lstStyle/>
        <a:p>
          <a:r>
            <a:rPr lang="fr-CA" sz="1000" dirty="0"/>
            <a:t>Étudiants du programme IC (Ottawa)</a:t>
          </a:r>
        </a:p>
      </dgm:t>
    </dgm:pt>
    <dgm:pt modelId="{9B527654-9C15-412E-89E6-81522ED3C847}" type="parTrans" cxnId="{A9DC52FE-E666-4FB2-A083-97CA1C007412}">
      <dgm:prSet/>
      <dgm:spPr>
        <a:ln>
          <a:solidFill>
            <a:srgbClr val="6ABAEC"/>
          </a:solidFill>
        </a:ln>
      </dgm:spPr>
      <dgm:t>
        <a:bodyPr/>
        <a:lstStyle/>
        <a:p>
          <a:endParaRPr lang="en-CA"/>
        </a:p>
      </dgm:t>
    </dgm:pt>
    <dgm:pt modelId="{E930411F-48E8-4341-8AC7-552CB1B6664E}" type="sibTrans" cxnId="{A9DC52FE-E666-4FB2-A083-97CA1C007412}">
      <dgm:prSet/>
      <dgm:spPr/>
      <dgm:t>
        <a:bodyPr/>
        <a:lstStyle/>
        <a:p>
          <a:endParaRPr lang="en-CA"/>
        </a:p>
      </dgm:t>
    </dgm:pt>
    <dgm:pt modelId="{0E0025D9-DF63-4921-9811-0F64FDF30B0F}">
      <dgm:prSet custT="1"/>
      <dgm:spPr>
        <a:solidFill>
          <a:srgbClr val="63005D"/>
        </a:solidFill>
      </dgm:spPr>
      <dgm:t>
        <a:bodyPr/>
        <a:lstStyle/>
        <a:p>
          <a:r>
            <a:rPr lang="fr-CA" sz="1000" dirty="0"/>
            <a:t>Coordonnateurs des centres urbains – programme IC</a:t>
          </a:r>
        </a:p>
      </dgm:t>
    </dgm:pt>
    <dgm:pt modelId="{C8304952-1289-4AE9-A9AB-E6D874B74DAC}" type="parTrans" cxnId="{3D7C4CE5-EA82-4850-9F32-12E4DDAA4733}">
      <dgm:prSet/>
      <dgm:spPr>
        <a:ln>
          <a:solidFill>
            <a:srgbClr val="63005D"/>
          </a:solidFill>
          <a:prstDash val="dash"/>
        </a:ln>
      </dgm:spPr>
      <dgm:t>
        <a:bodyPr/>
        <a:lstStyle/>
        <a:p>
          <a:endParaRPr lang="en-CA"/>
        </a:p>
      </dgm:t>
    </dgm:pt>
    <dgm:pt modelId="{6CE8AF48-0252-4309-8B8F-8047CF41C1F1}" type="sibTrans" cxnId="{3D7C4CE5-EA82-4850-9F32-12E4DDAA4733}">
      <dgm:prSet/>
      <dgm:spPr/>
      <dgm:t>
        <a:bodyPr/>
        <a:lstStyle/>
        <a:p>
          <a:endParaRPr lang="en-CA"/>
        </a:p>
      </dgm:t>
    </dgm:pt>
    <dgm:pt modelId="{AE285380-3F0D-45FB-B032-3E5A8C3E9C98}">
      <dgm:prSet custT="1"/>
      <dgm:spPr>
        <a:solidFill>
          <a:srgbClr val="8D527A"/>
        </a:solidFill>
      </dgm:spPr>
      <dgm:t>
        <a:bodyPr/>
        <a:lstStyle/>
        <a:p>
          <a:r>
            <a:rPr lang="fr-CA" sz="1050" dirty="0"/>
            <a:t>Unités de gestion (nuitées ou lieux proposant l’IP)</a:t>
          </a:r>
        </a:p>
      </dgm:t>
    </dgm:pt>
    <dgm:pt modelId="{66C1FC44-45E6-411F-A1A0-7D46051CDF65}" type="parTrans" cxnId="{7CC03A7A-9200-4749-9413-C655C104D50C}">
      <dgm:prSet/>
      <dgm:spPr>
        <a:ln>
          <a:solidFill>
            <a:srgbClr val="63005D"/>
          </a:solidFill>
          <a:prstDash val="dash"/>
        </a:ln>
      </dgm:spPr>
      <dgm:t>
        <a:bodyPr/>
        <a:lstStyle/>
        <a:p>
          <a:endParaRPr lang="en-CA"/>
        </a:p>
      </dgm:t>
    </dgm:pt>
    <dgm:pt modelId="{AC73C67D-8D75-4198-BAA7-D1ECD37C6C0F}" type="sibTrans" cxnId="{7CC03A7A-9200-4749-9413-C655C104D50C}">
      <dgm:prSet/>
      <dgm:spPr/>
      <dgm:t>
        <a:bodyPr/>
        <a:lstStyle/>
        <a:p>
          <a:endParaRPr lang="en-CA"/>
        </a:p>
      </dgm:t>
    </dgm:pt>
    <dgm:pt modelId="{53C1B100-D4EC-4298-B4B5-8F2BFB04D818}" type="pres">
      <dgm:prSet presAssocID="{6EAAC895-DA6A-4C04-8772-42B5BDB94A81}" presName="hierChild1" presStyleCnt="0">
        <dgm:presLayoutVars>
          <dgm:orgChart val="1"/>
          <dgm:chPref val="1"/>
          <dgm:dir/>
          <dgm:animOne val="branch"/>
          <dgm:animLvl val="lvl"/>
          <dgm:resizeHandles/>
        </dgm:presLayoutVars>
      </dgm:prSet>
      <dgm:spPr/>
    </dgm:pt>
    <dgm:pt modelId="{83A9FC12-E3F6-431C-B51D-A77F02BE9937}" type="pres">
      <dgm:prSet presAssocID="{37F721AF-62EE-49F9-9733-7B290C7F7349}" presName="hierRoot1" presStyleCnt="0">
        <dgm:presLayoutVars>
          <dgm:hierBranch val="init"/>
        </dgm:presLayoutVars>
      </dgm:prSet>
      <dgm:spPr/>
    </dgm:pt>
    <dgm:pt modelId="{D2521D24-9EE0-40B3-BE2E-A7887388C108}" type="pres">
      <dgm:prSet presAssocID="{37F721AF-62EE-49F9-9733-7B290C7F7349}" presName="rootComposite1" presStyleCnt="0"/>
      <dgm:spPr/>
    </dgm:pt>
    <dgm:pt modelId="{9A8EFEA2-BDF9-4218-8906-B86F7CDAF4C5}" type="pres">
      <dgm:prSet presAssocID="{37F721AF-62EE-49F9-9733-7B290C7F7349}" presName="rootText1" presStyleLbl="node0" presStyleIdx="0" presStyleCnt="1" custScaleX="156275" custScaleY="114979">
        <dgm:presLayoutVars>
          <dgm:chPref val="3"/>
        </dgm:presLayoutVars>
      </dgm:prSet>
      <dgm:spPr/>
    </dgm:pt>
    <dgm:pt modelId="{557D8938-0860-4656-A7F4-C54ACD62B4EB}" type="pres">
      <dgm:prSet presAssocID="{37F721AF-62EE-49F9-9733-7B290C7F7349}" presName="rootConnector1" presStyleLbl="node1" presStyleIdx="0" presStyleCnt="0"/>
      <dgm:spPr/>
    </dgm:pt>
    <dgm:pt modelId="{92F56B3F-C098-4158-9665-D843E8675838}" type="pres">
      <dgm:prSet presAssocID="{37F721AF-62EE-49F9-9733-7B290C7F7349}" presName="hierChild2" presStyleCnt="0"/>
      <dgm:spPr/>
    </dgm:pt>
    <dgm:pt modelId="{127C9379-7E92-4B18-AAE5-130F48C99A7F}" type="pres">
      <dgm:prSet presAssocID="{8DE60746-8B57-48DC-AB14-CA681C4577D1}" presName="Name37" presStyleLbl="parChTrans1D2" presStyleIdx="0" presStyleCnt="1"/>
      <dgm:spPr/>
    </dgm:pt>
    <dgm:pt modelId="{B39CA500-96BF-4DC3-9723-B8B0DD077C8E}" type="pres">
      <dgm:prSet presAssocID="{B2EF8E23-01AF-4206-9FFE-1B3BEC11D00A}" presName="hierRoot2" presStyleCnt="0">
        <dgm:presLayoutVars>
          <dgm:hierBranch val="init"/>
        </dgm:presLayoutVars>
      </dgm:prSet>
      <dgm:spPr/>
    </dgm:pt>
    <dgm:pt modelId="{83D17A60-01B6-4AF6-BA3B-EEF2DF6D792F}" type="pres">
      <dgm:prSet presAssocID="{B2EF8E23-01AF-4206-9FFE-1B3BEC11D00A}" presName="rootComposite" presStyleCnt="0"/>
      <dgm:spPr/>
    </dgm:pt>
    <dgm:pt modelId="{9527D72B-C3ED-4B7D-92D0-BB34A9799149}" type="pres">
      <dgm:prSet presAssocID="{B2EF8E23-01AF-4206-9FFE-1B3BEC11D00A}" presName="rootText" presStyleLbl="node2" presStyleIdx="0" presStyleCnt="1" custScaleX="156275" custScaleY="124338" custLinFactNeighborY="-15036">
        <dgm:presLayoutVars>
          <dgm:chPref val="3"/>
        </dgm:presLayoutVars>
      </dgm:prSet>
      <dgm:spPr/>
    </dgm:pt>
    <dgm:pt modelId="{EA434C67-D70B-459B-B827-7F561D453CDC}" type="pres">
      <dgm:prSet presAssocID="{B2EF8E23-01AF-4206-9FFE-1B3BEC11D00A}" presName="rootConnector" presStyleLbl="node2" presStyleIdx="0" presStyleCnt="1"/>
      <dgm:spPr/>
    </dgm:pt>
    <dgm:pt modelId="{6C399132-A134-423A-A1B4-E556DD95D3AF}" type="pres">
      <dgm:prSet presAssocID="{B2EF8E23-01AF-4206-9FFE-1B3BEC11D00A}" presName="hierChild4" presStyleCnt="0"/>
      <dgm:spPr/>
    </dgm:pt>
    <dgm:pt modelId="{975ABD2D-C01B-4898-9DFE-5976B70F79B0}" type="pres">
      <dgm:prSet presAssocID="{BC49B3B5-ED52-49E0-8B65-F75F4B89F636}" presName="Name37" presStyleLbl="parChTrans1D3" presStyleIdx="0" presStyleCnt="1"/>
      <dgm:spPr/>
    </dgm:pt>
    <dgm:pt modelId="{FB4B2D77-0C39-4A3D-9328-B7889037C9FC}" type="pres">
      <dgm:prSet presAssocID="{4667EA10-7097-462D-B2B0-4882F00473C6}" presName="hierRoot2" presStyleCnt="0">
        <dgm:presLayoutVars>
          <dgm:hierBranch val="init"/>
        </dgm:presLayoutVars>
      </dgm:prSet>
      <dgm:spPr/>
    </dgm:pt>
    <dgm:pt modelId="{32E10B28-354A-48C7-BBE1-3204A8AAC66B}" type="pres">
      <dgm:prSet presAssocID="{4667EA10-7097-462D-B2B0-4882F00473C6}" presName="rootComposite" presStyleCnt="0"/>
      <dgm:spPr/>
    </dgm:pt>
    <dgm:pt modelId="{989B34D9-9342-4871-BF6C-32F058B0E1DE}" type="pres">
      <dgm:prSet presAssocID="{4667EA10-7097-462D-B2B0-4882F00473C6}" presName="rootText" presStyleLbl="node3" presStyleIdx="0" presStyleCnt="1" custScaleX="156275" custLinFactNeighborY="-25776">
        <dgm:presLayoutVars>
          <dgm:chPref val="3"/>
        </dgm:presLayoutVars>
      </dgm:prSet>
      <dgm:spPr/>
    </dgm:pt>
    <dgm:pt modelId="{517AC303-CCFC-4523-AB98-39314600B9B2}" type="pres">
      <dgm:prSet presAssocID="{4667EA10-7097-462D-B2B0-4882F00473C6}" presName="rootConnector" presStyleLbl="node3" presStyleIdx="0" presStyleCnt="1"/>
      <dgm:spPr/>
    </dgm:pt>
    <dgm:pt modelId="{A67842E4-7BF2-4452-A23E-2F192B92259B}" type="pres">
      <dgm:prSet presAssocID="{4667EA10-7097-462D-B2B0-4882F00473C6}" presName="hierChild4" presStyleCnt="0"/>
      <dgm:spPr/>
    </dgm:pt>
    <dgm:pt modelId="{A4CF5E98-39C9-4242-8AD7-88F40132DF19}" type="pres">
      <dgm:prSet presAssocID="{51CF0850-14BD-4BBF-83D4-EAD0388E8346}" presName="Name37" presStyleLbl="parChTrans1D4" presStyleIdx="0" presStyleCnt="5"/>
      <dgm:spPr/>
    </dgm:pt>
    <dgm:pt modelId="{7EA07F9B-B7F7-4048-B02F-DCF8BE53D667}" type="pres">
      <dgm:prSet presAssocID="{DB8E95C3-A98A-40F7-9C80-6325A210F098}" presName="hierRoot2" presStyleCnt="0">
        <dgm:presLayoutVars>
          <dgm:hierBranch val="init"/>
        </dgm:presLayoutVars>
      </dgm:prSet>
      <dgm:spPr/>
    </dgm:pt>
    <dgm:pt modelId="{091A1921-8C14-4E72-AF37-E6576667F275}" type="pres">
      <dgm:prSet presAssocID="{DB8E95C3-A98A-40F7-9C80-6325A210F098}" presName="rootComposite" presStyleCnt="0"/>
      <dgm:spPr/>
    </dgm:pt>
    <dgm:pt modelId="{81D4C49A-C59F-4F51-872C-5E04FAD245C3}" type="pres">
      <dgm:prSet presAssocID="{DB8E95C3-A98A-40F7-9C80-6325A210F098}" presName="rootText" presStyleLbl="node4" presStyleIdx="0" presStyleCnt="5" custScaleX="136827" custScaleY="127044">
        <dgm:presLayoutVars>
          <dgm:chPref val="3"/>
        </dgm:presLayoutVars>
      </dgm:prSet>
      <dgm:spPr/>
    </dgm:pt>
    <dgm:pt modelId="{4BB27EB9-2968-4837-BFF2-EC8AC6755B11}" type="pres">
      <dgm:prSet presAssocID="{DB8E95C3-A98A-40F7-9C80-6325A210F098}" presName="rootConnector" presStyleLbl="node4" presStyleIdx="0" presStyleCnt="5"/>
      <dgm:spPr/>
    </dgm:pt>
    <dgm:pt modelId="{A970D077-C9FC-42B1-B0B1-141C3700032D}" type="pres">
      <dgm:prSet presAssocID="{DB8E95C3-A98A-40F7-9C80-6325A210F098}" presName="hierChild4" presStyleCnt="0"/>
      <dgm:spPr/>
    </dgm:pt>
    <dgm:pt modelId="{94EDA447-74AC-4E03-85BF-9D42E3D67701}" type="pres">
      <dgm:prSet presAssocID="{C8304952-1289-4AE9-A9AB-E6D874B74DAC}" presName="Name37" presStyleLbl="parChTrans1D4" presStyleIdx="1" presStyleCnt="5"/>
      <dgm:spPr/>
    </dgm:pt>
    <dgm:pt modelId="{1A32FBAE-E11C-4162-B074-8DEC4A6E9250}" type="pres">
      <dgm:prSet presAssocID="{0E0025D9-DF63-4921-9811-0F64FDF30B0F}" presName="hierRoot2" presStyleCnt="0">
        <dgm:presLayoutVars>
          <dgm:hierBranch val="init"/>
        </dgm:presLayoutVars>
      </dgm:prSet>
      <dgm:spPr/>
    </dgm:pt>
    <dgm:pt modelId="{51E0AF60-7DDB-48D0-BA07-5AE21ED47576}" type="pres">
      <dgm:prSet presAssocID="{0E0025D9-DF63-4921-9811-0F64FDF30B0F}" presName="rootComposite" presStyleCnt="0"/>
      <dgm:spPr/>
    </dgm:pt>
    <dgm:pt modelId="{7C2742FE-F9D8-40C2-8484-062A5874EB48}" type="pres">
      <dgm:prSet presAssocID="{0E0025D9-DF63-4921-9811-0F64FDF30B0F}" presName="rootText" presStyleLbl="node4" presStyleIdx="1" presStyleCnt="5" custScaleX="129357" custScaleY="109144" custLinFactNeighborY="-9960">
        <dgm:presLayoutVars>
          <dgm:chPref val="3"/>
        </dgm:presLayoutVars>
      </dgm:prSet>
      <dgm:spPr/>
    </dgm:pt>
    <dgm:pt modelId="{B46CD302-1343-4EF2-AA47-5AB9D0519879}" type="pres">
      <dgm:prSet presAssocID="{0E0025D9-DF63-4921-9811-0F64FDF30B0F}" presName="rootConnector" presStyleLbl="node4" presStyleIdx="1" presStyleCnt="5"/>
      <dgm:spPr/>
    </dgm:pt>
    <dgm:pt modelId="{BF05B994-08F7-4230-A1E1-4796D20AB67C}" type="pres">
      <dgm:prSet presAssocID="{0E0025D9-DF63-4921-9811-0F64FDF30B0F}" presName="hierChild4" presStyleCnt="0"/>
      <dgm:spPr/>
    </dgm:pt>
    <dgm:pt modelId="{CC173AC0-F5A8-4B28-9C2E-C0278FAC5C8D}" type="pres">
      <dgm:prSet presAssocID="{0E0025D9-DF63-4921-9811-0F64FDF30B0F}" presName="hierChild5" presStyleCnt="0"/>
      <dgm:spPr/>
    </dgm:pt>
    <dgm:pt modelId="{6E13BB55-CB0C-4F11-9782-7F1417E22622}" type="pres">
      <dgm:prSet presAssocID="{66C1FC44-45E6-411F-A1A0-7D46051CDF65}" presName="Name37" presStyleLbl="parChTrans1D4" presStyleIdx="2" presStyleCnt="5"/>
      <dgm:spPr/>
    </dgm:pt>
    <dgm:pt modelId="{3972C5CB-4483-4500-9590-739D67EF63E8}" type="pres">
      <dgm:prSet presAssocID="{AE285380-3F0D-45FB-B032-3E5A8C3E9C98}" presName="hierRoot2" presStyleCnt="0">
        <dgm:presLayoutVars>
          <dgm:hierBranch val="init"/>
        </dgm:presLayoutVars>
      </dgm:prSet>
      <dgm:spPr/>
    </dgm:pt>
    <dgm:pt modelId="{21D2F6A4-0C67-43C1-A2F7-93F47AD2A09B}" type="pres">
      <dgm:prSet presAssocID="{AE285380-3F0D-45FB-B032-3E5A8C3E9C98}" presName="rootComposite" presStyleCnt="0"/>
      <dgm:spPr/>
    </dgm:pt>
    <dgm:pt modelId="{2B2F9788-778E-4DD0-8634-CA7F79968C47}" type="pres">
      <dgm:prSet presAssocID="{AE285380-3F0D-45FB-B032-3E5A8C3E9C98}" presName="rootText" presStyleLbl="node4" presStyleIdx="2" presStyleCnt="5" custScaleX="192174" custLinFactNeighborY="-34368">
        <dgm:presLayoutVars>
          <dgm:chPref val="3"/>
        </dgm:presLayoutVars>
      </dgm:prSet>
      <dgm:spPr/>
    </dgm:pt>
    <dgm:pt modelId="{8CDCB0AD-4E61-4F7F-A45B-5632E0BF09FA}" type="pres">
      <dgm:prSet presAssocID="{AE285380-3F0D-45FB-B032-3E5A8C3E9C98}" presName="rootConnector" presStyleLbl="node4" presStyleIdx="2" presStyleCnt="5"/>
      <dgm:spPr/>
    </dgm:pt>
    <dgm:pt modelId="{4C5D5DB7-45A2-4FAA-BA82-311984ACDAAB}" type="pres">
      <dgm:prSet presAssocID="{AE285380-3F0D-45FB-B032-3E5A8C3E9C98}" presName="hierChild4" presStyleCnt="0"/>
      <dgm:spPr/>
    </dgm:pt>
    <dgm:pt modelId="{0CE88870-D48C-481D-B824-C91DC3D61B5C}" type="pres">
      <dgm:prSet presAssocID="{AE285380-3F0D-45FB-B032-3E5A8C3E9C98}" presName="hierChild5" presStyleCnt="0"/>
      <dgm:spPr/>
    </dgm:pt>
    <dgm:pt modelId="{1462AC9B-9369-4D94-95B1-279CA5FC700B}" type="pres">
      <dgm:prSet presAssocID="{DB8E95C3-A98A-40F7-9C80-6325A210F098}" presName="hierChild5" presStyleCnt="0"/>
      <dgm:spPr/>
    </dgm:pt>
    <dgm:pt modelId="{7C071561-72E6-43F2-8F6E-0AC39A8AF928}" type="pres">
      <dgm:prSet presAssocID="{580E01BB-4605-4D25-BF9B-7D4F7964DF87}" presName="Name37" presStyleLbl="parChTrans1D4" presStyleIdx="3" presStyleCnt="5"/>
      <dgm:spPr/>
    </dgm:pt>
    <dgm:pt modelId="{7E44FCC9-28C8-4DC0-A09F-FEFAB179E111}" type="pres">
      <dgm:prSet presAssocID="{9030883B-38EE-404A-80D2-B4E90C97D4D2}" presName="hierRoot2" presStyleCnt="0">
        <dgm:presLayoutVars>
          <dgm:hierBranch/>
        </dgm:presLayoutVars>
      </dgm:prSet>
      <dgm:spPr/>
    </dgm:pt>
    <dgm:pt modelId="{362F0F70-5F1C-43C1-A15A-8E9C97C22E01}" type="pres">
      <dgm:prSet presAssocID="{9030883B-38EE-404A-80D2-B4E90C97D4D2}" presName="rootComposite" presStyleCnt="0"/>
      <dgm:spPr/>
    </dgm:pt>
    <dgm:pt modelId="{F0D57FBF-8142-415F-858C-BECADD8EF141}" type="pres">
      <dgm:prSet presAssocID="{9030883B-38EE-404A-80D2-B4E90C97D4D2}" presName="rootText" presStyleLbl="node4" presStyleIdx="3" presStyleCnt="5" custScaleX="122674" custScaleY="117924">
        <dgm:presLayoutVars>
          <dgm:chPref val="3"/>
        </dgm:presLayoutVars>
      </dgm:prSet>
      <dgm:spPr/>
    </dgm:pt>
    <dgm:pt modelId="{5F0372A4-671E-479C-B951-C22EBC7FE4B0}" type="pres">
      <dgm:prSet presAssocID="{9030883B-38EE-404A-80D2-B4E90C97D4D2}" presName="rootConnector" presStyleLbl="node4" presStyleIdx="3" presStyleCnt="5"/>
      <dgm:spPr/>
    </dgm:pt>
    <dgm:pt modelId="{2BB61398-7EB7-4D0D-9371-68BCF66A54CC}" type="pres">
      <dgm:prSet presAssocID="{9030883B-38EE-404A-80D2-B4E90C97D4D2}" presName="hierChild4" presStyleCnt="0"/>
      <dgm:spPr/>
    </dgm:pt>
    <dgm:pt modelId="{37EE7486-F449-41A3-A8CC-FF1B35D397E9}" type="pres">
      <dgm:prSet presAssocID="{9B527654-9C15-412E-89E6-81522ED3C847}" presName="Name35" presStyleLbl="parChTrans1D4" presStyleIdx="4" presStyleCnt="5"/>
      <dgm:spPr/>
    </dgm:pt>
    <dgm:pt modelId="{2D9DA85B-B196-4E1E-AC5C-960FF2F15910}" type="pres">
      <dgm:prSet presAssocID="{51BC2D48-E6FD-4A27-A9DA-F2E3FDABA558}" presName="hierRoot2" presStyleCnt="0">
        <dgm:presLayoutVars>
          <dgm:hierBranch val="init"/>
        </dgm:presLayoutVars>
      </dgm:prSet>
      <dgm:spPr/>
    </dgm:pt>
    <dgm:pt modelId="{7BC55764-1ECB-4B11-B313-B0AC7CDA2C7B}" type="pres">
      <dgm:prSet presAssocID="{51BC2D48-E6FD-4A27-A9DA-F2E3FDABA558}" presName="rootComposite" presStyleCnt="0"/>
      <dgm:spPr/>
    </dgm:pt>
    <dgm:pt modelId="{26F8A8EC-6335-4BE6-9CF5-00796DD6AC73}" type="pres">
      <dgm:prSet presAssocID="{51BC2D48-E6FD-4A27-A9DA-F2E3FDABA558}" presName="rootText" presStyleLbl="node4" presStyleIdx="4" presStyleCnt="5" custScaleX="143288" custScaleY="120935" custLinFactNeighborY="-15036">
        <dgm:presLayoutVars>
          <dgm:chPref val="3"/>
        </dgm:presLayoutVars>
      </dgm:prSet>
      <dgm:spPr/>
    </dgm:pt>
    <dgm:pt modelId="{47F7D414-841B-4DC4-B90F-B2E28152F742}" type="pres">
      <dgm:prSet presAssocID="{51BC2D48-E6FD-4A27-A9DA-F2E3FDABA558}" presName="rootConnector" presStyleLbl="node4" presStyleIdx="4" presStyleCnt="5"/>
      <dgm:spPr/>
    </dgm:pt>
    <dgm:pt modelId="{E350DC3E-AB1A-4371-A444-0568B2683330}" type="pres">
      <dgm:prSet presAssocID="{51BC2D48-E6FD-4A27-A9DA-F2E3FDABA558}" presName="hierChild4" presStyleCnt="0"/>
      <dgm:spPr/>
    </dgm:pt>
    <dgm:pt modelId="{85DB2CE7-21BE-48AF-9591-FBB75441F485}" type="pres">
      <dgm:prSet presAssocID="{51BC2D48-E6FD-4A27-A9DA-F2E3FDABA558}" presName="hierChild5" presStyleCnt="0"/>
      <dgm:spPr/>
    </dgm:pt>
    <dgm:pt modelId="{9ADDC240-442E-41E8-A5B1-4954688E7E80}" type="pres">
      <dgm:prSet presAssocID="{9030883B-38EE-404A-80D2-B4E90C97D4D2}" presName="hierChild5" presStyleCnt="0"/>
      <dgm:spPr/>
    </dgm:pt>
    <dgm:pt modelId="{40201FDF-3952-4D8B-875A-3FDFD09E91FF}" type="pres">
      <dgm:prSet presAssocID="{4667EA10-7097-462D-B2B0-4882F00473C6}" presName="hierChild5" presStyleCnt="0"/>
      <dgm:spPr/>
    </dgm:pt>
    <dgm:pt modelId="{9772D43B-DD94-43A3-84C6-623066ACD6B8}" type="pres">
      <dgm:prSet presAssocID="{B2EF8E23-01AF-4206-9FFE-1B3BEC11D00A}" presName="hierChild5" presStyleCnt="0"/>
      <dgm:spPr/>
    </dgm:pt>
    <dgm:pt modelId="{12EE11AC-55D0-4C30-98D9-61043F81E46B}" type="pres">
      <dgm:prSet presAssocID="{37F721AF-62EE-49F9-9733-7B290C7F7349}" presName="hierChild3" presStyleCnt="0"/>
      <dgm:spPr/>
    </dgm:pt>
  </dgm:ptLst>
  <dgm:cxnLst>
    <dgm:cxn modelId="{37F76107-9B7A-413F-98A3-EB67F71AD2A7}" type="presOf" srcId="{4667EA10-7097-462D-B2B0-4882F00473C6}" destId="{517AC303-CCFC-4523-AB98-39314600B9B2}" srcOrd="1" destOrd="0" presId="urn:microsoft.com/office/officeart/2005/8/layout/orgChart1"/>
    <dgm:cxn modelId="{9ABC0F09-510F-48A4-BE65-C17C5E0AD445}" type="presOf" srcId="{51BC2D48-E6FD-4A27-A9DA-F2E3FDABA558}" destId="{26F8A8EC-6335-4BE6-9CF5-00796DD6AC73}" srcOrd="0" destOrd="0" presId="urn:microsoft.com/office/officeart/2005/8/layout/orgChart1"/>
    <dgm:cxn modelId="{47B58D0D-1A6C-4914-9B89-4F226E5C8292}" type="presOf" srcId="{DB8E95C3-A98A-40F7-9C80-6325A210F098}" destId="{4BB27EB9-2968-4837-BFF2-EC8AC6755B11}" srcOrd="1" destOrd="0" presId="urn:microsoft.com/office/officeart/2005/8/layout/orgChart1"/>
    <dgm:cxn modelId="{3777F30E-7DEE-4372-87A3-EF03C3EDB1CF}" type="presOf" srcId="{AE285380-3F0D-45FB-B032-3E5A8C3E9C98}" destId="{2B2F9788-778E-4DD0-8634-CA7F79968C47}" srcOrd="0" destOrd="0" presId="urn:microsoft.com/office/officeart/2005/8/layout/orgChart1"/>
    <dgm:cxn modelId="{8B745817-3A56-4623-A3BB-B2155FBE2D05}" type="presOf" srcId="{AE285380-3F0D-45FB-B032-3E5A8C3E9C98}" destId="{8CDCB0AD-4E61-4F7F-A45B-5632E0BF09FA}" srcOrd="1" destOrd="0" presId="urn:microsoft.com/office/officeart/2005/8/layout/orgChart1"/>
    <dgm:cxn modelId="{38918019-8F74-4DC0-8595-4C5DB8BAC1B0}" type="presOf" srcId="{9030883B-38EE-404A-80D2-B4E90C97D4D2}" destId="{F0D57FBF-8142-415F-858C-BECADD8EF141}" srcOrd="0" destOrd="0" presId="urn:microsoft.com/office/officeart/2005/8/layout/orgChart1"/>
    <dgm:cxn modelId="{C6AF2028-6DE2-421E-86F5-E84D4AB1B392}" type="presOf" srcId="{51CF0850-14BD-4BBF-83D4-EAD0388E8346}" destId="{A4CF5E98-39C9-4242-8AD7-88F40132DF19}" srcOrd="0" destOrd="0" presId="urn:microsoft.com/office/officeart/2005/8/layout/orgChart1"/>
    <dgm:cxn modelId="{0633D443-225F-474F-B0F1-FEFD28671E97}" type="presOf" srcId="{37F721AF-62EE-49F9-9733-7B290C7F7349}" destId="{9A8EFEA2-BDF9-4218-8906-B86F7CDAF4C5}" srcOrd="0" destOrd="0" presId="urn:microsoft.com/office/officeart/2005/8/layout/orgChart1"/>
    <dgm:cxn modelId="{AB1E1246-DAC9-4A7C-8E7F-B7DB3389FB87}" type="presOf" srcId="{4667EA10-7097-462D-B2B0-4882F00473C6}" destId="{989B34D9-9342-4871-BF6C-32F058B0E1DE}" srcOrd="0" destOrd="0" presId="urn:microsoft.com/office/officeart/2005/8/layout/orgChart1"/>
    <dgm:cxn modelId="{BF919A46-4EE7-42E0-8117-A1DDB4A20DEE}" type="presOf" srcId="{DB8E95C3-A98A-40F7-9C80-6325A210F098}" destId="{81D4C49A-C59F-4F51-872C-5E04FAD245C3}" srcOrd="0" destOrd="0" presId="urn:microsoft.com/office/officeart/2005/8/layout/orgChart1"/>
    <dgm:cxn modelId="{FA204B6A-6314-4C97-A12F-CA4F4BB81B20}" type="presOf" srcId="{C8304952-1289-4AE9-A9AB-E6D874B74DAC}" destId="{94EDA447-74AC-4E03-85BF-9D42E3D67701}" srcOrd="0" destOrd="0" presId="urn:microsoft.com/office/officeart/2005/8/layout/orgChart1"/>
    <dgm:cxn modelId="{3B05DB4B-32E3-4AC8-BF20-5770C1A0A95E}" type="presOf" srcId="{51BC2D48-E6FD-4A27-A9DA-F2E3FDABA558}" destId="{47F7D414-841B-4DC4-B90F-B2E28152F742}" srcOrd="1" destOrd="0" presId="urn:microsoft.com/office/officeart/2005/8/layout/orgChart1"/>
    <dgm:cxn modelId="{73D2BE6C-A158-41AF-A1E3-E786A5151FC6}" type="presOf" srcId="{9030883B-38EE-404A-80D2-B4E90C97D4D2}" destId="{5F0372A4-671E-479C-B951-C22EBC7FE4B0}" srcOrd="1" destOrd="0" presId="urn:microsoft.com/office/officeart/2005/8/layout/orgChart1"/>
    <dgm:cxn modelId="{8A142B72-3D52-4EC2-BD56-E5CCD8179B61}" type="presOf" srcId="{6EAAC895-DA6A-4C04-8772-42B5BDB94A81}" destId="{53C1B100-D4EC-4298-B4B5-8F2BFB04D818}" srcOrd="0" destOrd="0" presId="urn:microsoft.com/office/officeart/2005/8/layout/orgChart1"/>
    <dgm:cxn modelId="{A1D65352-7E24-4C27-98F2-82FDECA93771}" type="presOf" srcId="{8DE60746-8B57-48DC-AB14-CA681C4577D1}" destId="{127C9379-7E92-4B18-AAE5-130F48C99A7F}" srcOrd="0" destOrd="0" presId="urn:microsoft.com/office/officeart/2005/8/layout/orgChart1"/>
    <dgm:cxn modelId="{3C12E856-0236-467E-98A6-E4FBF5953621}" srcId="{B2EF8E23-01AF-4206-9FFE-1B3BEC11D00A}" destId="{4667EA10-7097-462D-B2B0-4882F00473C6}" srcOrd="0" destOrd="0" parTransId="{BC49B3B5-ED52-49E0-8B65-F75F4B89F636}" sibTransId="{6C7F55A0-8E67-4411-A392-0083B7633C41}"/>
    <dgm:cxn modelId="{C5589277-0C36-47FB-9838-83A4117AA197}" type="presOf" srcId="{B2EF8E23-01AF-4206-9FFE-1B3BEC11D00A}" destId="{9527D72B-C3ED-4B7D-92D0-BB34A9799149}" srcOrd="0" destOrd="0" presId="urn:microsoft.com/office/officeart/2005/8/layout/orgChart1"/>
    <dgm:cxn modelId="{680F6659-65C5-4EA8-84F9-FC23C6B681D6}" type="presOf" srcId="{0E0025D9-DF63-4921-9811-0F64FDF30B0F}" destId="{B46CD302-1343-4EF2-AA47-5AB9D0519879}" srcOrd="1" destOrd="0" presId="urn:microsoft.com/office/officeart/2005/8/layout/orgChart1"/>
    <dgm:cxn modelId="{7CC03A7A-9200-4749-9413-C655C104D50C}" srcId="{DB8E95C3-A98A-40F7-9C80-6325A210F098}" destId="{AE285380-3F0D-45FB-B032-3E5A8C3E9C98}" srcOrd="1" destOrd="0" parTransId="{66C1FC44-45E6-411F-A1A0-7D46051CDF65}" sibTransId="{AC73C67D-8D75-4198-BAA7-D1ECD37C6C0F}"/>
    <dgm:cxn modelId="{8355D25A-E003-4054-9379-82A59F57990F}" type="presOf" srcId="{37F721AF-62EE-49F9-9733-7B290C7F7349}" destId="{557D8938-0860-4656-A7F4-C54ACD62B4EB}" srcOrd="1" destOrd="0" presId="urn:microsoft.com/office/officeart/2005/8/layout/orgChart1"/>
    <dgm:cxn modelId="{7D118D82-679F-409E-80A3-DFCD7A7488E6}" srcId="{4667EA10-7097-462D-B2B0-4882F00473C6}" destId="{DB8E95C3-A98A-40F7-9C80-6325A210F098}" srcOrd="0" destOrd="0" parTransId="{51CF0850-14BD-4BBF-83D4-EAD0388E8346}" sibTransId="{A0D1F48B-EB24-47F5-A691-21767ADB382C}"/>
    <dgm:cxn modelId="{29C94990-B19B-49D6-91A1-A19E96A3C396}" srcId="{4667EA10-7097-462D-B2B0-4882F00473C6}" destId="{9030883B-38EE-404A-80D2-B4E90C97D4D2}" srcOrd="1" destOrd="0" parTransId="{580E01BB-4605-4D25-BF9B-7D4F7964DF87}" sibTransId="{965DB85C-4643-44D5-9ACC-A5671E934260}"/>
    <dgm:cxn modelId="{EBC61296-CBCD-476D-A5AC-9366E61AA1B4}" type="presOf" srcId="{9B527654-9C15-412E-89E6-81522ED3C847}" destId="{37EE7486-F449-41A3-A8CC-FF1B35D397E9}" srcOrd="0" destOrd="0" presId="urn:microsoft.com/office/officeart/2005/8/layout/orgChart1"/>
    <dgm:cxn modelId="{7081439D-D463-4706-A783-A69F3D59DC31}" type="presOf" srcId="{0E0025D9-DF63-4921-9811-0F64FDF30B0F}" destId="{7C2742FE-F9D8-40C2-8484-062A5874EB48}" srcOrd="0" destOrd="0" presId="urn:microsoft.com/office/officeart/2005/8/layout/orgChart1"/>
    <dgm:cxn modelId="{59EB43C1-ADED-4CB5-98B9-F90949A1311A}" type="presOf" srcId="{580E01BB-4605-4D25-BF9B-7D4F7964DF87}" destId="{7C071561-72E6-43F2-8F6E-0AC39A8AF928}" srcOrd="0" destOrd="0" presId="urn:microsoft.com/office/officeart/2005/8/layout/orgChart1"/>
    <dgm:cxn modelId="{EA929DC2-EE82-4EE9-AA7E-D19BDD2A75CA}" srcId="{6EAAC895-DA6A-4C04-8772-42B5BDB94A81}" destId="{37F721AF-62EE-49F9-9733-7B290C7F7349}" srcOrd="0" destOrd="0" parTransId="{79AE8533-EC69-40D0-A161-20DA2FA7E6F4}" sibTransId="{7773C7B5-BD9E-4E5C-AD75-6A4B38B8476C}"/>
    <dgm:cxn modelId="{4BD35BC5-3055-4CC4-8D4A-476A6AAE289E}" type="presOf" srcId="{BC49B3B5-ED52-49E0-8B65-F75F4B89F636}" destId="{975ABD2D-C01B-4898-9DFE-5976B70F79B0}" srcOrd="0" destOrd="0" presId="urn:microsoft.com/office/officeart/2005/8/layout/orgChart1"/>
    <dgm:cxn modelId="{9204C2E0-B96D-4940-BC3C-449E265BC1E1}" srcId="{37F721AF-62EE-49F9-9733-7B290C7F7349}" destId="{B2EF8E23-01AF-4206-9FFE-1B3BEC11D00A}" srcOrd="0" destOrd="0" parTransId="{8DE60746-8B57-48DC-AB14-CA681C4577D1}" sibTransId="{2D432276-6BC5-4EE0-AD64-01B8703E861E}"/>
    <dgm:cxn modelId="{3D7C4CE5-EA82-4850-9F32-12E4DDAA4733}" srcId="{DB8E95C3-A98A-40F7-9C80-6325A210F098}" destId="{0E0025D9-DF63-4921-9811-0F64FDF30B0F}" srcOrd="0" destOrd="0" parTransId="{C8304952-1289-4AE9-A9AB-E6D874B74DAC}" sibTransId="{6CE8AF48-0252-4309-8B8F-8047CF41C1F1}"/>
    <dgm:cxn modelId="{678B6BE6-62AA-436F-BBCC-632495F6F1F0}" type="presOf" srcId="{66C1FC44-45E6-411F-A1A0-7D46051CDF65}" destId="{6E13BB55-CB0C-4F11-9782-7F1417E22622}" srcOrd="0" destOrd="0" presId="urn:microsoft.com/office/officeart/2005/8/layout/orgChart1"/>
    <dgm:cxn modelId="{A4E88BE9-A6EF-4184-B399-96CEC42562DE}" type="presOf" srcId="{B2EF8E23-01AF-4206-9FFE-1B3BEC11D00A}" destId="{EA434C67-D70B-459B-B827-7F561D453CDC}" srcOrd="1" destOrd="0" presId="urn:microsoft.com/office/officeart/2005/8/layout/orgChart1"/>
    <dgm:cxn modelId="{A9DC52FE-E666-4FB2-A083-97CA1C007412}" srcId="{9030883B-38EE-404A-80D2-B4E90C97D4D2}" destId="{51BC2D48-E6FD-4A27-A9DA-F2E3FDABA558}" srcOrd="0" destOrd="0" parTransId="{9B527654-9C15-412E-89E6-81522ED3C847}" sibTransId="{E930411F-48E8-4341-8AC7-552CB1B6664E}"/>
    <dgm:cxn modelId="{7BFBF0B8-517A-4463-8D62-65CE58C8E605}" type="presParOf" srcId="{53C1B100-D4EC-4298-B4B5-8F2BFB04D818}" destId="{83A9FC12-E3F6-431C-B51D-A77F02BE9937}" srcOrd="0" destOrd="0" presId="urn:microsoft.com/office/officeart/2005/8/layout/orgChart1"/>
    <dgm:cxn modelId="{1A8592D7-1D66-4B66-AFFC-4F0FBCDAC9D7}" type="presParOf" srcId="{83A9FC12-E3F6-431C-B51D-A77F02BE9937}" destId="{D2521D24-9EE0-40B3-BE2E-A7887388C108}" srcOrd="0" destOrd="0" presId="urn:microsoft.com/office/officeart/2005/8/layout/orgChart1"/>
    <dgm:cxn modelId="{52467D3B-439C-4583-AFF4-D362E3AE6A42}" type="presParOf" srcId="{D2521D24-9EE0-40B3-BE2E-A7887388C108}" destId="{9A8EFEA2-BDF9-4218-8906-B86F7CDAF4C5}" srcOrd="0" destOrd="0" presId="urn:microsoft.com/office/officeart/2005/8/layout/orgChart1"/>
    <dgm:cxn modelId="{A3406B7E-E11F-4E3C-9B9E-D69F97F4D602}" type="presParOf" srcId="{D2521D24-9EE0-40B3-BE2E-A7887388C108}" destId="{557D8938-0860-4656-A7F4-C54ACD62B4EB}" srcOrd="1" destOrd="0" presId="urn:microsoft.com/office/officeart/2005/8/layout/orgChart1"/>
    <dgm:cxn modelId="{7E25EBA0-DF5F-4DE9-9080-753AA28FD7E0}" type="presParOf" srcId="{83A9FC12-E3F6-431C-B51D-A77F02BE9937}" destId="{92F56B3F-C098-4158-9665-D843E8675838}" srcOrd="1" destOrd="0" presId="urn:microsoft.com/office/officeart/2005/8/layout/orgChart1"/>
    <dgm:cxn modelId="{6EE8534A-1EBB-4BC9-A76F-303EA487DBC3}" type="presParOf" srcId="{92F56B3F-C098-4158-9665-D843E8675838}" destId="{127C9379-7E92-4B18-AAE5-130F48C99A7F}" srcOrd="0" destOrd="0" presId="urn:microsoft.com/office/officeart/2005/8/layout/orgChart1"/>
    <dgm:cxn modelId="{AA0C5E07-4853-4A26-A144-A2DB9E154E8C}" type="presParOf" srcId="{92F56B3F-C098-4158-9665-D843E8675838}" destId="{B39CA500-96BF-4DC3-9723-B8B0DD077C8E}" srcOrd="1" destOrd="0" presId="urn:microsoft.com/office/officeart/2005/8/layout/orgChart1"/>
    <dgm:cxn modelId="{BEFF14B6-C903-4785-A2F0-945D10ED2876}" type="presParOf" srcId="{B39CA500-96BF-4DC3-9723-B8B0DD077C8E}" destId="{83D17A60-01B6-4AF6-BA3B-EEF2DF6D792F}" srcOrd="0" destOrd="0" presId="urn:microsoft.com/office/officeart/2005/8/layout/orgChart1"/>
    <dgm:cxn modelId="{87595819-599E-49FC-9630-756901E85774}" type="presParOf" srcId="{83D17A60-01B6-4AF6-BA3B-EEF2DF6D792F}" destId="{9527D72B-C3ED-4B7D-92D0-BB34A9799149}" srcOrd="0" destOrd="0" presId="urn:microsoft.com/office/officeart/2005/8/layout/orgChart1"/>
    <dgm:cxn modelId="{4556565D-FA88-427F-BB71-CE2575E4CEC8}" type="presParOf" srcId="{83D17A60-01B6-4AF6-BA3B-EEF2DF6D792F}" destId="{EA434C67-D70B-459B-B827-7F561D453CDC}" srcOrd="1" destOrd="0" presId="urn:microsoft.com/office/officeart/2005/8/layout/orgChart1"/>
    <dgm:cxn modelId="{663B21AE-2D01-44A3-ACDD-8F503AAE1CA9}" type="presParOf" srcId="{B39CA500-96BF-4DC3-9723-B8B0DD077C8E}" destId="{6C399132-A134-423A-A1B4-E556DD95D3AF}" srcOrd="1" destOrd="0" presId="urn:microsoft.com/office/officeart/2005/8/layout/orgChart1"/>
    <dgm:cxn modelId="{F7EAB0BC-7E02-48E9-9B7B-D5375B319D06}" type="presParOf" srcId="{6C399132-A134-423A-A1B4-E556DD95D3AF}" destId="{975ABD2D-C01B-4898-9DFE-5976B70F79B0}" srcOrd="0" destOrd="0" presId="urn:microsoft.com/office/officeart/2005/8/layout/orgChart1"/>
    <dgm:cxn modelId="{A89163EE-7FE6-4C0C-9E4C-004D03832214}" type="presParOf" srcId="{6C399132-A134-423A-A1B4-E556DD95D3AF}" destId="{FB4B2D77-0C39-4A3D-9328-B7889037C9FC}" srcOrd="1" destOrd="0" presId="urn:microsoft.com/office/officeart/2005/8/layout/orgChart1"/>
    <dgm:cxn modelId="{ED0551BE-5218-4E31-AA5B-2CD6476F5BBA}" type="presParOf" srcId="{FB4B2D77-0C39-4A3D-9328-B7889037C9FC}" destId="{32E10B28-354A-48C7-BBE1-3204A8AAC66B}" srcOrd="0" destOrd="0" presId="urn:microsoft.com/office/officeart/2005/8/layout/orgChart1"/>
    <dgm:cxn modelId="{A0FF7577-A42E-4B3D-B0C3-9C7FED64D0BD}" type="presParOf" srcId="{32E10B28-354A-48C7-BBE1-3204A8AAC66B}" destId="{989B34D9-9342-4871-BF6C-32F058B0E1DE}" srcOrd="0" destOrd="0" presId="urn:microsoft.com/office/officeart/2005/8/layout/orgChart1"/>
    <dgm:cxn modelId="{C857FAAE-432E-42E1-8E82-3E97AFECAB23}" type="presParOf" srcId="{32E10B28-354A-48C7-BBE1-3204A8AAC66B}" destId="{517AC303-CCFC-4523-AB98-39314600B9B2}" srcOrd="1" destOrd="0" presId="urn:microsoft.com/office/officeart/2005/8/layout/orgChart1"/>
    <dgm:cxn modelId="{78FA7227-EF49-49AA-9712-58BED21B4475}" type="presParOf" srcId="{FB4B2D77-0C39-4A3D-9328-B7889037C9FC}" destId="{A67842E4-7BF2-4452-A23E-2F192B92259B}" srcOrd="1" destOrd="0" presId="urn:microsoft.com/office/officeart/2005/8/layout/orgChart1"/>
    <dgm:cxn modelId="{788EEDF3-C062-4BA1-AFC1-4DC19B1A0F95}" type="presParOf" srcId="{A67842E4-7BF2-4452-A23E-2F192B92259B}" destId="{A4CF5E98-39C9-4242-8AD7-88F40132DF19}" srcOrd="0" destOrd="0" presId="urn:microsoft.com/office/officeart/2005/8/layout/orgChart1"/>
    <dgm:cxn modelId="{0D849164-56D2-4BDB-B62B-A799A7C40D80}" type="presParOf" srcId="{A67842E4-7BF2-4452-A23E-2F192B92259B}" destId="{7EA07F9B-B7F7-4048-B02F-DCF8BE53D667}" srcOrd="1" destOrd="0" presId="urn:microsoft.com/office/officeart/2005/8/layout/orgChart1"/>
    <dgm:cxn modelId="{D8E31D86-CE89-449E-A62D-E0F6A89727E5}" type="presParOf" srcId="{7EA07F9B-B7F7-4048-B02F-DCF8BE53D667}" destId="{091A1921-8C14-4E72-AF37-E6576667F275}" srcOrd="0" destOrd="0" presId="urn:microsoft.com/office/officeart/2005/8/layout/orgChart1"/>
    <dgm:cxn modelId="{BDEFD579-8A77-4F20-8DE1-9AC479F00FB0}" type="presParOf" srcId="{091A1921-8C14-4E72-AF37-E6576667F275}" destId="{81D4C49A-C59F-4F51-872C-5E04FAD245C3}" srcOrd="0" destOrd="0" presId="urn:microsoft.com/office/officeart/2005/8/layout/orgChart1"/>
    <dgm:cxn modelId="{66E42503-994C-4102-9396-F0C6B8A1B934}" type="presParOf" srcId="{091A1921-8C14-4E72-AF37-E6576667F275}" destId="{4BB27EB9-2968-4837-BFF2-EC8AC6755B11}" srcOrd="1" destOrd="0" presId="urn:microsoft.com/office/officeart/2005/8/layout/orgChart1"/>
    <dgm:cxn modelId="{0CBC36F6-6637-4966-994E-F6360A7E63C1}" type="presParOf" srcId="{7EA07F9B-B7F7-4048-B02F-DCF8BE53D667}" destId="{A970D077-C9FC-42B1-B0B1-141C3700032D}" srcOrd="1" destOrd="0" presId="urn:microsoft.com/office/officeart/2005/8/layout/orgChart1"/>
    <dgm:cxn modelId="{D4EB405A-919B-4FB4-9598-34DA041624DC}" type="presParOf" srcId="{A970D077-C9FC-42B1-B0B1-141C3700032D}" destId="{94EDA447-74AC-4E03-85BF-9D42E3D67701}" srcOrd="0" destOrd="0" presId="urn:microsoft.com/office/officeart/2005/8/layout/orgChart1"/>
    <dgm:cxn modelId="{B5EC5E0D-0ACB-4B1A-A929-F7ADC5B1A506}" type="presParOf" srcId="{A970D077-C9FC-42B1-B0B1-141C3700032D}" destId="{1A32FBAE-E11C-4162-B074-8DEC4A6E9250}" srcOrd="1" destOrd="0" presId="urn:microsoft.com/office/officeart/2005/8/layout/orgChart1"/>
    <dgm:cxn modelId="{936778AE-0B51-4112-9DD6-F7458D4CB051}" type="presParOf" srcId="{1A32FBAE-E11C-4162-B074-8DEC4A6E9250}" destId="{51E0AF60-7DDB-48D0-BA07-5AE21ED47576}" srcOrd="0" destOrd="0" presId="urn:microsoft.com/office/officeart/2005/8/layout/orgChart1"/>
    <dgm:cxn modelId="{A2CA2457-BC7A-4872-9358-F3E93F8DD329}" type="presParOf" srcId="{51E0AF60-7DDB-48D0-BA07-5AE21ED47576}" destId="{7C2742FE-F9D8-40C2-8484-062A5874EB48}" srcOrd="0" destOrd="0" presId="urn:microsoft.com/office/officeart/2005/8/layout/orgChart1"/>
    <dgm:cxn modelId="{CE2C56B3-003E-4E52-810F-5563A22D5865}" type="presParOf" srcId="{51E0AF60-7DDB-48D0-BA07-5AE21ED47576}" destId="{B46CD302-1343-4EF2-AA47-5AB9D0519879}" srcOrd="1" destOrd="0" presId="urn:microsoft.com/office/officeart/2005/8/layout/orgChart1"/>
    <dgm:cxn modelId="{101006D4-B104-4D5B-93B1-6097E303CEE5}" type="presParOf" srcId="{1A32FBAE-E11C-4162-B074-8DEC4A6E9250}" destId="{BF05B994-08F7-4230-A1E1-4796D20AB67C}" srcOrd="1" destOrd="0" presId="urn:microsoft.com/office/officeart/2005/8/layout/orgChart1"/>
    <dgm:cxn modelId="{05FE9EE3-E61A-4E7F-A278-C609A3E392E7}" type="presParOf" srcId="{1A32FBAE-E11C-4162-B074-8DEC4A6E9250}" destId="{CC173AC0-F5A8-4B28-9C2E-C0278FAC5C8D}" srcOrd="2" destOrd="0" presId="urn:microsoft.com/office/officeart/2005/8/layout/orgChart1"/>
    <dgm:cxn modelId="{C678C1C7-0312-419D-8CF2-5E3E14E041C1}" type="presParOf" srcId="{A970D077-C9FC-42B1-B0B1-141C3700032D}" destId="{6E13BB55-CB0C-4F11-9782-7F1417E22622}" srcOrd="2" destOrd="0" presId="urn:microsoft.com/office/officeart/2005/8/layout/orgChart1"/>
    <dgm:cxn modelId="{0527AAF0-1B89-465D-BB06-0B77CF9DDA66}" type="presParOf" srcId="{A970D077-C9FC-42B1-B0B1-141C3700032D}" destId="{3972C5CB-4483-4500-9590-739D67EF63E8}" srcOrd="3" destOrd="0" presId="urn:microsoft.com/office/officeart/2005/8/layout/orgChart1"/>
    <dgm:cxn modelId="{62B65FDB-341C-435D-B313-E5C180A948D1}" type="presParOf" srcId="{3972C5CB-4483-4500-9590-739D67EF63E8}" destId="{21D2F6A4-0C67-43C1-A2F7-93F47AD2A09B}" srcOrd="0" destOrd="0" presId="urn:microsoft.com/office/officeart/2005/8/layout/orgChart1"/>
    <dgm:cxn modelId="{35CEE442-A8EA-4CBC-9376-9CDBC7AD2C8B}" type="presParOf" srcId="{21D2F6A4-0C67-43C1-A2F7-93F47AD2A09B}" destId="{2B2F9788-778E-4DD0-8634-CA7F79968C47}" srcOrd="0" destOrd="0" presId="urn:microsoft.com/office/officeart/2005/8/layout/orgChart1"/>
    <dgm:cxn modelId="{9BF46C18-9121-47C6-8BA8-CDC40CB5E413}" type="presParOf" srcId="{21D2F6A4-0C67-43C1-A2F7-93F47AD2A09B}" destId="{8CDCB0AD-4E61-4F7F-A45B-5632E0BF09FA}" srcOrd="1" destOrd="0" presId="urn:microsoft.com/office/officeart/2005/8/layout/orgChart1"/>
    <dgm:cxn modelId="{5183872F-FA08-4D72-812F-5DABD82E1BAA}" type="presParOf" srcId="{3972C5CB-4483-4500-9590-739D67EF63E8}" destId="{4C5D5DB7-45A2-4FAA-BA82-311984ACDAAB}" srcOrd="1" destOrd="0" presId="urn:microsoft.com/office/officeart/2005/8/layout/orgChart1"/>
    <dgm:cxn modelId="{53DB91CF-B709-4B03-8D64-BEB931957422}" type="presParOf" srcId="{3972C5CB-4483-4500-9590-739D67EF63E8}" destId="{0CE88870-D48C-481D-B824-C91DC3D61B5C}" srcOrd="2" destOrd="0" presId="urn:microsoft.com/office/officeart/2005/8/layout/orgChart1"/>
    <dgm:cxn modelId="{58A45C2D-9ED0-4B61-B293-B3A2F9F8BBFE}" type="presParOf" srcId="{7EA07F9B-B7F7-4048-B02F-DCF8BE53D667}" destId="{1462AC9B-9369-4D94-95B1-279CA5FC700B}" srcOrd="2" destOrd="0" presId="urn:microsoft.com/office/officeart/2005/8/layout/orgChart1"/>
    <dgm:cxn modelId="{F8D860C7-3657-43A0-8D82-EC96A9D9887A}" type="presParOf" srcId="{A67842E4-7BF2-4452-A23E-2F192B92259B}" destId="{7C071561-72E6-43F2-8F6E-0AC39A8AF928}" srcOrd="2" destOrd="0" presId="urn:microsoft.com/office/officeart/2005/8/layout/orgChart1"/>
    <dgm:cxn modelId="{DF3476E0-C2C0-4858-BAEE-9BDA1C2296F7}" type="presParOf" srcId="{A67842E4-7BF2-4452-A23E-2F192B92259B}" destId="{7E44FCC9-28C8-4DC0-A09F-FEFAB179E111}" srcOrd="3" destOrd="0" presId="urn:microsoft.com/office/officeart/2005/8/layout/orgChart1"/>
    <dgm:cxn modelId="{A1AEF6F8-55A8-468D-B2C9-2530F5A0ACED}" type="presParOf" srcId="{7E44FCC9-28C8-4DC0-A09F-FEFAB179E111}" destId="{362F0F70-5F1C-43C1-A15A-8E9C97C22E01}" srcOrd="0" destOrd="0" presId="urn:microsoft.com/office/officeart/2005/8/layout/orgChart1"/>
    <dgm:cxn modelId="{8F7BECCA-56F8-4A65-9674-F5E710F6D819}" type="presParOf" srcId="{362F0F70-5F1C-43C1-A15A-8E9C97C22E01}" destId="{F0D57FBF-8142-415F-858C-BECADD8EF141}" srcOrd="0" destOrd="0" presId="urn:microsoft.com/office/officeart/2005/8/layout/orgChart1"/>
    <dgm:cxn modelId="{D402AAEC-8EE4-489B-AE68-BDBF57CC5A82}" type="presParOf" srcId="{362F0F70-5F1C-43C1-A15A-8E9C97C22E01}" destId="{5F0372A4-671E-479C-B951-C22EBC7FE4B0}" srcOrd="1" destOrd="0" presId="urn:microsoft.com/office/officeart/2005/8/layout/orgChart1"/>
    <dgm:cxn modelId="{A143F8BF-655B-4ED0-82A4-B7B6E894B857}" type="presParOf" srcId="{7E44FCC9-28C8-4DC0-A09F-FEFAB179E111}" destId="{2BB61398-7EB7-4D0D-9371-68BCF66A54CC}" srcOrd="1" destOrd="0" presId="urn:microsoft.com/office/officeart/2005/8/layout/orgChart1"/>
    <dgm:cxn modelId="{364B9DC3-5005-49A0-BAA7-4CE06CB3C31C}" type="presParOf" srcId="{2BB61398-7EB7-4D0D-9371-68BCF66A54CC}" destId="{37EE7486-F449-41A3-A8CC-FF1B35D397E9}" srcOrd="0" destOrd="0" presId="urn:microsoft.com/office/officeart/2005/8/layout/orgChart1"/>
    <dgm:cxn modelId="{3C2BE6C1-662F-4342-B785-21F4CF9B0DFC}" type="presParOf" srcId="{2BB61398-7EB7-4D0D-9371-68BCF66A54CC}" destId="{2D9DA85B-B196-4E1E-AC5C-960FF2F15910}" srcOrd="1" destOrd="0" presId="urn:microsoft.com/office/officeart/2005/8/layout/orgChart1"/>
    <dgm:cxn modelId="{E85A278F-DEF9-4621-8D4B-D99A33FFFC6B}" type="presParOf" srcId="{2D9DA85B-B196-4E1E-AC5C-960FF2F15910}" destId="{7BC55764-1ECB-4B11-B313-B0AC7CDA2C7B}" srcOrd="0" destOrd="0" presId="urn:microsoft.com/office/officeart/2005/8/layout/orgChart1"/>
    <dgm:cxn modelId="{4495D893-FC7F-4701-8942-D439B2EFFDDF}" type="presParOf" srcId="{7BC55764-1ECB-4B11-B313-B0AC7CDA2C7B}" destId="{26F8A8EC-6335-4BE6-9CF5-00796DD6AC73}" srcOrd="0" destOrd="0" presId="urn:microsoft.com/office/officeart/2005/8/layout/orgChart1"/>
    <dgm:cxn modelId="{0A2724B7-C03D-4E19-BCF7-02809EA9B203}" type="presParOf" srcId="{7BC55764-1ECB-4B11-B313-B0AC7CDA2C7B}" destId="{47F7D414-841B-4DC4-B90F-B2E28152F742}" srcOrd="1" destOrd="0" presId="urn:microsoft.com/office/officeart/2005/8/layout/orgChart1"/>
    <dgm:cxn modelId="{E15C83AA-AF4B-4D6B-861B-BCD8B7040C2D}" type="presParOf" srcId="{2D9DA85B-B196-4E1E-AC5C-960FF2F15910}" destId="{E350DC3E-AB1A-4371-A444-0568B2683330}" srcOrd="1" destOrd="0" presId="urn:microsoft.com/office/officeart/2005/8/layout/orgChart1"/>
    <dgm:cxn modelId="{4DCA4EA0-FD27-4548-8142-2127BECEC4E9}" type="presParOf" srcId="{2D9DA85B-B196-4E1E-AC5C-960FF2F15910}" destId="{85DB2CE7-21BE-48AF-9591-FBB75441F485}" srcOrd="2" destOrd="0" presId="urn:microsoft.com/office/officeart/2005/8/layout/orgChart1"/>
    <dgm:cxn modelId="{6FEC9FB0-3DCF-4C8B-B832-D23827E6C56C}" type="presParOf" srcId="{7E44FCC9-28C8-4DC0-A09F-FEFAB179E111}" destId="{9ADDC240-442E-41E8-A5B1-4954688E7E80}" srcOrd="2" destOrd="0" presId="urn:microsoft.com/office/officeart/2005/8/layout/orgChart1"/>
    <dgm:cxn modelId="{E0CD60FF-0851-4906-9272-D9E32949BAF1}" type="presParOf" srcId="{FB4B2D77-0C39-4A3D-9328-B7889037C9FC}" destId="{40201FDF-3952-4D8B-875A-3FDFD09E91FF}" srcOrd="2" destOrd="0" presId="urn:microsoft.com/office/officeart/2005/8/layout/orgChart1"/>
    <dgm:cxn modelId="{98DE9781-1D76-49DA-A95B-82C68FCA56E6}" type="presParOf" srcId="{B39CA500-96BF-4DC3-9723-B8B0DD077C8E}" destId="{9772D43B-DD94-43A3-84C6-623066ACD6B8}" srcOrd="2" destOrd="0" presId="urn:microsoft.com/office/officeart/2005/8/layout/orgChart1"/>
    <dgm:cxn modelId="{30CB3D3B-4B91-4F4B-94B2-1798ED8319B5}" type="presParOf" srcId="{83A9FC12-E3F6-431C-B51D-A77F02BE9937}" destId="{12EE11AC-55D0-4C30-98D9-61043F81E46B}"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466E3E-3DB6-4B42-97DD-709AA26868B3}" type="doc">
      <dgm:prSet loTypeId="urn:microsoft.com/office/officeart/2005/8/layout/cycle5" loCatId="cycle" qsTypeId="urn:microsoft.com/office/officeart/2005/8/quickstyle/simple1" qsCatId="simple" csTypeId="urn:microsoft.com/office/officeart/2005/8/colors/accent0_3" csCatId="mainScheme" phldr="1"/>
      <dgm:spPr/>
      <dgm:t>
        <a:bodyPr/>
        <a:lstStyle/>
        <a:p>
          <a:endParaRPr lang="en-CA"/>
        </a:p>
      </dgm:t>
    </dgm:pt>
    <dgm:pt modelId="{2BCE6CA9-F5EF-4258-85E7-A8C63F338072}">
      <dgm:prSet phldrT="[Text]" custT="1"/>
      <dgm:spPr>
        <a:solidFill>
          <a:srgbClr val="63005D"/>
        </a:solidFill>
        <a:ln>
          <a:noFill/>
        </a:ln>
      </dgm:spPr>
      <dgm:t>
        <a:bodyPr/>
        <a:lstStyle/>
        <a:p>
          <a:r>
            <a:rPr lang="fr-CA" sz="1050" dirty="0"/>
            <a:t>Versement du financement pour les biens et services, les salaires et les emplois étudiants aux centres urbains</a:t>
          </a:r>
        </a:p>
      </dgm:t>
    </dgm:pt>
    <dgm:pt modelId="{02D9455D-EE58-4B44-B7BD-5629C1CEA07F}" type="parTrans" cxnId="{C6A8E216-7770-42F3-BBE1-9726015D3FD1}">
      <dgm:prSet/>
      <dgm:spPr/>
      <dgm:t>
        <a:bodyPr/>
        <a:lstStyle/>
        <a:p>
          <a:endParaRPr lang="en-CA" sz="1050"/>
        </a:p>
      </dgm:t>
    </dgm:pt>
    <dgm:pt modelId="{2FAB741A-94CE-4893-B2AE-C29F7C7B1752}" type="sibTrans" cxnId="{C6A8E216-7770-42F3-BBE1-9726015D3FD1}">
      <dgm:prSet/>
      <dgm:spPr/>
      <dgm:t>
        <a:bodyPr/>
        <a:lstStyle/>
        <a:p>
          <a:endParaRPr lang="en-CA" sz="1050"/>
        </a:p>
      </dgm:t>
    </dgm:pt>
    <dgm:pt modelId="{7BB4A9E4-BA94-49F3-A101-BD496CDB9F04}">
      <dgm:prSet phldrT="[Text]" custT="1"/>
      <dgm:spPr>
        <a:solidFill>
          <a:srgbClr val="63005D"/>
        </a:solidFill>
        <a:ln>
          <a:noFill/>
        </a:ln>
      </dgm:spPr>
      <dgm:t>
        <a:bodyPr/>
        <a:lstStyle/>
        <a:p>
          <a:r>
            <a:rPr lang="fr-CA" sz="1050"/>
            <a:t>Prestation du programme IC par les centres urbains durant l’été</a:t>
          </a:r>
        </a:p>
      </dgm:t>
    </dgm:pt>
    <dgm:pt modelId="{C9B611E0-3937-47E9-9D80-EB121CA528DC}" type="parTrans" cxnId="{8876BBAB-8555-4C01-A88F-6FDA486E7D5C}">
      <dgm:prSet/>
      <dgm:spPr/>
      <dgm:t>
        <a:bodyPr/>
        <a:lstStyle/>
        <a:p>
          <a:endParaRPr lang="en-CA" sz="1050"/>
        </a:p>
      </dgm:t>
    </dgm:pt>
    <dgm:pt modelId="{0180CE0A-1BDB-4358-A241-1D0B78A2437E}" type="sibTrans" cxnId="{8876BBAB-8555-4C01-A88F-6FDA486E7D5C}">
      <dgm:prSet/>
      <dgm:spPr/>
      <dgm:t>
        <a:bodyPr/>
        <a:lstStyle/>
        <a:p>
          <a:endParaRPr lang="en-CA" sz="1050"/>
        </a:p>
      </dgm:t>
    </dgm:pt>
    <dgm:pt modelId="{EE7DCA55-5D2F-4948-818E-C5F113B00DEE}">
      <dgm:prSet phldrT="[Text]" custT="1"/>
      <dgm:spPr>
        <a:solidFill>
          <a:srgbClr val="63005D"/>
        </a:solidFill>
        <a:ln>
          <a:noFill/>
        </a:ln>
      </dgm:spPr>
      <dgm:t>
        <a:bodyPr/>
        <a:lstStyle/>
        <a:p>
          <a:r>
            <a:rPr lang="fr-CA" sz="1050"/>
            <a:t>Remise des rapports de fin de saison des centres urbains</a:t>
          </a:r>
        </a:p>
      </dgm:t>
    </dgm:pt>
    <dgm:pt modelId="{7E6B689A-813F-4CFA-8D45-4B4D40CC8BF8}" type="parTrans" cxnId="{7D2636D2-A6BC-45B7-A162-E62411F678E3}">
      <dgm:prSet/>
      <dgm:spPr/>
      <dgm:t>
        <a:bodyPr/>
        <a:lstStyle/>
        <a:p>
          <a:endParaRPr lang="en-CA" sz="1050"/>
        </a:p>
      </dgm:t>
    </dgm:pt>
    <dgm:pt modelId="{9D5339D2-C0C7-46F6-868B-646BFF06A553}" type="sibTrans" cxnId="{7D2636D2-A6BC-45B7-A162-E62411F678E3}">
      <dgm:prSet/>
      <dgm:spPr/>
      <dgm:t>
        <a:bodyPr/>
        <a:lstStyle/>
        <a:p>
          <a:endParaRPr lang="en-CA" sz="1050"/>
        </a:p>
      </dgm:t>
    </dgm:pt>
    <dgm:pt modelId="{F764E928-67FA-4822-9D99-EB13CFF9B9E0}">
      <dgm:prSet phldrT="[Text]" custT="1"/>
      <dgm:spPr>
        <a:solidFill>
          <a:srgbClr val="63005D"/>
        </a:solidFill>
        <a:ln>
          <a:noFill/>
        </a:ln>
      </dgm:spPr>
      <dgm:t>
        <a:bodyPr/>
        <a:lstStyle/>
        <a:p>
          <a:r>
            <a:rPr lang="fr-CA" sz="1050"/>
            <a:t>Présentation par les centres de demandes de financement pour des saisons supplémentaires, au besoin</a:t>
          </a:r>
        </a:p>
      </dgm:t>
    </dgm:pt>
    <dgm:pt modelId="{E3720A61-A986-4CB0-B781-17902757C196}" type="parTrans" cxnId="{0C61AE85-8D98-412D-8DDB-31FF527AD2B1}">
      <dgm:prSet/>
      <dgm:spPr/>
      <dgm:t>
        <a:bodyPr/>
        <a:lstStyle/>
        <a:p>
          <a:endParaRPr lang="en-CA" sz="1050"/>
        </a:p>
      </dgm:t>
    </dgm:pt>
    <dgm:pt modelId="{3EC45597-9BEB-4C9D-8B4F-44F43731D99F}" type="sibTrans" cxnId="{0C61AE85-8D98-412D-8DDB-31FF527AD2B1}">
      <dgm:prSet/>
      <dgm:spPr/>
      <dgm:t>
        <a:bodyPr/>
        <a:lstStyle/>
        <a:p>
          <a:endParaRPr lang="en-CA" sz="1050"/>
        </a:p>
      </dgm:t>
    </dgm:pt>
    <dgm:pt modelId="{BE03E593-E2D0-4D62-81AF-D901D6B6860C}">
      <dgm:prSet phldrT="[Text]" custT="1"/>
      <dgm:spPr>
        <a:solidFill>
          <a:srgbClr val="D9E484"/>
        </a:solidFill>
        <a:ln>
          <a:noFill/>
        </a:ln>
      </dgm:spPr>
      <dgm:t>
        <a:bodyPr/>
        <a:lstStyle/>
        <a:p>
          <a:r>
            <a:rPr lang="fr-CA" sz="1050" b="0" dirty="0">
              <a:solidFill>
                <a:schemeClr val="tx1"/>
              </a:solidFill>
            </a:rPr>
            <a:t>Début du nouvel exercice financier</a:t>
          </a:r>
        </a:p>
      </dgm:t>
    </dgm:pt>
    <dgm:pt modelId="{C57E87FC-081D-459E-98F1-6408A63100EB}" type="parTrans" cxnId="{DCF68DE4-6A2D-4FC8-B9E8-612F6514380D}">
      <dgm:prSet/>
      <dgm:spPr/>
      <dgm:t>
        <a:bodyPr/>
        <a:lstStyle/>
        <a:p>
          <a:endParaRPr lang="en-CA" sz="1050"/>
        </a:p>
      </dgm:t>
    </dgm:pt>
    <dgm:pt modelId="{FA8C9581-0081-485F-9B80-F4EE42A993D6}" type="sibTrans" cxnId="{DCF68DE4-6A2D-4FC8-B9E8-612F6514380D}">
      <dgm:prSet/>
      <dgm:spPr/>
      <dgm:t>
        <a:bodyPr/>
        <a:lstStyle/>
        <a:p>
          <a:endParaRPr lang="en-CA" sz="1050"/>
        </a:p>
      </dgm:t>
    </dgm:pt>
    <dgm:pt modelId="{496974ED-464C-49B3-9748-6AD74A63501C}">
      <dgm:prSet custT="1"/>
      <dgm:spPr>
        <a:solidFill>
          <a:srgbClr val="63005D"/>
        </a:solidFill>
        <a:ln>
          <a:noFill/>
        </a:ln>
      </dgm:spPr>
      <dgm:t>
        <a:bodyPr/>
        <a:lstStyle/>
        <a:p>
          <a:r>
            <a:rPr lang="fr-CA" sz="1050" dirty="0"/>
            <a:t>Soumission des projets de budget des centres urbains à la </a:t>
          </a:r>
          <a:r>
            <a:rPr lang="fr-CA" sz="1050" dirty="0" err="1"/>
            <a:t>DGREEV</a:t>
          </a:r>
          <a:endParaRPr lang="fr-CA" sz="1050" dirty="0"/>
        </a:p>
      </dgm:t>
    </dgm:pt>
    <dgm:pt modelId="{4EFDBADA-62AB-4B5F-A9AB-FE7FFBA59647}" type="parTrans" cxnId="{0297DE40-0036-4CB1-A4C0-FE81AECFB25C}">
      <dgm:prSet/>
      <dgm:spPr/>
      <dgm:t>
        <a:bodyPr/>
        <a:lstStyle/>
        <a:p>
          <a:endParaRPr lang="en-CA" sz="1050"/>
        </a:p>
      </dgm:t>
    </dgm:pt>
    <dgm:pt modelId="{E893156C-6C6E-4F1D-A3E3-AE1683CFF53F}" type="sibTrans" cxnId="{0297DE40-0036-4CB1-A4C0-FE81AECFB25C}">
      <dgm:prSet/>
      <dgm:spPr/>
      <dgm:t>
        <a:bodyPr/>
        <a:lstStyle/>
        <a:p>
          <a:endParaRPr lang="en-CA" sz="1050"/>
        </a:p>
      </dgm:t>
    </dgm:pt>
    <dgm:pt modelId="{9730091D-06BE-47E6-BA27-BDA97D944BE7}">
      <dgm:prSet custT="1"/>
      <dgm:spPr>
        <a:solidFill>
          <a:srgbClr val="63005D"/>
        </a:solidFill>
        <a:ln>
          <a:noFill/>
        </a:ln>
      </dgm:spPr>
      <dgm:t>
        <a:bodyPr/>
        <a:lstStyle/>
        <a:p>
          <a:r>
            <a:rPr lang="fr-CA" sz="1050"/>
            <a:t>Confirmation par la DGREEV des besoins en personnel étudiant pour la saison estivale suivante</a:t>
          </a:r>
        </a:p>
      </dgm:t>
    </dgm:pt>
    <dgm:pt modelId="{7F1EB8AC-B3C0-40E9-9A5A-7F9471432C0F}" type="parTrans" cxnId="{DA42039C-CFD5-4451-8A9E-440CD3EF07A9}">
      <dgm:prSet/>
      <dgm:spPr/>
      <dgm:t>
        <a:bodyPr/>
        <a:lstStyle/>
        <a:p>
          <a:endParaRPr lang="en-CA" sz="1050"/>
        </a:p>
      </dgm:t>
    </dgm:pt>
    <dgm:pt modelId="{0C950041-BAC4-4808-9708-288A8708AA24}" type="sibTrans" cxnId="{DA42039C-CFD5-4451-8A9E-440CD3EF07A9}">
      <dgm:prSet/>
      <dgm:spPr/>
      <dgm:t>
        <a:bodyPr/>
        <a:lstStyle/>
        <a:p>
          <a:endParaRPr lang="en-CA" sz="1050"/>
        </a:p>
      </dgm:t>
    </dgm:pt>
    <dgm:pt modelId="{0C403FA0-B81C-4A83-A61A-5AB0CD46DE8D}">
      <dgm:prSet custT="1"/>
      <dgm:spPr>
        <a:solidFill>
          <a:srgbClr val="63005D"/>
        </a:solidFill>
        <a:ln>
          <a:noFill/>
        </a:ln>
      </dgm:spPr>
      <dgm:t>
        <a:bodyPr/>
        <a:lstStyle/>
        <a:p>
          <a:r>
            <a:rPr lang="fr-CA" sz="1050"/>
            <a:t>Confirmation par la DGREEV des dépenses annuelles de programme définitives</a:t>
          </a:r>
        </a:p>
      </dgm:t>
    </dgm:pt>
    <dgm:pt modelId="{FDB178E0-BB27-48BE-A4E2-0607FAA86285}" type="parTrans" cxnId="{B75A0BE8-B752-4C75-BE8D-9E8938F98AE9}">
      <dgm:prSet/>
      <dgm:spPr/>
      <dgm:t>
        <a:bodyPr/>
        <a:lstStyle/>
        <a:p>
          <a:endParaRPr lang="en-CA" sz="1050"/>
        </a:p>
      </dgm:t>
    </dgm:pt>
    <dgm:pt modelId="{61958F59-5249-49D0-864C-156A0EA0F24C}" type="sibTrans" cxnId="{B75A0BE8-B752-4C75-BE8D-9E8938F98AE9}">
      <dgm:prSet/>
      <dgm:spPr/>
      <dgm:t>
        <a:bodyPr/>
        <a:lstStyle/>
        <a:p>
          <a:endParaRPr lang="en-CA" sz="1050"/>
        </a:p>
      </dgm:t>
    </dgm:pt>
    <dgm:pt modelId="{B067CECF-C783-42F2-8F70-3086AB203A55}" type="pres">
      <dgm:prSet presAssocID="{BD466E3E-3DB6-4B42-97DD-709AA26868B3}" presName="cycle" presStyleCnt="0">
        <dgm:presLayoutVars>
          <dgm:dir/>
          <dgm:resizeHandles val="exact"/>
        </dgm:presLayoutVars>
      </dgm:prSet>
      <dgm:spPr/>
    </dgm:pt>
    <dgm:pt modelId="{149606B1-FBAE-4CF3-AE28-120E6DEB3149}" type="pres">
      <dgm:prSet presAssocID="{2BCE6CA9-F5EF-4258-85E7-A8C63F338072}" presName="node" presStyleLbl="node1" presStyleIdx="0" presStyleCnt="8" custScaleX="190852" custScaleY="142679">
        <dgm:presLayoutVars>
          <dgm:bulletEnabled val="1"/>
        </dgm:presLayoutVars>
      </dgm:prSet>
      <dgm:spPr/>
    </dgm:pt>
    <dgm:pt modelId="{4F5AEE89-A605-47F8-BC9C-995E40299C99}" type="pres">
      <dgm:prSet presAssocID="{2BCE6CA9-F5EF-4258-85E7-A8C63F338072}" presName="spNode" presStyleCnt="0"/>
      <dgm:spPr/>
    </dgm:pt>
    <dgm:pt modelId="{B321A074-415E-4767-8184-F581E7ABF02B}" type="pres">
      <dgm:prSet presAssocID="{2FAB741A-94CE-4893-B2AE-C29F7C7B1752}" presName="sibTrans" presStyleLbl="sibTrans1D1" presStyleIdx="0" presStyleCnt="8"/>
      <dgm:spPr/>
    </dgm:pt>
    <dgm:pt modelId="{F94D507C-8193-4269-AB67-A875C074FC00}" type="pres">
      <dgm:prSet presAssocID="{7BB4A9E4-BA94-49F3-A101-BD496CDB9F04}" presName="node" presStyleLbl="node1" presStyleIdx="1" presStyleCnt="8" custScaleX="160718" custScaleY="141185" custRadScaleRad="96834" custRadScaleInc="55955">
        <dgm:presLayoutVars>
          <dgm:bulletEnabled val="1"/>
        </dgm:presLayoutVars>
      </dgm:prSet>
      <dgm:spPr/>
    </dgm:pt>
    <dgm:pt modelId="{E4376577-1C22-4F21-B93C-14577CD5395F}" type="pres">
      <dgm:prSet presAssocID="{7BB4A9E4-BA94-49F3-A101-BD496CDB9F04}" presName="spNode" presStyleCnt="0"/>
      <dgm:spPr/>
    </dgm:pt>
    <dgm:pt modelId="{1A515CCE-A6DD-46F7-91F6-CC0F6956DDE9}" type="pres">
      <dgm:prSet presAssocID="{0180CE0A-1BDB-4358-A241-1D0B78A2437E}" presName="sibTrans" presStyleLbl="sibTrans1D1" presStyleIdx="1" presStyleCnt="8"/>
      <dgm:spPr/>
    </dgm:pt>
    <dgm:pt modelId="{2DC2EA24-2F93-4566-8A26-9E8A58E3003C}" type="pres">
      <dgm:prSet presAssocID="{EE7DCA55-5D2F-4948-818E-C5F113B00DEE}" presName="node" presStyleLbl="node1" presStyleIdx="2" presStyleCnt="8" custScaleX="155695" custScaleY="168608" custRadScaleRad="100066" custRadScaleInc="13876">
        <dgm:presLayoutVars>
          <dgm:bulletEnabled val="1"/>
        </dgm:presLayoutVars>
      </dgm:prSet>
      <dgm:spPr/>
    </dgm:pt>
    <dgm:pt modelId="{8F9FBD90-1457-4F26-963A-950157910C75}" type="pres">
      <dgm:prSet presAssocID="{EE7DCA55-5D2F-4948-818E-C5F113B00DEE}" presName="spNode" presStyleCnt="0"/>
      <dgm:spPr/>
    </dgm:pt>
    <dgm:pt modelId="{46D2DFA7-BD82-4FA5-B49E-D8FFB5BA04D8}" type="pres">
      <dgm:prSet presAssocID="{9D5339D2-C0C7-46F6-868B-646BFF06A553}" presName="sibTrans" presStyleLbl="sibTrans1D1" presStyleIdx="2" presStyleCnt="8"/>
      <dgm:spPr/>
    </dgm:pt>
    <dgm:pt modelId="{370CC548-A452-4730-8FD0-C833E33E49F3}" type="pres">
      <dgm:prSet presAssocID="{F764E928-67FA-4822-9D99-EB13CFF9B9E0}" presName="node" presStyleLbl="node1" presStyleIdx="3" presStyleCnt="8" custScaleX="199755" custScaleY="149473" custRadScaleRad="103782" custRadScaleInc="-40251">
        <dgm:presLayoutVars>
          <dgm:bulletEnabled val="1"/>
        </dgm:presLayoutVars>
      </dgm:prSet>
      <dgm:spPr/>
    </dgm:pt>
    <dgm:pt modelId="{4C976D22-6943-4E13-A22A-06C114E56B03}" type="pres">
      <dgm:prSet presAssocID="{F764E928-67FA-4822-9D99-EB13CFF9B9E0}" presName="spNode" presStyleCnt="0"/>
      <dgm:spPr/>
    </dgm:pt>
    <dgm:pt modelId="{882BC31F-8F2C-4310-8960-02FF14C24DC8}" type="pres">
      <dgm:prSet presAssocID="{3EC45597-9BEB-4C9D-8B4F-44F43731D99F}" presName="sibTrans" presStyleLbl="sibTrans1D1" presStyleIdx="3" presStyleCnt="8"/>
      <dgm:spPr/>
    </dgm:pt>
    <dgm:pt modelId="{20B83117-C1B3-450C-B910-B1A3834E7F32}" type="pres">
      <dgm:prSet presAssocID="{9730091D-06BE-47E6-BA27-BDA97D944BE7}" presName="node" presStyleLbl="node1" presStyleIdx="4" presStyleCnt="8" custScaleX="148616" custScaleY="176650">
        <dgm:presLayoutVars>
          <dgm:bulletEnabled val="1"/>
        </dgm:presLayoutVars>
      </dgm:prSet>
      <dgm:spPr/>
    </dgm:pt>
    <dgm:pt modelId="{109DA457-2E5E-48FE-BFD4-3860F88E0DE6}" type="pres">
      <dgm:prSet presAssocID="{9730091D-06BE-47E6-BA27-BDA97D944BE7}" presName="spNode" presStyleCnt="0"/>
      <dgm:spPr/>
    </dgm:pt>
    <dgm:pt modelId="{F1172BB3-5C04-4643-88B0-8A108DCC0063}" type="pres">
      <dgm:prSet presAssocID="{0C950041-BAC4-4808-9708-288A8708AA24}" presName="sibTrans" presStyleLbl="sibTrans1D1" presStyleIdx="4" presStyleCnt="8"/>
      <dgm:spPr/>
    </dgm:pt>
    <dgm:pt modelId="{BBE28833-ACAB-4421-9DCB-B7E50DA069E3}" type="pres">
      <dgm:prSet presAssocID="{0C403FA0-B81C-4A83-A61A-5AB0CD46DE8D}" presName="node" presStyleLbl="node1" presStyleIdx="5" presStyleCnt="8" custScaleX="148616" custScaleY="147944" custRadScaleRad="101880" custRadScaleInc="23264">
        <dgm:presLayoutVars>
          <dgm:bulletEnabled val="1"/>
        </dgm:presLayoutVars>
      </dgm:prSet>
      <dgm:spPr/>
    </dgm:pt>
    <dgm:pt modelId="{DCDBEC54-E02D-416E-B11A-632EB2467AFB}" type="pres">
      <dgm:prSet presAssocID="{0C403FA0-B81C-4A83-A61A-5AB0CD46DE8D}" presName="spNode" presStyleCnt="0"/>
      <dgm:spPr/>
    </dgm:pt>
    <dgm:pt modelId="{4032FEA1-E7A5-409F-92E0-AE5A9AACAE4C}" type="pres">
      <dgm:prSet presAssocID="{61958F59-5249-49D0-864C-156A0EA0F24C}" presName="sibTrans" presStyleLbl="sibTrans1D1" presStyleIdx="5" presStyleCnt="8"/>
      <dgm:spPr/>
    </dgm:pt>
    <dgm:pt modelId="{096FE2FC-B6BD-4ECA-B46C-11DD35D825E3}" type="pres">
      <dgm:prSet presAssocID="{BE03E593-E2D0-4D62-81AF-D901D6B6860C}" presName="node" presStyleLbl="node1" presStyleIdx="6" presStyleCnt="8" custScaleX="127192" custScaleY="163376">
        <dgm:presLayoutVars>
          <dgm:bulletEnabled val="1"/>
        </dgm:presLayoutVars>
      </dgm:prSet>
      <dgm:spPr/>
    </dgm:pt>
    <dgm:pt modelId="{9C79114B-EBC4-470D-A946-5E3ACBA68619}" type="pres">
      <dgm:prSet presAssocID="{BE03E593-E2D0-4D62-81AF-D901D6B6860C}" presName="spNode" presStyleCnt="0"/>
      <dgm:spPr/>
    </dgm:pt>
    <dgm:pt modelId="{AAA8558C-1DFF-4551-8EFB-F1DF55053106}" type="pres">
      <dgm:prSet presAssocID="{FA8C9581-0081-485F-9B80-F4EE42A993D6}" presName="sibTrans" presStyleLbl="sibTrans1D1" presStyleIdx="6" presStyleCnt="8"/>
      <dgm:spPr/>
    </dgm:pt>
    <dgm:pt modelId="{3F415E20-09AA-4F59-9A17-20120EBEE27E}" type="pres">
      <dgm:prSet presAssocID="{496974ED-464C-49B3-9748-6AD74A63501C}" presName="node" presStyleLbl="node1" presStyleIdx="7" presStyleCnt="8" custScaleX="140264" custScaleY="135031" custRadScaleRad="100538" custRadScaleInc="-39079">
        <dgm:presLayoutVars>
          <dgm:bulletEnabled val="1"/>
        </dgm:presLayoutVars>
      </dgm:prSet>
      <dgm:spPr/>
    </dgm:pt>
    <dgm:pt modelId="{7F6805F2-D203-420E-9EA5-2BE47BE64CDE}" type="pres">
      <dgm:prSet presAssocID="{496974ED-464C-49B3-9748-6AD74A63501C}" presName="spNode" presStyleCnt="0"/>
      <dgm:spPr/>
    </dgm:pt>
    <dgm:pt modelId="{26ECA243-02C9-476F-B328-30C975DF2182}" type="pres">
      <dgm:prSet presAssocID="{E893156C-6C6E-4F1D-A3E3-AE1683CFF53F}" presName="sibTrans" presStyleLbl="sibTrans1D1" presStyleIdx="7" presStyleCnt="8"/>
      <dgm:spPr/>
    </dgm:pt>
  </dgm:ptLst>
  <dgm:cxnLst>
    <dgm:cxn modelId="{A2523315-0703-4748-B0E8-E752DD148655}" type="presOf" srcId="{9D5339D2-C0C7-46F6-868B-646BFF06A553}" destId="{46D2DFA7-BD82-4FA5-B49E-D8FFB5BA04D8}" srcOrd="0" destOrd="0" presId="urn:microsoft.com/office/officeart/2005/8/layout/cycle5"/>
    <dgm:cxn modelId="{C6A8E216-7770-42F3-BBE1-9726015D3FD1}" srcId="{BD466E3E-3DB6-4B42-97DD-709AA26868B3}" destId="{2BCE6CA9-F5EF-4258-85E7-A8C63F338072}" srcOrd="0" destOrd="0" parTransId="{02D9455D-EE58-4B44-B7BD-5629C1CEA07F}" sibTransId="{2FAB741A-94CE-4893-B2AE-C29F7C7B1752}"/>
    <dgm:cxn modelId="{D0DDDB18-3395-46BD-A297-597FC08FB1E6}" type="presOf" srcId="{9730091D-06BE-47E6-BA27-BDA97D944BE7}" destId="{20B83117-C1B3-450C-B910-B1A3834E7F32}" srcOrd="0" destOrd="0" presId="urn:microsoft.com/office/officeart/2005/8/layout/cycle5"/>
    <dgm:cxn modelId="{45C32E1C-6B2B-4DCE-BE44-53D85F5F9C0C}" type="presOf" srcId="{F764E928-67FA-4822-9D99-EB13CFF9B9E0}" destId="{370CC548-A452-4730-8FD0-C833E33E49F3}" srcOrd="0" destOrd="0" presId="urn:microsoft.com/office/officeart/2005/8/layout/cycle5"/>
    <dgm:cxn modelId="{0A02FA1E-EEBB-4F72-B03B-CE4F87384B93}" type="presOf" srcId="{496974ED-464C-49B3-9748-6AD74A63501C}" destId="{3F415E20-09AA-4F59-9A17-20120EBEE27E}" srcOrd="0" destOrd="0" presId="urn:microsoft.com/office/officeart/2005/8/layout/cycle5"/>
    <dgm:cxn modelId="{66D91F2E-81A7-4FFA-B7FC-2473A1070BBD}" type="presOf" srcId="{FA8C9581-0081-485F-9B80-F4EE42A993D6}" destId="{AAA8558C-1DFF-4551-8EFB-F1DF55053106}" srcOrd="0" destOrd="0" presId="urn:microsoft.com/office/officeart/2005/8/layout/cycle5"/>
    <dgm:cxn modelId="{EDDF5F3D-F9D5-4801-8C06-023ED7D686C5}" type="presOf" srcId="{2BCE6CA9-F5EF-4258-85E7-A8C63F338072}" destId="{149606B1-FBAE-4CF3-AE28-120E6DEB3149}" srcOrd="0" destOrd="0" presId="urn:microsoft.com/office/officeart/2005/8/layout/cycle5"/>
    <dgm:cxn modelId="{0297DE40-0036-4CB1-A4C0-FE81AECFB25C}" srcId="{BD466E3E-3DB6-4B42-97DD-709AA26868B3}" destId="{496974ED-464C-49B3-9748-6AD74A63501C}" srcOrd="7" destOrd="0" parTransId="{4EFDBADA-62AB-4B5F-A9AB-FE7FFBA59647}" sibTransId="{E893156C-6C6E-4F1D-A3E3-AE1683CFF53F}"/>
    <dgm:cxn modelId="{C091F967-1F94-4A52-AC58-57DF993800EF}" type="presOf" srcId="{BE03E593-E2D0-4D62-81AF-D901D6B6860C}" destId="{096FE2FC-B6BD-4ECA-B46C-11DD35D825E3}" srcOrd="0" destOrd="0" presId="urn:microsoft.com/office/officeart/2005/8/layout/cycle5"/>
    <dgm:cxn modelId="{F0413472-10F0-4C3A-B263-B3262EF28426}" type="presOf" srcId="{0C403FA0-B81C-4A83-A61A-5AB0CD46DE8D}" destId="{BBE28833-ACAB-4421-9DCB-B7E50DA069E3}" srcOrd="0" destOrd="0" presId="urn:microsoft.com/office/officeart/2005/8/layout/cycle5"/>
    <dgm:cxn modelId="{0C61AE85-8D98-412D-8DDB-31FF527AD2B1}" srcId="{BD466E3E-3DB6-4B42-97DD-709AA26868B3}" destId="{F764E928-67FA-4822-9D99-EB13CFF9B9E0}" srcOrd="3" destOrd="0" parTransId="{E3720A61-A986-4CB0-B781-17902757C196}" sibTransId="{3EC45597-9BEB-4C9D-8B4F-44F43731D99F}"/>
    <dgm:cxn modelId="{CAB60C90-130C-4673-895A-647A0D17C4FA}" type="presOf" srcId="{3EC45597-9BEB-4C9D-8B4F-44F43731D99F}" destId="{882BC31F-8F2C-4310-8960-02FF14C24DC8}" srcOrd="0" destOrd="0" presId="urn:microsoft.com/office/officeart/2005/8/layout/cycle5"/>
    <dgm:cxn modelId="{DA42039C-CFD5-4451-8A9E-440CD3EF07A9}" srcId="{BD466E3E-3DB6-4B42-97DD-709AA26868B3}" destId="{9730091D-06BE-47E6-BA27-BDA97D944BE7}" srcOrd="4" destOrd="0" parTransId="{7F1EB8AC-B3C0-40E9-9A5A-7F9471432C0F}" sibTransId="{0C950041-BAC4-4808-9708-288A8708AA24}"/>
    <dgm:cxn modelId="{8876BBAB-8555-4C01-A88F-6FDA486E7D5C}" srcId="{BD466E3E-3DB6-4B42-97DD-709AA26868B3}" destId="{7BB4A9E4-BA94-49F3-A101-BD496CDB9F04}" srcOrd="1" destOrd="0" parTransId="{C9B611E0-3937-47E9-9D80-EB121CA528DC}" sibTransId="{0180CE0A-1BDB-4358-A241-1D0B78A2437E}"/>
    <dgm:cxn modelId="{2B24F8C5-6B95-40D7-BDDB-E7FADA8B2585}" type="presOf" srcId="{E893156C-6C6E-4F1D-A3E3-AE1683CFF53F}" destId="{26ECA243-02C9-476F-B328-30C975DF2182}" srcOrd="0" destOrd="0" presId="urn:microsoft.com/office/officeart/2005/8/layout/cycle5"/>
    <dgm:cxn modelId="{DB7A1DCB-E9F5-4422-B9C1-CD8636153730}" type="presOf" srcId="{0180CE0A-1BDB-4358-A241-1D0B78A2437E}" destId="{1A515CCE-A6DD-46F7-91F6-CC0F6956DDE9}" srcOrd="0" destOrd="0" presId="urn:microsoft.com/office/officeart/2005/8/layout/cycle5"/>
    <dgm:cxn modelId="{7D2636D2-A6BC-45B7-A162-E62411F678E3}" srcId="{BD466E3E-3DB6-4B42-97DD-709AA26868B3}" destId="{EE7DCA55-5D2F-4948-818E-C5F113B00DEE}" srcOrd="2" destOrd="0" parTransId="{7E6B689A-813F-4CFA-8D45-4B4D40CC8BF8}" sibTransId="{9D5339D2-C0C7-46F6-868B-646BFF06A553}"/>
    <dgm:cxn modelId="{DCF68DE4-6A2D-4FC8-B9E8-612F6514380D}" srcId="{BD466E3E-3DB6-4B42-97DD-709AA26868B3}" destId="{BE03E593-E2D0-4D62-81AF-D901D6B6860C}" srcOrd="6" destOrd="0" parTransId="{C57E87FC-081D-459E-98F1-6408A63100EB}" sibTransId="{FA8C9581-0081-485F-9B80-F4EE42A993D6}"/>
    <dgm:cxn modelId="{0CC416E6-2992-4BA6-8E5C-C02C15EAAF43}" type="presOf" srcId="{BD466E3E-3DB6-4B42-97DD-709AA26868B3}" destId="{B067CECF-C783-42F2-8F70-3086AB203A55}" srcOrd="0" destOrd="0" presId="urn:microsoft.com/office/officeart/2005/8/layout/cycle5"/>
    <dgm:cxn modelId="{AC24ADE7-40E9-460A-9A80-DE570BB4464F}" type="presOf" srcId="{2FAB741A-94CE-4893-B2AE-C29F7C7B1752}" destId="{B321A074-415E-4767-8184-F581E7ABF02B}" srcOrd="0" destOrd="0" presId="urn:microsoft.com/office/officeart/2005/8/layout/cycle5"/>
    <dgm:cxn modelId="{B75A0BE8-B752-4C75-BE8D-9E8938F98AE9}" srcId="{BD466E3E-3DB6-4B42-97DD-709AA26868B3}" destId="{0C403FA0-B81C-4A83-A61A-5AB0CD46DE8D}" srcOrd="5" destOrd="0" parTransId="{FDB178E0-BB27-48BE-A4E2-0607FAA86285}" sibTransId="{61958F59-5249-49D0-864C-156A0EA0F24C}"/>
    <dgm:cxn modelId="{5022E5E9-9092-414A-8192-631CB2B16D8F}" type="presOf" srcId="{61958F59-5249-49D0-864C-156A0EA0F24C}" destId="{4032FEA1-E7A5-409F-92E0-AE5A9AACAE4C}" srcOrd="0" destOrd="0" presId="urn:microsoft.com/office/officeart/2005/8/layout/cycle5"/>
    <dgm:cxn modelId="{F4516DEC-ACDC-4685-B739-EFA8A46BECCE}" type="presOf" srcId="{0C950041-BAC4-4808-9708-288A8708AA24}" destId="{F1172BB3-5C04-4643-88B0-8A108DCC0063}" srcOrd="0" destOrd="0" presId="urn:microsoft.com/office/officeart/2005/8/layout/cycle5"/>
    <dgm:cxn modelId="{AF7F37F5-DB7D-4814-8C3D-03C8B062DFB0}" type="presOf" srcId="{7BB4A9E4-BA94-49F3-A101-BD496CDB9F04}" destId="{F94D507C-8193-4269-AB67-A875C074FC00}" srcOrd="0" destOrd="0" presId="urn:microsoft.com/office/officeart/2005/8/layout/cycle5"/>
    <dgm:cxn modelId="{C5AD63F7-0487-49D6-811C-E7EBDA50B14D}" type="presOf" srcId="{EE7DCA55-5D2F-4948-818E-C5F113B00DEE}" destId="{2DC2EA24-2F93-4566-8A26-9E8A58E3003C}" srcOrd="0" destOrd="0" presId="urn:microsoft.com/office/officeart/2005/8/layout/cycle5"/>
    <dgm:cxn modelId="{0CCBDE68-0348-473C-863B-04CF96C47E76}" type="presParOf" srcId="{B067CECF-C783-42F2-8F70-3086AB203A55}" destId="{149606B1-FBAE-4CF3-AE28-120E6DEB3149}" srcOrd="0" destOrd="0" presId="urn:microsoft.com/office/officeart/2005/8/layout/cycle5"/>
    <dgm:cxn modelId="{D2B08F2A-ACDF-4B18-959D-923966847405}" type="presParOf" srcId="{B067CECF-C783-42F2-8F70-3086AB203A55}" destId="{4F5AEE89-A605-47F8-BC9C-995E40299C99}" srcOrd="1" destOrd="0" presId="urn:microsoft.com/office/officeart/2005/8/layout/cycle5"/>
    <dgm:cxn modelId="{4F315E97-D540-4D8F-BDC3-B6732F8ADAAB}" type="presParOf" srcId="{B067CECF-C783-42F2-8F70-3086AB203A55}" destId="{B321A074-415E-4767-8184-F581E7ABF02B}" srcOrd="2" destOrd="0" presId="urn:microsoft.com/office/officeart/2005/8/layout/cycle5"/>
    <dgm:cxn modelId="{078376FE-24C2-4E04-BD4C-3652123586F7}" type="presParOf" srcId="{B067CECF-C783-42F2-8F70-3086AB203A55}" destId="{F94D507C-8193-4269-AB67-A875C074FC00}" srcOrd="3" destOrd="0" presId="urn:microsoft.com/office/officeart/2005/8/layout/cycle5"/>
    <dgm:cxn modelId="{8C069B1E-0D50-429B-8AA4-294C6E102B05}" type="presParOf" srcId="{B067CECF-C783-42F2-8F70-3086AB203A55}" destId="{E4376577-1C22-4F21-B93C-14577CD5395F}" srcOrd="4" destOrd="0" presId="urn:microsoft.com/office/officeart/2005/8/layout/cycle5"/>
    <dgm:cxn modelId="{B041C9C4-FF1F-4325-BCA6-90BF0A92C0EF}" type="presParOf" srcId="{B067CECF-C783-42F2-8F70-3086AB203A55}" destId="{1A515CCE-A6DD-46F7-91F6-CC0F6956DDE9}" srcOrd="5" destOrd="0" presId="urn:microsoft.com/office/officeart/2005/8/layout/cycle5"/>
    <dgm:cxn modelId="{414690F4-2EE6-424B-A8C1-AED9BC79FAB7}" type="presParOf" srcId="{B067CECF-C783-42F2-8F70-3086AB203A55}" destId="{2DC2EA24-2F93-4566-8A26-9E8A58E3003C}" srcOrd="6" destOrd="0" presId="urn:microsoft.com/office/officeart/2005/8/layout/cycle5"/>
    <dgm:cxn modelId="{0F201DBC-2C37-47FA-B08F-E64E55443A82}" type="presParOf" srcId="{B067CECF-C783-42F2-8F70-3086AB203A55}" destId="{8F9FBD90-1457-4F26-963A-950157910C75}" srcOrd="7" destOrd="0" presId="urn:microsoft.com/office/officeart/2005/8/layout/cycle5"/>
    <dgm:cxn modelId="{4F346F5B-9208-4CBE-B793-242E4FA216F9}" type="presParOf" srcId="{B067CECF-C783-42F2-8F70-3086AB203A55}" destId="{46D2DFA7-BD82-4FA5-B49E-D8FFB5BA04D8}" srcOrd="8" destOrd="0" presId="urn:microsoft.com/office/officeart/2005/8/layout/cycle5"/>
    <dgm:cxn modelId="{0F1604FB-5194-4441-86A5-2818A081F631}" type="presParOf" srcId="{B067CECF-C783-42F2-8F70-3086AB203A55}" destId="{370CC548-A452-4730-8FD0-C833E33E49F3}" srcOrd="9" destOrd="0" presId="urn:microsoft.com/office/officeart/2005/8/layout/cycle5"/>
    <dgm:cxn modelId="{76BF42ED-D379-4C1E-8ED8-41C100814E6C}" type="presParOf" srcId="{B067CECF-C783-42F2-8F70-3086AB203A55}" destId="{4C976D22-6943-4E13-A22A-06C114E56B03}" srcOrd="10" destOrd="0" presId="urn:microsoft.com/office/officeart/2005/8/layout/cycle5"/>
    <dgm:cxn modelId="{AF840288-F227-45C5-9EB9-6C7F1EFE5964}" type="presParOf" srcId="{B067CECF-C783-42F2-8F70-3086AB203A55}" destId="{882BC31F-8F2C-4310-8960-02FF14C24DC8}" srcOrd="11" destOrd="0" presId="urn:microsoft.com/office/officeart/2005/8/layout/cycle5"/>
    <dgm:cxn modelId="{C95219F0-F1B7-4823-9252-E9FC5480D6D0}" type="presParOf" srcId="{B067CECF-C783-42F2-8F70-3086AB203A55}" destId="{20B83117-C1B3-450C-B910-B1A3834E7F32}" srcOrd="12" destOrd="0" presId="urn:microsoft.com/office/officeart/2005/8/layout/cycle5"/>
    <dgm:cxn modelId="{95576BD6-4752-4187-A3FC-70DB5E379AED}" type="presParOf" srcId="{B067CECF-C783-42F2-8F70-3086AB203A55}" destId="{109DA457-2E5E-48FE-BFD4-3860F88E0DE6}" srcOrd="13" destOrd="0" presId="urn:microsoft.com/office/officeart/2005/8/layout/cycle5"/>
    <dgm:cxn modelId="{4650F1A4-939C-41C0-AA15-0B6E834D874C}" type="presParOf" srcId="{B067CECF-C783-42F2-8F70-3086AB203A55}" destId="{F1172BB3-5C04-4643-88B0-8A108DCC0063}" srcOrd="14" destOrd="0" presId="urn:microsoft.com/office/officeart/2005/8/layout/cycle5"/>
    <dgm:cxn modelId="{79E82FD6-C3C0-4CA6-8992-7529ABC4075F}" type="presParOf" srcId="{B067CECF-C783-42F2-8F70-3086AB203A55}" destId="{BBE28833-ACAB-4421-9DCB-B7E50DA069E3}" srcOrd="15" destOrd="0" presId="urn:microsoft.com/office/officeart/2005/8/layout/cycle5"/>
    <dgm:cxn modelId="{416A9377-F6ED-4E96-A653-9524BEB328F9}" type="presParOf" srcId="{B067CECF-C783-42F2-8F70-3086AB203A55}" destId="{DCDBEC54-E02D-416E-B11A-632EB2467AFB}" srcOrd="16" destOrd="0" presId="urn:microsoft.com/office/officeart/2005/8/layout/cycle5"/>
    <dgm:cxn modelId="{7BAA0C78-2724-4B50-AD6F-1DCA5241AD7A}" type="presParOf" srcId="{B067CECF-C783-42F2-8F70-3086AB203A55}" destId="{4032FEA1-E7A5-409F-92E0-AE5A9AACAE4C}" srcOrd="17" destOrd="0" presId="urn:microsoft.com/office/officeart/2005/8/layout/cycle5"/>
    <dgm:cxn modelId="{96D1986D-47F9-4681-B209-393694C1B92C}" type="presParOf" srcId="{B067CECF-C783-42F2-8F70-3086AB203A55}" destId="{096FE2FC-B6BD-4ECA-B46C-11DD35D825E3}" srcOrd="18" destOrd="0" presId="urn:microsoft.com/office/officeart/2005/8/layout/cycle5"/>
    <dgm:cxn modelId="{04D52CD4-CBF7-4DD4-BD40-D2EA416769C7}" type="presParOf" srcId="{B067CECF-C783-42F2-8F70-3086AB203A55}" destId="{9C79114B-EBC4-470D-A946-5E3ACBA68619}" srcOrd="19" destOrd="0" presId="urn:microsoft.com/office/officeart/2005/8/layout/cycle5"/>
    <dgm:cxn modelId="{AD470EAB-B480-4090-98A5-8D82DA758835}" type="presParOf" srcId="{B067CECF-C783-42F2-8F70-3086AB203A55}" destId="{AAA8558C-1DFF-4551-8EFB-F1DF55053106}" srcOrd="20" destOrd="0" presId="urn:microsoft.com/office/officeart/2005/8/layout/cycle5"/>
    <dgm:cxn modelId="{F34FFB64-6C24-4DDE-B511-3C3BDAE91BAE}" type="presParOf" srcId="{B067CECF-C783-42F2-8F70-3086AB203A55}" destId="{3F415E20-09AA-4F59-9A17-20120EBEE27E}" srcOrd="21" destOrd="0" presId="urn:microsoft.com/office/officeart/2005/8/layout/cycle5"/>
    <dgm:cxn modelId="{99A1AC4E-ED04-4AD0-B20F-F59FBB35B83C}" type="presParOf" srcId="{B067CECF-C783-42F2-8F70-3086AB203A55}" destId="{7F6805F2-D203-420E-9EA5-2BE47BE64CDE}" srcOrd="22" destOrd="0" presId="urn:microsoft.com/office/officeart/2005/8/layout/cycle5"/>
    <dgm:cxn modelId="{DC018267-812A-438F-8763-F289733C24E5}" type="presParOf" srcId="{B067CECF-C783-42F2-8F70-3086AB203A55}" destId="{26ECA243-02C9-476F-B328-30C975DF2182}" srcOrd="23" destOrd="0" presId="urn:microsoft.com/office/officeart/2005/8/layout/cycle5"/>
  </dgm:cxnLst>
  <dgm:bg/>
  <dgm:whole/>
  <dgm:extLst>
    <a:ext uri="http://schemas.microsoft.com/office/drawing/2008/diagram">
      <dsp:dataModelExt xmlns:dsp="http://schemas.microsoft.com/office/drawing/2008/diagram" relId="rId11"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862398-CD74-4F4A-8CF8-7923410D9CB8}">
      <dsp:nvSpPr>
        <dsp:cNvPr id="0" name=""/>
        <dsp:cNvSpPr/>
      </dsp:nvSpPr>
      <dsp:spPr>
        <a:xfrm>
          <a:off x="951852" y="2463597"/>
          <a:ext cx="231985" cy="571855"/>
        </a:xfrm>
        <a:custGeom>
          <a:avLst/>
          <a:gdLst/>
          <a:ahLst/>
          <a:cxnLst/>
          <a:rect l="0" t="0" r="0" b="0"/>
          <a:pathLst>
            <a:path>
              <a:moveTo>
                <a:pt x="0" y="0"/>
              </a:moveTo>
              <a:lnTo>
                <a:pt x="0" y="571855"/>
              </a:lnTo>
              <a:lnTo>
                <a:pt x="231985" y="571855"/>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75ABD2D-C01B-4898-9DFE-5976B70F79B0}">
      <dsp:nvSpPr>
        <dsp:cNvPr id="0" name=""/>
        <dsp:cNvSpPr/>
      </dsp:nvSpPr>
      <dsp:spPr>
        <a:xfrm>
          <a:off x="1524760" y="1580950"/>
          <a:ext cx="91440" cy="261064"/>
        </a:xfrm>
        <a:custGeom>
          <a:avLst/>
          <a:gdLst/>
          <a:ahLst/>
          <a:cxnLst/>
          <a:rect l="0" t="0" r="0" b="0"/>
          <a:pathLst>
            <a:path>
              <a:moveTo>
                <a:pt x="45720" y="0"/>
              </a:moveTo>
              <a:lnTo>
                <a:pt x="45720" y="26106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27C9379-7E92-4B18-AAE5-130F48C99A7F}">
      <dsp:nvSpPr>
        <dsp:cNvPr id="0" name=""/>
        <dsp:cNvSpPr/>
      </dsp:nvSpPr>
      <dsp:spPr>
        <a:xfrm>
          <a:off x="1524760" y="596750"/>
          <a:ext cx="91440" cy="261064"/>
        </a:xfrm>
        <a:custGeom>
          <a:avLst/>
          <a:gdLst/>
          <a:ahLst/>
          <a:cxnLst/>
          <a:rect l="0" t="0" r="0" b="0"/>
          <a:pathLst>
            <a:path>
              <a:moveTo>
                <a:pt x="45720" y="0"/>
              </a:moveTo>
              <a:lnTo>
                <a:pt x="45720" y="26106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8EFEA2-BDF9-4218-8906-B86F7CDAF4C5}">
      <dsp:nvSpPr>
        <dsp:cNvPr id="0" name=""/>
        <dsp:cNvSpPr/>
      </dsp:nvSpPr>
      <dsp:spPr>
        <a:xfrm>
          <a:off x="760478" y="1585"/>
          <a:ext cx="1620004" cy="595164"/>
        </a:xfrm>
        <a:prstGeom prst="rect">
          <a:avLst/>
        </a:prstGeom>
        <a:solidFill>
          <a:srgbClr val="63005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6985" rIns="72000" bIns="6985" numCol="1" spcCol="1270" anchor="ctr" anchorCtr="0">
          <a:noAutofit/>
        </a:bodyPr>
        <a:lstStyle/>
        <a:p>
          <a:pPr marL="0" lvl="0" indent="0" algn="ctr" defTabSz="488950">
            <a:lnSpc>
              <a:spcPct val="90000"/>
            </a:lnSpc>
            <a:spcBef>
              <a:spcPct val="0"/>
            </a:spcBef>
            <a:spcAft>
              <a:spcPct val="35000"/>
            </a:spcAft>
            <a:buNone/>
          </a:pPr>
          <a:r>
            <a:rPr lang="fr-CA" sz="1100" kern="1200" dirty="0"/>
            <a:t>Directeurs d’unité de gestion</a:t>
          </a:r>
        </a:p>
      </dsp:txBody>
      <dsp:txXfrm>
        <a:off x="760478" y="1585"/>
        <a:ext cx="1620004" cy="595164"/>
      </dsp:txXfrm>
    </dsp:sp>
    <dsp:sp modelId="{9527D72B-C3ED-4B7D-92D0-BB34A9799149}">
      <dsp:nvSpPr>
        <dsp:cNvPr id="0" name=""/>
        <dsp:cNvSpPr/>
      </dsp:nvSpPr>
      <dsp:spPr>
        <a:xfrm>
          <a:off x="760478" y="857814"/>
          <a:ext cx="1620004" cy="723136"/>
        </a:xfrm>
        <a:prstGeom prst="rect">
          <a:avLst/>
        </a:prstGeom>
        <a:solidFill>
          <a:srgbClr val="63005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72000" rIns="6985" bIns="72000" numCol="1" spcCol="1270" anchor="ctr" anchorCtr="0">
          <a:noAutofit/>
        </a:bodyPr>
        <a:lstStyle/>
        <a:p>
          <a:pPr marL="0" lvl="0" indent="0" algn="ctr" defTabSz="488950">
            <a:lnSpc>
              <a:spcPct val="90000"/>
            </a:lnSpc>
            <a:spcBef>
              <a:spcPct val="0"/>
            </a:spcBef>
            <a:spcAft>
              <a:spcPct val="35000"/>
            </a:spcAft>
            <a:buNone/>
          </a:pPr>
          <a:r>
            <a:rPr lang="fr-CA" sz="1100" kern="1200"/>
            <a:t>Gestionnaires, Relations externes ou Expérience du visiteur</a:t>
          </a:r>
        </a:p>
      </dsp:txBody>
      <dsp:txXfrm>
        <a:off x="760478" y="857814"/>
        <a:ext cx="1620004" cy="723136"/>
      </dsp:txXfrm>
    </dsp:sp>
    <dsp:sp modelId="{989B34D9-9342-4871-BF6C-32F058B0E1DE}">
      <dsp:nvSpPr>
        <dsp:cNvPr id="0" name=""/>
        <dsp:cNvSpPr/>
      </dsp:nvSpPr>
      <dsp:spPr>
        <a:xfrm>
          <a:off x="797195" y="1842015"/>
          <a:ext cx="1546570" cy="621581"/>
        </a:xfrm>
        <a:prstGeom prst="rect">
          <a:avLst/>
        </a:prstGeom>
        <a:solidFill>
          <a:srgbClr val="63005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CA" sz="1100" kern="1200"/>
            <a:t>Coordonnateurs des centres urbains – programme IC</a:t>
          </a:r>
        </a:p>
      </dsp:txBody>
      <dsp:txXfrm>
        <a:off x="797195" y="1842015"/>
        <a:ext cx="1546570" cy="621581"/>
      </dsp:txXfrm>
    </dsp:sp>
    <dsp:sp modelId="{410C1EE5-257B-4CA0-B271-2C615C0755A8}">
      <dsp:nvSpPr>
        <dsp:cNvPr id="0" name=""/>
        <dsp:cNvSpPr/>
      </dsp:nvSpPr>
      <dsp:spPr>
        <a:xfrm>
          <a:off x="1183837" y="2724661"/>
          <a:ext cx="1243163" cy="621581"/>
        </a:xfrm>
        <a:prstGeom prst="rect">
          <a:avLst/>
        </a:prstGeom>
        <a:solidFill>
          <a:srgbClr val="63005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CA" sz="1100" kern="1200"/>
            <a:t>Étudiants – programme IC</a:t>
          </a:r>
        </a:p>
      </dsp:txBody>
      <dsp:txXfrm>
        <a:off x="1183837" y="2724661"/>
        <a:ext cx="1243163" cy="6215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EE7486-F449-41A3-A8CC-FF1B35D397E9}">
      <dsp:nvSpPr>
        <dsp:cNvPr id="0" name=""/>
        <dsp:cNvSpPr/>
      </dsp:nvSpPr>
      <dsp:spPr>
        <a:xfrm>
          <a:off x="2444786" y="2835258"/>
          <a:ext cx="91440" cy="131013"/>
        </a:xfrm>
        <a:custGeom>
          <a:avLst/>
          <a:gdLst/>
          <a:ahLst/>
          <a:cxnLst/>
          <a:rect l="0" t="0" r="0" b="0"/>
          <a:pathLst>
            <a:path>
              <a:moveTo>
                <a:pt x="45720" y="0"/>
              </a:moveTo>
              <a:lnTo>
                <a:pt x="45720" y="131013"/>
              </a:lnTo>
            </a:path>
          </a:pathLst>
        </a:custGeom>
        <a:noFill/>
        <a:ln w="25400" cap="flat" cmpd="sng" algn="ctr">
          <a:solidFill>
            <a:srgbClr val="6ABAEC"/>
          </a:solidFill>
          <a:prstDash val="solid"/>
        </a:ln>
        <a:effectLst/>
      </dsp:spPr>
      <dsp:style>
        <a:lnRef idx="2">
          <a:scrgbClr r="0" g="0" b="0"/>
        </a:lnRef>
        <a:fillRef idx="0">
          <a:scrgbClr r="0" g="0" b="0"/>
        </a:fillRef>
        <a:effectRef idx="0">
          <a:scrgbClr r="0" g="0" b="0"/>
        </a:effectRef>
        <a:fontRef idx="minor"/>
      </dsp:style>
    </dsp:sp>
    <dsp:sp modelId="{7C071561-72E6-43F2-8F6E-0AC39A8AF928}">
      <dsp:nvSpPr>
        <dsp:cNvPr id="0" name=""/>
        <dsp:cNvSpPr/>
      </dsp:nvSpPr>
      <dsp:spPr>
        <a:xfrm>
          <a:off x="1543659" y="1932971"/>
          <a:ext cx="946846" cy="329313"/>
        </a:xfrm>
        <a:custGeom>
          <a:avLst/>
          <a:gdLst/>
          <a:ahLst/>
          <a:cxnLst/>
          <a:rect l="0" t="0" r="0" b="0"/>
          <a:pathLst>
            <a:path>
              <a:moveTo>
                <a:pt x="0" y="0"/>
              </a:moveTo>
              <a:lnTo>
                <a:pt x="0" y="227277"/>
              </a:lnTo>
              <a:lnTo>
                <a:pt x="946846" y="227277"/>
              </a:lnTo>
              <a:lnTo>
                <a:pt x="946846" y="329313"/>
              </a:lnTo>
            </a:path>
          </a:pathLst>
        </a:custGeom>
        <a:noFill/>
        <a:ln w="25400" cap="flat" cmpd="sng" algn="ctr">
          <a:solidFill>
            <a:srgbClr val="ADBF2B"/>
          </a:solidFill>
          <a:prstDash val="solid"/>
        </a:ln>
        <a:effectLst/>
      </dsp:spPr>
      <dsp:style>
        <a:lnRef idx="2">
          <a:scrgbClr r="0" g="0" b="0"/>
        </a:lnRef>
        <a:fillRef idx="0">
          <a:scrgbClr r="0" g="0" b="0"/>
        </a:fillRef>
        <a:effectRef idx="0">
          <a:scrgbClr r="0" g="0" b="0"/>
        </a:effectRef>
        <a:fontRef idx="minor"/>
      </dsp:style>
    </dsp:sp>
    <dsp:sp modelId="{6E13BB55-CB0C-4F11-9782-7F1417E22622}">
      <dsp:nvSpPr>
        <dsp:cNvPr id="0" name=""/>
        <dsp:cNvSpPr/>
      </dsp:nvSpPr>
      <dsp:spPr>
        <a:xfrm>
          <a:off x="133723" y="2879571"/>
          <a:ext cx="199446" cy="1014410"/>
        </a:xfrm>
        <a:custGeom>
          <a:avLst/>
          <a:gdLst/>
          <a:ahLst/>
          <a:cxnLst/>
          <a:rect l="0" t="0" r="0" b="0"/>
          <a:pathLst>
            <a:path>
              <a:moveTo>
                <a:pt x="0" y="0"/>
              </a:moveTo>
              <a:lnTo>
                <a:pt x="0" y="1014410"/>
              </a:lnTo>
              <a:lnTo>
                <a:pt x="199446" y="1014410"/>
              </a:lnTo>
            </a:path>
          </a:pathLst>
        </a:custGeom>
        <a:noFill/>
        <a:ln w="25400" cap="flat" cmpd="sng" algn="ctr">
          <a:solidFill>
            <a:srgbClr val="63005D"/>
          </a:solidFill>
          <a:prstDash val="dash"/>
        </a:ln>
        <a:effectLst/>
      </dsp:spPr>
      <dsp:style>
        <a:lnRef idx="2">
          <a:scrgbClr r="0" g="0" b="0"/>
        </a:lnRef>
        <a:fillRef idx="0">
          <a:scrgbClr r="0" g="0" b="0"/>
        </a:fillRef>
        <a:effectRef idx="0">
          <a:scrgbClr r="0" g="0" b="0"/>
        </a:effectRef>
        <a:fontRef idx="minor"/>
      </dsp:style>
    </dsp:sp>
    <dsp:sp modelId="{94EDA447-74AC-4E03-85BF-9D42E3D67701}">
      <dsp:nvSpPr>
        <dsp:cNvPr id="0" name=""/>
        <dsp:cNvSpPr/>
      </dsp:nvSpPr>
      <dsp:spPr>
        <a:xfrm>
          <a:off x="133723" y="2879571"/>
          <a:ext cx="199446" cy="420834"/>
        </a:xfrm>
        <a:custGeom>
          <a:avLst/>
          <a:gdLst/>
          <a:ahLst/>
          <a:cxnLst/>
          <a:rect l="0" t="0" r="0" b="0"/>
          <a:pathLst>
            <a:path>
              <a:moveTo>
                <a:pt x="0" y="0"/>
              </a:moveTo>
              <a:lnTo>
                <a:pt x="0" y="420834"/>
              </a:lnTo>
              <a:lnTo>
                <a:pt x="199446" y="420834"/>
              </a:lnTo>
            </a:path>
          </a:pathLst>
        </a:custGeom>
        <a:noFill/>
        <a:ln w="25400" cap="flat" cmpd="sng" algn="ctr">
          <a:solidFill>
            <a:srgbClr val="63005D"/>
          </a:solidFill>
          <a:prstDash val="dash"/>
        </a:ln>
        <a:effectLst/>
      </dsp:spPr>
      <dsp:style>
        <a:lnRef idx="2">
          <a:scrgbClr r="0" g="0" b="0"/>
        </a:lnRef>
        <a:fillRef idx="0">
          <a:scrgbClr r="0" g="0" b="0"/>
        </a:fillRef>
        <a:effectRef idx="0">
          <a:scrgbClr r="0" g="0" b="0"/>
        </a:effectRef>
        <a:fontRef idx="minor"/>
      </dsp:style>
    </dsp:sp>
    <dsp:sp modelId="{A4CF5E98-39C9-4242-8AD7-88F40132DF19}">
      <dsp:nvSpPr>
        <dsp:cNvPr id="0" name=""/>
        <dsp:cNvSpPr/>
      </dsp:nvSpPr>
      <dsp:spPr>
        <a:xfrm>
          <a:off x="665580" y="1932971"/>
          <a:ext cx="878079" cy="329313"/>
        </a:xfrm>
        <a:custGeom>
          <a:avLst/>
          <a:gdLst/>
          <a:ahLst/>
          <a:cxnLst/>
          <a:rect l="0" t="0" r="0" b="0"/>
          <a:pathLst>
            <a:path>
              <a:moveTo>
                <a:pt x="878079" y="0"/>
              </a:moveTo>
              <a:lnTo>
                <a:pt x="878079" y="227277"/>
              </a:lnTo>
              <a:lnTo>
                <a:pt x="0" y="227277"/>
              </a:lnTo>
              <a:lnTo>
                <a:pt x="0" y="329313"/>
              </a:lnTo>
            </a:path>
          </a:pathLst>
        </a:custGeom>
        <a:noFill/>
        <a:ln w="25400" cap="flat" cmpd="sng" algn="ctr">
          <a:solidFill>
            <a:srgbClr val="ADBF2B"/>
          </a:solidFill>
          <a:prstDash val="solid"/>
        </a:ln>
        <a:effectLst/>
      </dsp:spPr>
      <dsp:style>
        <a:lnRef idx="2">
          <a:scrgbClr r="0" g="0" b="0"/>
        </a:lnRef>
        <a:fillRef idx="0">
          <a:scrgbClr r="0" g="0" b="0"/>
        </a:fillRef>
        <a:effectRef idx="0">
          <a:scrgbClr r="0" g="0" b="0"/>
        </a:effectRef>
        <a:fontRef idx="minor"/>
      </dsp:style>
    </dsp:sp>
    <dsp:sp modelId="{975ABD2D-C01B-4898-9DFE-5976B70F79B0}">
      <dsp:nvSpPr>
        <dsp:cNvPr id="0" name=""/>
        <dsp:cNvSpPr/>
      </dsp:nvSpPr>
      <dsp:spPr>
        <a:xfrm>
          <a:off x="1497939" y="1295199"/>
          <a:ext cx="91440" cy="151887"/>
        </a:xfrm>
        <a:custGeom>
          <a:avLst/>
          <a:gdLst/>
          <a:ahLst/>
          <a:cxnLst/>
          <a:rect l="0" t="0" r="0" b="0"/>
          <a:pathLst>
            <a:path>
              <a:moveTo>
                <a:pt x="45720" y="0"/>
              </a:moveTo>
              <a:lnTo>
                <a:pt x="45720" y="151887"/>
              </a:lnTo>
            </a:path>
          </a:pathLst>
        </a:custGeom>
        <a:noFill/>
        <a:ln w="25400" cap="flat" cmpd="sng" algn="ctr">
          <a:solidFill>
            <a:srgbClr val="ADBF2B"/>
          </a:solidFill>
          <a:prstDash val="solid"/>
        </a:ln>
        <a:effectLst/>
      </dsp:spPr>
      <dsp:style>
        <a:lnRef idx="2">
          <a:scrgbClr r="0" g="0" b="0"/>
        </a:lnRef>
        <a:fillRef idx="0">
          <a:scrgbClr r="0" g="0" b="0"/>
        </a:fillRef>
        <a:effectRef idx="0">
          <a:scrgbClr r="0" g="0" b="0"/>
        </a:effectRef>
        <a:fontRef idx="minor"/>
      </dsp:style>
    </dsp:sp>
    <dsp:sp modelId="{127C9379-7E92-4B18-AAE5-130F48C99A7F}">
      <dsp:nvSpPr>
        <dsp:cNvPr id="0" name=""/>
        <dsp:cNvSpPr/>
      </dsp:nvSpPr>
      <dsp:spPr>
        <a:xfrm>
          <a:off x="1497939" y="560046"/>
          <a:ext cx="91440" cy="131013"/>
        </a:xfrm>
        <a:custGeom>
          <a:avLst/>
          <a:gdLst/>
          <a:ahLst/>
          <a:cxnLst/>
          <a:rect l="0" t="0" r="0" b="0"/>
          <a:pathLst>
            <a:path>
              <a:moveTo>
                <a:pt x="45720" y="0"/>
              </a:moveTo>
              <a:lnTo>
                <a:pt x="45720" y="131013"/>
              </a:lnTo>
            </a:path>
          </a:pathLst>
        </a:custGeom>
        <a:noFill/>
        <a:ln w="25400" cap="flat" cmpd="sng" algn="ctr">
          <a:solidFill>
            <a:srgbClr val="ADBF2B"/>
          </a:solidFill>
          <a:prstDash val="solid"/>
        </a:ln>
        <a:effectLst/>
      </dsp:spPr>
      <dsp:style>
        <a:lnRef idx="2">
          <a:scrgbClr r="0" g="0" b="0"/>
        </a:lnRef>
        <a:fillRef idx="0">
          <a:scrgbClr r="0" g="0" b="0"/>
        </a:fillRef>
        <a:effectRef idx="0">
          <a:scrgbClr r="0" g="0" b="0"/>
        </a:effectRef>
        <a:fontRef idx="minor"/>
      </dsp:style>
    </dsp:sp>
    <dsp:sp modelId="{9A8EFEA2-BDF9-4218-8906-B86F7CDAF4C5}">
      <dsp:nvSpPr>
        <dsp:cNvPr id="0" name=""/>
        <dsp:cNvSpPr/>
      </dsp:nvSpPr>
      <dsp:spPr>
        <a:xfrm>
          <a:off x="784343" y="1381"/>
          <a:ext cx="1518631" cy="558665"/>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6985" rIns="72000" bIns="6985" numCol="1" spcCol="1270" anchor="ctr" anchorCtr="0">
          <a:noAutofit/>
        </a:bodyPr>
        <a:lstStyle/>
        <a:p>
          <a:pPr marL="0" lvl="0" indent="0" algn="ctr" defTabSz="488950">
            <a:lnSpc>
              <a:spcPct val="90000"/>
            </a:lnSpc>
            <a:spcBef>
              <a:spcPct val="0"/>
            </a:spcBef>
            <a:spcAft>
              <a:spcPct val="35000"/>
            </a:spcAft>
            <a:buNone/>
          </a:pPr>
          <a:r>
            <a:rPr lang="fr-CA" sz="1100" kern="1200" dirty="0"/>
            <a:t>Directeur, Expérience du visiteur</a:t>
          </a:r>
        </a:p>
      </dsp:txBody>
      <dsp:txXfrm>
        <a:off x="784343" y="1381"/>
        <a:ext cx="1518631" cy="558665"/>
      </dsp:txXfrm>
    </dsp:sp>
    <dsp:sp modelId="{9527D72B-C3ED-4B7D-92D0-BB34A9799149}">
      <dsp:nvSpPr>
        <dsp:cNvPr id="0" name=""/>
        <dsp:cNvSpPr/>
      </dsp:nvSpPr>
      <dsp:spPr>
        <a:xfrm>
          <a:off x="784343" y="691060"/>
          <a:ext cx="1518631" cy="604139"/>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72000" rIns="72000" bIns="72000" numCol="1" spcCol="1270" anchor="ctr" anchorCtr="0">
          <a:noAutofit/>
        </a:bodyPr>
        <a:lstStyle/>
        <a:p>
          <a:pPr marL="0" lvl="0" indent="0" algn="ctr" defTabSz="488950">
            <a:lnSpc>
              <a:spcPct val="90000"/>
            </a:lnSpc>
            <a:spcBef>
              <a:spcPct val="0"/>
            </a:spcBef>
            <a:spcAft>
              <a:spcPct val="35000"/>
            </a:spcAft>
            <a:buNone/>
          </a:pPr>
          <a:r>
            <a:rPr lang="fr-CA" sz="1100" kern="1200" dirty="0"/>
            <a:t>Gestionnaire, Services aux visiteurs et activités</a:t>
          </a:r>
        </a:p>
      </dsp:txBody>
      <dsp:txXfrm>
        <a:off x="784343" y="691060"/>
        <a:ext cx="1518631" cy="604139"/>
      </dsp:txXfrm>
    </dsp:sp>
    <dsp:sp modelId="{989B34D9-9342-4871-BF6C-32F058B0E1DE}">
      <dsp:nvSpPr>
        <dsp:cNvPr id="0" name=""/>
        <dsp:cNvSpPr/>
      </dsp:nvSpPr>
      <dsp:spPr>
        <a:xfrm>
          <a:off x="784343" y="1447086"/>
          <a:ext cx="1518631" cy="485884"/>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fr-CA" sz="1100" kern="1200" dirty="0"/>
            <a:t>Analyste des activités récréatives</a:t>
          </a:r>
        </a:p>
      </dsp:txBody>
      <dsp:txXfrm>
        <a:off x="784343" y="1447086"/>
        <a:ext cx="1518631" cy="485884"/>
      </dsp:txXfrm>
    </dsp:sp>
    <dsp:sp modelId="{81D4C49A-C59F-4F51-872C-5E04FAD245C3}">
      <dsp:nvSpPr>
        <dsp:cNvPr id="0" name=""/>
        <dsp:cNvSpPr/>
      </dsp:nvSpPr>
      <dsp:spPr>
        <a:xfrm>
          <a:off x="759" y="2262284"/>
          <a:ext cx="1329642" cy="617287"/>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6350" rIns="36000" bIns="6350" numCol="1" spcCol="1270" anchor="ctr" anchorCtr="0">
          <a:noAutofit/>
        </a:bodyPr>
        <a:lstStyle/>
        <a:p>
          <a:pPr marL="0" lvl="0" indent="0" algn="ctr" defTabSz="444500">
            <a:lnSpc>
              <a:spcPct val="90000"/>
            </a:lnSpc>
            <a:spcBef>
              <a:spcPct val="0"/>
            </a:spcBef>
            <a:spcAft>
              <a:spcPct val="35000"/>
            </a:spcAft>
            <a:buNone/>
          </a:pPr>
          <a:r>
            <a:rPr lang="fr-CA" sz="1000" kern="1200" dirty="0"/>
            <a:t>Coordonnateur national du programme IC</a:t>
          </a:r>
        </a:p>
      </dsp:txBody>
      <dsp:txXfrm>
        <a:off x="759" y="2262284"/>
        <a:ext cx="1329642" cy="617287"/>
      </dsp:txXfrm>
    </dsp:sp>
    <dsp:sp modelId="{7C2742FE-F9D8-40C2-8484-062A5874EB48}">
      <dsp:nvSpPr>
        <dsp:cNvPr id="0" name=""/>
        <dsp:cNvSpPr/>
      </dsp:nvSpPr>
      <dsp:spPr>
        <a:xfrm>
          <a:off x="333169" y="3035248"/>
          <a:ext cx="1257051" cy="530313"/>
        </a:xfrm>
        <a:prstGeom prst="rect">
          <a:avLst/>
        </a:prstGeom>
        <a:solidFill>
          <a:srgbClr val="63005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fr-CA" sz="1000" kern="1200" dirty="0"/>
            <a:t>Coordonnateurs des centres urbains – programme IC</a:t>
          </a:r>
        </a:p>
      </dsp:txBody>
      <dsp:txXfrm>
        <a:off x="333169" y="3035248"/>
        <a:ext cx="1257051" cy="530313"/>
      </dsp:txXfrm>
    </dsp:sp>
    <dsp:sp modelId="{2B2F9788-778E-4DD0-8634-CA7F79968C47}">
      <dsp:nvSpPr>
        <dsp:cNvPr id="0" name=""/>
        <dsp:cNvSpPr/>
      </dsp:nvSpPr>
      <dsp:spPr>
        <a:xfrm>
          <a:off x="333169" y="3651039"/>
          <a:ext cx="1867487" cy="485884"/>
        </a:xfrm>
        <a:prstGeom prst="rect">
          <a:avLst/>
        </a:prstGeom>
        <a:solidFill>
          <a:srgbClr val="8D527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66725">
            <a:lnSpc>
              <a:spcPct val="90000"/>
            </a:lnSpc>
            <a:spcBef>
              <a:spcPct val="0"/>
            </a:spcBef>
            <a:spcAft>
              <a:spcPct val="35000"/>
            </a:spcAft>
            <a:buNone/>
          </a:pPr>
          <a:r>
            <a:rPr lang="fr-CA" sz="1050" kern="1200" dirty="0"/>
            <a:t>Unités de gestion (nuitées ou lieux proposant l’IP)</a:t>
          </a:r>
        </a:p>
      </dsp:txBody>
      <dsp:txXfrm>
        <a:off x="333169" y="3651039"/>
        <a:ext cx="1867487" cy="485884"/>
      </dsp:txXfrm>
    </dsp:sp>
    <dsp:sp modelId="{F0D57FBF-8142-415F-858C-BECADD8EF141}">
      <dsp:nvSpPr>
        <dsp:cNvPr id="0" name=""/>
        <dsp:cNvSpPr/>
      </dsp:nvSpPr>
      <dsp:spPr>
        <a:xfrm>
          <a:off x="1894452" y="2262284"/>
          <a:ext cx="1192107" cy="572974"/>
        </a:xfrm>
        <a:prstGeom prst="rect">
          <a:avLst/>
        </a:prstGeom>
        <a:solidFill>
          <a:srgbClr val="6ABAE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marL="0" lvl="0" indent="0" algn="ctr" defTabSz="444500">
            <a:lnSpc>
              <a:spcPct val="90000"/>
            </a:lnSpc>
            <a:spcBef>
              <a:spcPct val="0"/>
            </a:spcBef>
            <a:spcAft>
              <a:spcPct val="35000"/>
            </a:spcAft>
            <a:buNone/>
          </a:pPr>
          <a:r>
            <a:rPr lang="fr-CA" sz="1000" kern="1200" dirty="0"/>
            <a:t>Coordonnateur du centre </a:t>
          </a:r>
          <a:br>
            <a:rPr lang="fr-CA" sz="1000" kern="1200" dirty="0"/>
          </a:br>
          <a:r>
            <a:rPr lang="fr-CA" sz="1000" kern="1200" dirty="0"/>
            <a:t>urbain d’Ottawa</a:t>
          </a:r>
        </a:p>
      </dsp:txBody>
      <dsp:txXfrm>
        <a:off x="1894452" y="2262284"/>
        <a:ext cx="1192107" cy="572974"/>
      </dsp:txXfrm>
    </dsp:sp>
    <dsp:sp modelId="{26F8A8EC-6335-4BE6-9CF5-00796DD6AC73}">
      <dsp:nvSpPr>
        <dsp:cNvPr id="0" name=""/>
        <dsp:cNvSpPr/>
      </dsp:nvSpPr>
      <dsp:spPr>
        <a:xfrm>
          <a:off x="1794292" y="2966272"/>
          <a:ext cx="1392428" cy="587604"/>
        </a:xfrm>
        <a:prstGeom prst="rect">
          <a:avLst/>
        </a:prstGeom>
        <a:solidFill>
          <a:srgbClr val="6ABAE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6350" rIns="36000" bIns="6350" numCol="1" spcCol="1270" anchor="ctr" anchorCtr="0">
          <a:noAutofit/>
        </a:bodyPr>
        <a:lstStyle/>
        <a:p>
          <a:pPr marL="0" lvl="0" indent="0" algn="ctr" defTabSz="444500">
            <a:lnSpc>
              <a:spcPct val="90000"/>
            </a:lnSpc>
            <a:spcBef>
              <a:spcPct val="0"/>
            </a:spcBef>
            <a:spcAft>
              <a:spcPct val="35000"/>
            </a:spcAft>
            <a:buNone/>
          </a:pPr>
          <a:r>
            <a:rPr lang="fr-CA" sz="1000" kern="1200" dirty="0"/>
            <a:t>Étudiants du programme IC (Ottawa)</a:t>
          </a:r>
        </a:p>
      </dsp:txBody>
      <dsp:txXfrm>
        <a:off x="1794292" y="2966272"/>
        <a:ext cx="1392428" cy="58760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606B1-FBAE-4CF3-AE28-120E6DEB3149}">
      <dsp:nvSpPr>
        <dsp:cNvPr id="0" name=""/>
        <dsp:cNvSpPr/>
      </dsp:nvSpPr>
      <dsp:spPr>
        <a:xfrm>
          <a:off x="2638016" y="-183976"/>
          <a:ext cx="1819505" cy="884158"/>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fr-CA" sz="1050" kern="1200" dirty="0"/>
            <a:t>Versement du financement pour les biens et services, les salaires et les emplois étudiants aux centres urbains</a:t>
          </a:r>
        </a:p>
      </dsp:txBody>
      <dsp:txXfrm>
        <a:off x="2681177" y="-140815"/>
        <a:ext cx="1733183" cy="797836"/>
      </dsp:txXfrm>
    </dsp:sp>
    <dsp:sp modelId="{B321A074-415E-4767-8184-F581E7ABF02B}">
      <dsp:nvSpPr>
        <dsp:cNvPr id="0" name=""/>
        <dsp:cNvSpPr/>
      </dsp:nvSpPr>
      <dsp:spPr>
        <a:xfrm>
          <a:off x="1092470" y="86203"/>
          <a:ext cx="4306070" cy="4306070"/>
        </a:xfrm>
        <a:custGeom>
          <a:avLst/>
          <a:gdLst/>
          <a:ahLst/>
          <a:cxnLst/>
          <a:rect l="0" t="0" r="0" b="0"/>
          <a:pathLst>
            <a:path>
              <a:moveTo>
                <a:pt x="3433879" y="422429"/>
              </a:moveTo>
              <a:arcTo wR="2153035" hR="2153035" stAng="18390338" swAng="405492"/>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94D507C-8193-4269-AB67-A875C074FC00}">
      <dsp:nvSpPr>
        <dsp:cNvPr id="0" name=""/>
        <dsp:cNvSpPr/>
      </dsp:nvSpPr>
      <dsp:spPr>
        <a:xfrm>
          <a:off x="4455283" y="730439"/>
          <a:ext cx="1532220" cy="874900"/>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fr-CA" sz="1050" kern="1200"/>
            <a:t>Prestation du programme IC par les centres urbains durant l’été</a:t>
          </a:r>
        </a:p>
      </dsp:txBody>
      <dsp:txXfrm>
        <a:off x="4497992" y="773148"/>
        <a:ext cx="1446802" cy="789482"/>
      </dsp:txXfrm>
    </dsp:sp>
    <dsp:sp modelId="{1A515CCE-A6DD-46F7-91F6-CC0F6956DDE9}">
      <dsp:nvSpPr>
        <dsp:cNvPr id="0" name=""/>
        <dsp:cNvSpPr/>
      </dsp:nvSpPr>
      <dsp:spPr>
        <a:xfrm>
          <a:off x="1502705" y="610646"/>
          <a:ext cx="4306070" cy="4306070"/>
        </a:xfrm>
        <a:custGeom>
          <a:avLst/>
          <a:gdLst/>
          <a:ahLst/>
          <a:cxnLst/>
          <a:rect l="0" t="0" r="0" b="0"/>
          <a:pathLst>
            <a:path>
              <a:moveTo>
                <a:pt x="4010339" y="1064007"/>
              </a:moveTo>
              <a:arcTo wR="2153035" hR="2153035" stAng="19776889" swAng="390255"/>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DC2EA24-2F93-4566-8A26-9E8A58E3003C}">
      <dsp:nvSpPr>
        <dsp:cNvPr id="0" name=""/>
        <dsp:cNvSpPr/>
      </dsp:nvSpPr>
      <dsp:spPr>
        <a:xfrm>
          <a:off x="4958637" y="1966968"/>
          <a:ext cx="1484332" cy="1044836"/>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fr-CA" sz="1050" kern="1200"/>
            <a:t>Remise des rapports de fin de saison des centres urbains</a:t>
          </a:r>
        </a:p>
      </dsp:txBody>
      <dsp:txXfrm>
        <a:off x="5009642" y="2017973"/>
        <a:ext cx="1382322" cy="942826"/>
      </dsp:txXfrm>
    </dsp:sp>
    <dsp:sp modelId="{46D2DFA7-BD82-4FA5-B49E-D8FFB5BA04D8}">
      <dsp:nvSpPr>
        <dsp:cNvPr id="0" name=""/>
        <dsp:cNvSpPr/>
      </dsp:nvSpPr>
      <dsp:spPr>
        <a:xfrm>
          <a:off x="1312889" y="762325"/>
          <a:ext cx="4306070" cy="4306070"/>
        </a:xfrm>
        <a:custGeom>
          <a:avLst/>
          <a:gdLst/>
          <a:ahLst/>
          <a:cxnLst/>
          <a:rect l="0" t="0" r="0" b="0"/>
          <a:pathLst>
            <a:path>
              <a:moveTo>
                <a:pt x="4299730" y="2318134"/>
              </a:moveTo>
              <a:arcTo wR="2153035" hR="2153035" stAng="263873" swAng="330076"/>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70CC548-A452-4730-8FD0-C833E33E49F3}">
      <dsp:nvSpPr>
        <dsp:cNvPr id="0" name=""/>
        <dsp:cNvSpPr/>
      </dsp:nvSpPr>
      <dsp:spPr>
        <a:xfrm>
          <a:off x="4333005" y="3353059"/>
          <a:ext cx="1904382" cy="926259"/>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fr-CA" sz="1050" kern="1200"/>
            <a:t>Présentation par les centres de demandes de financement pour des saisons supplémentaires, au besoin</a:t>
          </a:r>
        </a:p>
      </dsp:txBody>
      <dsp:txXfrm>
        <a:off x="4378221" y="3398275"/>
        <a:ext cx="1813950" cy="835827"/>
      </dsp:txXfrm>
    </dsp:sp>
    <dsp:sp modelId="{882BC31F-8F2C-4310-8960-02FF14C24DC8}">
      <dsp:nvSpPr>
        <dsp:cNvPr id="0" name=""/>
        <dsp:cNvSpPr/>
      </dsp:nvSpPr>
      <dsp:spPr>
        <a:xfrm>
          <a:off x="1713098" y="173844"/>
          <a:ext cx="4306070" cy="4306070"/>
        </a:xfrm>
        <a:custGeom>
          <a:avLst/>
          <a:gdLst/>
          <a:ahLst/>
          <a:cxnLst/>
          <a:rect l="0" t="0" r="0" b="0"/>
          <a:pathLst>
            <a:path>
              <a:moveTo>
                <a:pt x="2960915" y="4148753"/>
              </a:moveTo>
              <a:arcTo wR="2153035" hR="2153035" stAng="4077694" swAng="522611"/>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0B83117-C1B3-450C-B910-B1A3834E7F32}">
      <dsp:nvSpPr>
        <dsp:cNvPr id="0" name=""/>
        <dsp:cNvSpPr/>
      </dsp:nvSpPr>
      <dsp:spPr>
        <a:xfrm>
          <a:off x="2839347" y="4016837"/>
          <a:ext cx="1416844" cy="1094671"/>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fr-CA" sz="1050" kern="1200"/>
            <a:t>Confirmation par la DGREEV des besoins en personnel étudiant pour la saison estivale suivante</a:t>
          </a:r>
        </a:p>
      </dsp:txBody>
      <dsp:txXfrm>
        <a:off x="2892784" y="4070274"/>
        <a:ext cx="1309970" cy="987797"/>
      </dsp:txXfrm>
    </dsp:sp>
    <dsp:sp modelId="{F1172BB3-5C04-4643-88B0-8A108DCC0063}">
      <dsp:nvSpPr>
        <dsp:cNvPr id="0" name=""/>
        <dsp:cNvSpPr/>
      </dsp:nvSpPr>
      <dsp:spPr>
        <a:xfrm>
          <a:off x="1175609" y="194553"/>
          <a:ext cx="4306070" cy="4306070"/>
        </a:xfrm>
        <a:custGeom>
          <a:avLst/>
          <a:gdLst/>
          <a:ahLst/>
          <a:cxnLst/>
          <a:rect l="0" t="0" r="0" b="0"/>
          <a:pathLst>
            <a:path>
              <a:moveTo>
                <a:pt x="1588922" y="4230855"/>
              </a:moveTo>
              <a:arcTo wR="2153035" hR="2153035" stAng="6311355" swAng="370453"/>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BE28833-ACAB-4421-9DCB-B7E50DA069E3}">
      <dsp:nvSpPr>
        <dsp:cNvPr id="0" name=""/>
        <dsp:cNvSpPr/>
      </dsp:nvSpPr>
      <dsp:spPr>
        <a:xfrm>
          <a:off x="1196767" y="3406508"/>
          <a:ext cx="1416844" cy="916784"/>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fr-CA" sz="1050" kern="1200"/>
            <a:t>Confirmation par la DGREEV des dépenses annuelles de programme définitives</a:t>
          </a:r>
        </a:p>
      </dsp:txBody>
      <dsp:txXfrm>
        <a:off x="1241521" y="3451262"/>
        <a:ext cx="1327336" cy="827276"/>
      </dsp:txXfrm>
    </dsp:sp>
    <dsp:sp modelId="{4032FEA1-E7A5-409F-92E0-AE5A9AACAE4C}">
      <dsp:nvSpPr>
        <dsp:cNvPr id="0" name=""/>
        <dsp:cNvSpPr/>
      </dsp:nvSpPr>
      <dsp:spPr>
        <a:xfrm>
          <a:off x="1428714" y="428348"/>
          <a:ext cx="4306070" cy="4306070"/>
        </a:xfrm>
        <a:custGeom>
          <a:avLst/>
          <a:gdLst/>
          <a:ahLst/>
          <a:cxnLst/>
          <a:rect l="0" t="0" r="0" b="0"/>
          <a:pathLst>
            <a:path>
              <a:moveTo>
                <a:pt x="127658" y="2883385"/>
              </a:moveTo>
              <a:arcTo wR="2153035" hR="2153035" stAng="9610243" swAng="488819"/>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096FE2FC-B6BD-4ECA-B46C-11DD35D825E3}">
      <dsp:nvSpPr>
        <dsp:cNvPr id="0" name=""/>
        <dsp:cNvSpPr/>
      </dsp:nvSpPr>
      <dsp:spPr>
        <a:xfrm>
          <a:off x="788435" y="1904930"/>
          <a:ext cx="1212596" cy="1012414"/>
        </a:xfrm>
        <a:prstGeom prst="roundRect">
          <a:avLst/>
        </a:prstGeom>
        <a:solidFill>
          <a:srgbClr val="D9E484"/>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fr-CA" sz="1050" b="0" kern="1200" dirty="0">
              <a:solidFill>
                <a:schemeClr val="tx1"/>
              </a:solidFill>
            </a:rPr>
            <a:t>Début du nouvel exercice financier</a:t>
          </a:r>
        </a:p>
      </dsp:txBody>
      <dsp:txXfrm>
        <a:off x="837857" y="1954352"/>
        <a:ext cx="1113752" cy="913570"/>
      </dsp:txXfrm>
    </dsp:sp>
    <dsp:sp modelId="{AAA8558C-1DFF-4551-8EFB-F1DF55053106}">
      <dsp:nvSpPr>
        <dsp:cNvPr id="0" name=""/>
        <dsp:cNvSpPr/>
      </dsp:nvSpPr>
      <dsp:spPr>
        <a:xfrm>
          <a:off x="1406766" y="205483"/>
          <a:ext cx="4306070" cy="4306070"/>
        </a:xfrm>
        <a:custGeom>
          <a:avLst/>
          <a:gdLst/>
          <a:ahLst/>
          <a:cxnLst/>
          <a:rect l="0" t="0" r="0" b="0"/>
          <a:pathLst>
            <a:path>
              <a:moveTo>
                <a:pt x="69892" y="1608906"/>
              </a:moveTo>
              <a:arcTo wR="2153035" hR="2153035" stAng="11678334" swAng="447325"/>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F415E20-09AA-4F59-9A17-20120EBEE27E}">
      <dsp:nvSpPr>
        <dsp:cNvPr id="0" name=""/>
        <dsp:cNvSpPr/>
      </dsp:nvSpPr>
      <dsp:spPr>
        <a:xfrm>
          <a:off x="1200224" y="626464"/>
          <a:ext cx="1337219" cy="836764"/>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66725">
            <a:lnSpc>
              <a:spcPct val="90000"/>
            </a:lnSpc>
            <a:spcBef>
              <a:spcPct val="0"/>
            </a:spcBef>
            <a:spcAft>
              <a:spcPct val="35000"/>
            </a:spcAft>
            <a:buNone/>
          </a:pPr>
          <a:r>
            <a:rPr lang="fr-CA" sz="1050" kern="1200" dirty="0"/>
            <a:t>Soumission des projets de budget des centres urbains à la </a:t>
          </a:r>
          <a:r>
            <a:rPr lang="fr-CA" sz="1050" kern="1200" dirty="0" err="1"/>
            <a:t>DGREEV</a:t>
          </a:r>
          <a:endParaRPr lang="fr-CA" sz="1050" kern="1200" dirty="0"/>
        </a:p>
      </dsp:txBody>
      <dsp:txXfrm>
        <a:off x="1241071" y="667311"/>
        <a:ext cx="1255525" cy="755070"/>
      </dsp:txXfrm>
    </dsp:sp>
    <dsp:sp modelId="{26ECA243-02C9-476F-B328-30C975DF2182}">
      <dsp:nvSpPr>
        <dsp:cNvPr id="0" name=""/>
        <dsp:cNvSpPr/>
      </dsp:nvSpPr>
      <dsp:spPr>
        <a:xfrm>
          <a:off x="1330555" y="286757"/>
          <a:ext cx="4306070" cy="4306070"/>
        </a:xfrm>
        <a:custGeom>
          <a:avLst/>
          <a:gdLst/>
          <a:ahLst/>
          <a:cxnLst/>
          <a:rect l="0" t="0" r="0" b="0"/>
          <a:pathLst>
            <a:path>
              <a:moveTo>
                <a:pt x="1052947" y="302260"/>
              </a:moveTo>
              <a:arcTo wR="2153035" hR="2153035" stAng="14356383" swAng="342259"/>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8B8EB65-FCB1-492D-96F1-1EEFDB36395A}" type="datetimeFigureOut">
              <a:rPr lang="en-US" smtClean="0"/>
              <a:t>7/7/2026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28B7C37-3688-416D-8869-513F3AB67DF6}" type="slidenum">
              <a:rPr lang="en-US" smtClean="0"/>
              <a:t>‹#›</a:t>
            </a:fld>
            <a:endParaRPr lang="en-US"/>
          </a:p>
        </p:txBody>
      </p:sp>
    </p:spTree>
    <p:extLst>
      <p:ext uri="{BB962C8B-B14F-4D97-AF65-F5344CB8AC3E}">
        <p14:creationId xmlns:p14="http://schemas.microsoft.com/office/powerpoint/2010/main" val="2679227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72A57C-5FAA-4E66-BDD9-A79C3D547D7C}" type="datetimeFigureOut">
              <a:rPr lang="en-US" smtClean="0"/>
              <a:t>7/7/2026</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9303DE-3E45-4DD3-9505-92EF4803EF97}" type="slidenum">
              <a:rPr lang="en-US" smtClean="0"/>
              <a:t>‹#›</a:t>
            </a:fld>
            <a:endParaRPr lang="en-US"/>
          </a:p>
        </p:txBody>
      </p:sp>
    </p:spTree>
    <p:extLst>
      <p:ext uri="{BB962C8B-B14F-4D97-AF65-F5344CB8AC3E}">
        <p14:creationId xmlns:p14="http://schemas.microsoft.com/office/powerpoint/2010/main" val="587102967"/>
      </p:ext>
    </p:extLst>
  </p:cSld>
  <p:clrMap bg1="lt1" tx1="dk1" bg2="lt2" tx2="dk2" accent1="accent1" accent2="accent2" accent3="accent3" accent4="accent4" accent5="accent5" accent6="accent6" hlink="hlink" folHlink="folHlink"/>
  <p:notesStyle>
    <a:lvl1pPr marL="114300" indent="-114300" algn="l" defTabSz="914400" rtl="0" eaLnBrk="1" latinLnBrk="0" hangingPunct="1">
      <a:lnSpc>
        <a:spcPct val="110000"/>
      </a:lnSpc>
      <a:spcBef>
        <a:spcPts val="300"/>
      </a:spcBef>
      <a:buFont typeface="Arial" panose="020B0604020202020204" pitchFamily="34" charset="0"/>
      <a:buChar char="•"/>
      <a:defRPr sz="1200" kern="1200">
        <a:solidFill>
          <a:schemeClr val="tx1"/>
        </a:solidFill>
        <a:latin typeface="+mn-lt"/>
        <a:ea typeface="+mn-ea"/>
        <a:cs typeface="+mn-cs"/>
      </a:defRPr>
    </a:lvl1pPr>
    <a:lvl2pPr marL="228600" indent="-114300" algn="l" defTabSz="914400" rtl="0" eaLnBrk="1" latinLnBrk="0" hangingPunct="1">
      <a:lnSpc>
        <a:spcPct val="100000"/>
      </a:lnSpc>
      <a:spcBef>
        <a:spcPts val="300"/>
      </a:spcBef>
      <a:buFont typeface="Arial" panose="020B0604020202020204" pitchFamily="34" charset="0"/>
      <a:buChar char="•"/>
      <a:defRPr sz="1100" kern="1200">
        <a:solidFill>
          <a:schemeClr val="tx1"/>
        </a:solidFill>
        <a:latin typeface="+mn-lt"/>
        <a:ea typeface="+mn-ea"/>
        <a:cs typeface="+mn-cs"/>
      </a:defRPr>
    </a:lvl2pPr>
    <a:lvl3pPr marL="342900" indent="-114300" algn="l" defTabSz="914400" rtl="0" eaLnBrk="1" latinLnBrk="0" hangingPunct="1">
      <a:lnSpc>
        <a:spcPct val="95000"/>
      </a:lnSpc>
      <a:spcBef>
        <a:spcPts val="300"/>
      </a:spcBef>
      <a:buFont typeface="Arial" panose="020B0604020202020204" pitchFamily="34" charset="0"/>
      <a:buChar char="•"/>
      <a:defRPr sz="1100" kern="1200">
        <a:solidFill>
          <a:schemeClr val="tx1"/>
        </a:solidFill>
        <a:latin typeface="+mn-lt"/>
        <a:ea typeface="+mn-ea"/>
        <a:cs typeface="+mn-cs"/>
      </a:defRPr>
    </a:lvl3pPr>
    <a:lvl4pPr marL="457200" indent="-114300" algn="l" defTabSz="914400" rtl="0" eaLnBrk="1" latinLnBrk="0" hangingPunct="1">
      <a:lnSpc>
        <a:spcPct val="95000"/>
      </a:lnSpc>
      <a:spcBef>
        <a:spcPts val="300"/>
      </a:spcBef>
      <a:buFont typeface="Arial" panose="020B0604020202020204" pitchFamily="34" charset="0"/>
      <a:buChar char="•"/>
      <a:defRPr sz="1100" kern="1200">
        <a:solidFill>
          <a:schemeClr val="tx1"/>
        </a:solidFill>
        <a:latin typeface="+mn-lt"/>
        <a:ea typeface="+mn-ea"/>
        <a:cs typeface="+mn-cs"/>
      </a:defRPr>
    </a:lvl4pPr>
    <a:lvl5pPr marL="571500" indent="-114300" algn="l" defTabSz="914400" rtl="0" eaLnBrk="1" latinLnBrk="0" hangingPunct="1">
      <a:lnSpc>
        <a:spcPct val="95000"/>
      </a:lnSpc>
      <a:spcBef>
        <a:spcPts val="300"/>
      </a:spcBef>
      <a:buFont typeface="Arial" panose="020B0604020202020204" pitchFamily="34" charset="0"/>
      <a:buChar char="•"/>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10000"/>
              </a:lnSpc>
              <a:spcBef>
                <a:spcPts val="300"/>
              </a:spcBef>
              <a:spcAft>
                <a:spcPts val="0"/>
              </a:spcAft>
              <a:buClrTx/>
              <a:buSzTx/>
              <a:buFont typeface="Arial" panose="020B0604020202020204" pitchFamily="34" charset="0"/>
              <a:buChar char="•"/>
              <a:tabLst/>
              <a:defRPr/>
            </a:pPr>
            <a:endParaRPr lang="en-CA"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2449285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10000"/>
              </a:lnSpc>
              <a:spcBef>
                <a:spcPts val="300"/>
              </a:spcBef>
              <a:spcAft>
                <a:spcPts val="0"/>
              </a:spcAft>
              <a:buClrTx/>
              <a:buSzTx/>
              <a:buFont typeface="Arial" panose="020B0604020202020204" pitchFamily="34" charset="0"/>
              <a:buChar char="•"/>
              <a:tabLst/>
              <a:defRPr/>
            </a:pPr>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10495768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10000"/>
              </a:lnSpc>
              <a:spcBef>
                <a:spcPts val="300"/>
              </a:spcBef>
              <a:spcAft>
                <a:spcPts val="0"/>
              </a:spcAft>
              <a:buClrTx/>
              <a:buSzTx/>
              <a:buFont typeface="Arial" panose="020B0604020202020204" pitchFamily="34" charset="0"/>
              <a:buChar char="•"/>
              <a:tabLst/>
              <a:defRPr/>
            </a:pPr>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214700607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1200" b="0" i="0" u="none" strike="noStrike" kern="1200" cap="none" spc="0" normalizeH="0" baseline="0" noProof="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2302060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1759661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2</a:t>
            </a:fld>
            <a:endParaRPr lang="en-US"/>
          </a:p>
        </p:txBody>
      </p:sp>
    </p:spTree>
    <p:extLst>
      <p:ext uri="{BB962C8B-B14F-4D97-AF65-F5344CB8AC3E}">
        <p14:creationId xmlns:p14="http://schemas.microsoft.com/office/powerpoint/2010/main" val="1735643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4</a:t>
            </a:fld>
            <a:endParaRPr lang="en-US"/>
          </a:p>
        </p:txBody>
      </p:sp>
    </p:spTree>
    <p:extLst>
      <p:ext uri="{BB962C8B-B14F-4D97-AF65-F5344CB8AC3E}">
        <p14:creationId xmlns:p14="http://schemas.microsoft.com/office/powerpoint/2010/main" val="2497433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10000"/>
              </a:lnSpc>
              <a:spcBef>
                <a:spcPts val="300"/>
              </a:spcBef>
              <a:spcAft>
                <a:spcPts val="0"/>
              </a:spcAft>
              <a:buClrTx/>
              <a:buSzTx/>
              <a:buFont typeface="Arial" panose="020B0604020202020204" pitchFamily="34" charset="0"/>
              <a:buChar char="•"/>
              <a:tabLst/>
              <a:defRPr/>
            </a:pPr>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5</a:t>
            </a:fld>
            <a:endParaRPr lang="en-US"/>
          </a:p>
        </p:txBody>
      </p:sp>
    </p:spTree>
    <p:extLst>
      <p:ext uri="{BB962C8B-B14F-4D97-AF65-F5344CB8AC3E}">
        <p14:creationId xmlns:p14="http://schemas.microsoft.com/office/powerpoint/2010/main" val="9072115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6</a:t>
            </a:fld>
            <a:endParaRPr lang="en-US"/>
          </a:p>
        </p:txBody>
      </p:sp>
    </p:spTree>
    <p:extLst>
      <p:ext uri="{BB962C8B-B14F-4D97-AF65-F5344CB8AC3E}">
        <p14:creationId xmlns:p14="http://schemas.microsoft.com/office/powerpoint/2010/main" val="3120887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4079261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1503597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16</a:t>
            </a:fld>
            <a:endParaRPr kumimoji="0" lang="en-US" sz="1200" b="0" i="0" u="none" strike="noStrike" kern="1200" cap="none" spc="0" normalizeH="0" baseline="0" noProof="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1581137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10000"/>
              </a:lnSpc>
              <a:spcBef>
                <a:spcPts val="300"/>
              </a:spcBef>
              <a:spcAft>
                <a:spcPts val="0"/>
              </a:spcAft>
              <a:buClrTx/>
              <a:buSzTx/>
              <a:buFont typeface="Arial" panose="020B0604020202020204" pitchFamily="34" charset="0"/>
              <a:buChar char="•"/>
              <a:tabLst/>
              <a:defRPr/>
            </a:pPr>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29830287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0287" y="4939404"/>
            <a:ext cx="5271532" cy="713251"/>
          </a:xfrm>
        </p:spPr>
        <p:txBody>
          <a:bodyPr lIns="108000" tIns="108000" rIns="108000" bIns="108000"/>
          <a:lstStyle>
            <a:lvl1pPr>
              <a:lnSpc>
                <a:spcPct val="90000"/>
              </a:lnSpc>
              <a:defRPr sz="4000" kern="100" cap="all" spc="-200" baseline="0">
                <a:solidFill>
                  <a:schemeClr val="bg1"/>
                </a:solidFill>
              </a:defRPr>
            </a:lvl1pPr>
          </a:lstStyle>
          <a:p>
            <a:r>
              <a:rPr lang="en-US" dirty="0"/>
              <a:t>add title</a:t>
            </a:r>
          </a:p>
        </p:txBody>
      </p:sp>
      <p:grpSp>
        <p:nvGrpSpPr>
          <p:cNvPr id="18" name="Group 17"/>
          <p:cNvGrpSpPr/>
          <p:nvPr userDrawn="1"/>
        </p:nvGrpSpPr>
        <p:grpSpPr>
          <a:xfrm>
            <a:off x="0" y="0"/>
            <a:ext cx="6858000" cy="756000"/>
            <a:chOff x="0" y="862405"/>
            <a:chExt cx="6858000" cy="756000"/>
          </a:xfrm>
        </p:grpSpPr>
        <p:sp>
          <p:nvSpPr>
            <p:cNvPr id="12" name="Rectangle 11"/>
            <p:cNvSpPr/>
            <p:nvPr userDrawn="1"/>
          </p:nvSpPr>
          <p:spPr>
            <a:xfrm>
              <a:off x="0" y="862405"/>
              <a:ext cx="6858000" cy="75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pic>
          <p:nvPicPr>
            <p:cNvPr id="13" name="Picture 2" descr="https://lh5.googleusercontent.com/vC7xgymyT8bHThaAS84Dx0ck7djost_F7i8zd3cY34jR4YgCr_UBG_-bZFWzTVmWgMVnJuiG4rCa74wo5xf7lwiSiuznZkt48VNhzs05YMeOGQk6OSM3ze1qq7sppSYCPGeduobhRueHyxJkkH5Fvkwoux5ylKVH-gPmVwLSuJO1y6lXrcmQgrHbJFWdK5wb21xj1f_gpQ"/>
            <p:cNvPicPr>
              <a:picLocks noChangeAspect="1" noChangeArrowheads="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3662827" y="1102552"/>
              <a:ext cx="3083173" cy="252000"/>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Picture 6"/>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70287" y="167139"/>
            <a:ext cx="528851" cy="398016"/>
          </a:xfrm>
          <a:prstGeom prst="rect">
            <a:avLst/>
          </a:prstGeom>
        </p:spPr>
      </p:pic>
    </p:spTree>
    <p:extLst>
      <p:ext uri="{BB962C8B-B14F-4D97-AF65-F5344CB8AC3E}">
        <p14:creationId xmlns:p14="http://schemas.microsoft.com/office/powerpoint/2010/main" val="3368647703"/>
      </p:ext>
    </p:extLst>
  </p:cSld>
  <p:clrMapOvr>
    <a:masterClrMapping/>
  </p:clrMapOvr>
  <p:extLst>
    <p:ext uri="{DCECCB84-F9BA-43D5-87BE-67443E8EF086}">
      <p15:sldGuideLst xmlns:p15="http://schemas.microsoft.com/office/powerpoint/2012/main">
        <p15:guide id="1" orient="horz" pos="2880" userDrawn="1">
          <p15:clr>
            <a:srgbClr val="FBAE40"/>
          </p15:clr>
        </p15:guide>
        <p15:guide id="2" pos="21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 half">
    <p:spTree>
      <p:nvGrpSpPr>
        <p:cNvPr id="1" name=""/>
        <p:cNvGrpSpPr/>
        <p:nvPr/>
      </p:nvGrpSpPr>
      <p:grpSpPr>
        <a:xfrm>
          <a:off x="0" y="0"/>
          <a:ext cx="0" cy="0"/>
          <a:chOff x="0" y="0"/>
          <a:chExt cx="0" cy="0"/>
        </a:xfrm>
      </p:grpSpPr>
      <p:sp>
        <p:nvSpPr>
          <p:cNvPr id="2" name="Title 1"/>
          <p:cNvSpPr>
            <a:spLocks noGrp="1"/>
          </p:cNvSpPr>
          <p:nvPr>
            <p:ph type="title"/>
          </p:nvPr>
        </p:nvSpPr>
        <p:spPr>
          <a:xfrm>
            <a:off x="342900" y="792000"/>
            <a:ext cx="2376000" cy="936000"/>
          </a:xfrm>
        </p:spPr>
        <p:txBody>
          <a:bodyPr vert="horz" wrap="square" lIns="0" tIns="0" rIns="0" bIns="0" rtlCol="0" anchor="t">
            <a:noAutofit/>
          </a:bodyPr>
          <a:lstStyle>
            <a:lvl1pPr>
              <a:defRPr lang="en-US" sz="2800" spc="0" baseline="0"/>
            </a:lvl1pPr>
          </a:lstStyle>
          <a:p>
            <a:pPr lvl="0"/>
            <a:r>
              <a:rPr lang="en-US" dirty="0"/>
              <a:t>Click to edit Master title style</a:t>
            </a:r>
          </a:p>
        </p:txBody>
      </p:sp>
      <p:sp>
        <p:nvSpPr>
          <p:cNvPr id="5" name="Content Placeholder 1"/>
          <p:cNvSpPr>
            <a:spLocks noGrp="1"/>
          </p:cNvSpPr>
          <p:nvPr>
            <p:ph idx="13"/>
          </p:nvPr>
        </p:nvSpPr>
        <p:spPr>
          <a:xfrm>
            <a:off x="342900" y="3230400"/>
            <a:ext cx="2160000" cy="404160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US" dirty="0"/>
              <a:t>Click to edit Master text styles</a:t>
            </a:r>
          </a:p>
          <a:p>
            <a:pPr lvl="1"/>
            <a:r>
              <a:rPr lang="en-US"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2806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 + half">
    <p:spTree>
      <p:nvGrpSpPr>
        <p:cNvPr id="1" name=""/>
        <p:cNvGrpSpPr/>
        <p:nvPr/>
      </p:nvGrpSpPr>
      <p:grpSpPr>
        <a:xfrm>
          <a:off x="0" y="0"/>
          <a:ext cx="0" cy="0"/>
          <a:chOff x="0" y="0"/>
          <a:chExt cx="0" cy="0"/>
        </a:xfrm>
      </p:grpSpPr>
      <p:sp>
        <p:nvSpPr>
          <p:cNvPr id="2" name="Title 1"/>
          <p:cNvSpPr>
            <a:spLocks noGrp="1"/>
          </p:cNvSpPr>
          <p:nvPr>
            <p:ph type="title"/>
          </p:nvPr>
        </p:nvSpPr>
        <p:spPr>
          <a:xfrm>
            <a:off x="2885663" y="212400"/>
            <a:ext cx="3671999" cy="180000"/>
          </a:xfrm>
        </p:spPr>
        <p:txBody>
          <a:bodyPr vert="horz" wrap="square" lIns="0" tIns="0" rIns="0" bIns="0" rtlCol="0" anchor="t">
            <a:noAutofit/>
          </a:bodyPr>
          <a:lstStyle>
            <a:lvl1pPr algn="r">
              <a:defRPr lang="en-US" sz="1400" spc="0" baseline="0"/>
            </a:lvl1pPr>
          </a:lstStyle>
          <a:p>
            <a:pPr lvl="0"/>
            <a:r>
              <a:rPr lang="en-US" dirty="0"/>
              <a:t>Click to edit Master title style</a:t>
            </a:r>
          </a:p>
        </p:txBody>
      </p:sp>
      <p:sp>
        <p:nvSpPr>
          <p:cNvPr id="5" name="Content Placeholder 1"/>
          <p:cNvSpPr>
            <a:spLocks noGrp="1"/>
          </p:cNvSpPr>
          <p:nvPr>
            <p:ph idx="13"/>
          </p:nvPr>
        </p:nvSpPr>
        <p:spPr>
          <a:xfrm>
            <a:off x="342900" y="792000"/>
            <a:ext cx="2340000" cy="646200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US" dirty="0"/>
              <a:t>Click to edit Master text styles</a:t>
            </a:r>
          </a:p>
          <a:p>
            <a:pPr lvl="1"/>
            <a:r>
              <a:rPr lang="en-US"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2906929" y="792000"/>
            <a:ext cx="3600000" cy="648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79838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ull top line 3 columns">
    <p:spTree>
      <p:nvGrpSpPr>
        <p:cNvPr id="1" name=""/>
        <p:cNvGrpSpPr/>
        <p:nvPr/>
      </p:nvGrpSpPr>
      <p:grpSpPr>
        <a:xfrm>
          <a:off x="0" y="0"/>
          <a:ext cx="0" cy="0"/>
          <a:chOff x="0" y="0"/>
          <a:chExt cx="0" cy="0"/>
        </a:xfrm>
      </p:grpSpPr>
      <p:sp>
        <p:nvSpPr>
          <p:cNvPr id="12" name="Title 4"/>
          <p:cNvSpPr>
            <a:spLocks noGrp="1"/>
          </p:cNvSpPr>
          <p:nvPr>
            <p:ph type="title"/>
          </p:nvPr>
        </p:nvSpPr>
        <p:spPr>
          <a:xfrm>
            <a:off x="3330000" y="212400"/>
            <a:ext cx="3240000" cy="180000"/>
          </a:xfrm>
        </p:spPr>
        <p:txBody>
          <a:bodyPr vert="horz" wrap="square" lIns="0" tIns="0" rIns="0" bIns="0" rtlCol="0" anchor="t">
            <a:noAutofit/>
          </a:bodyPr>
          <a:lstStyle>
            <a:lvl1pPr algn="r">
              <a:defRPr lang="en-CA" sz="1400" dirty="0"/>
            </a:lvl1pPr>
          </a:lstStyle>
          <a:p>
            <a:pPr lvl="0"/>
            <a:r>
              <a:rPr lang="en-US" dirty="0"/>
              <a:t>Click to edit Master title style</a:t>
            </a:r>
            <a:endParaRPr lang="en-CA" dirty="0"/>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fr-CA" sz="1067">
                <a:solidFill>
                  <a:schemeClr val="bg2"/>
                </a:solidFill>
              </a:rPr>
              <a:t>|</a:t>
            </a:r>
          </a:p>
        </p:txBody>
      </p:sp>
      <p:cxnSp>
        <p:nvCxnSpPr>
          <p:cNvPr id="13" name="Straight Connector 12"/>
          <p:cNvCxnSpPr/>
          <p:nvPr userDrawn="1"/>
        </p:nvCxnSpPr>
        <p:spPr>
          <a:xfrm>
            <a:off x="350807" y="613049"/>
            <a:ext cx="61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
        <p:nvSpPr>
          <p:cNvPr id="2" name="Content Placeholder 3">
            <a:extLst>
              <a:ext uri="{FF2B5EF4-FFF2-40B4-BE49-F238E27FC236}">
                <a16:creationId xmlns:a16="http://schemas.microsoft.com/office/drawing/2014/main" id="{414A9AB2-506A-85E6-BD14-052E3CD8C7D1}"/>
              </a:ext>
            </a:extLst>
          </p:cNvPr>
          <p:cNvSpPr>
            <a:spLocks noGrp="1"/>
          </p:cNvSpPr>
          <p:nvPr>
            <p:ph idx="11"/>
          </p:nvPr>
        </p:nvSpPr>
        <p:spPr>
          <a:xfrm>
            <a:off x="4634807" y="792000"/>
            <a:ext cx="1872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3">
            <a:extLst>
              <a:ext uri="{FF2B5EF4-FFF2-40B4-BE49-F238E27FC236}">
                <a16:creationId xmlns:a16="http://schemas.microsoft.com/office/drawing/2014/main" id="{D333D16C-6ABB-06DE-DC21-111563EC4721}"/>
              </a:ext>
            </a:extLst>
          </p:cNvPr>
          <p:cNvSpPr>
            <a:spLocks noGrp="1"/>
          </p:cNvSpPr>
          <p:nvPr>
            <p:ph idx="12"/>
          </p:nvPr>
        </p:nvSpPr>
        <p:spPr>
          <a:xfrm>
            <a:off x="2492807" y="792000"/>
            <a:ext cx="1872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3">
            <a:extLst>
              <a:ext uri="{FF2B5EF4-FFF2-40B4-BE49-F238E27FC236}">
                <a16:creationId xmlns:a16="http://schemas.microsoft.com/office/drawing/2014/main" id="{C1DD5F22-703F-381C-7692-8B5EE638ACE0}"/>
              </a:ext>
            </a:extLst>
          </p:cNvPr>
          <p:cNvSpPr>
            <a:spLocks noGrp="1"/>
          </p:cNvSpPr>
          <p:nvPr>
            <p:ph idx="13"/>
          </p:nvPr>
        </p:nvSpPr>
        <p:spPr>
          <a:xfrm>
            <a:off x="350807" y="792000"/>
            <a:ext cx="1872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40395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3 columns of text">
    <p:spTree>
      <p:nvGrpSpPr>
        <p:cNvPr id="1" name=""/>
        <p:cNvGrpSpPr/>
        <p:nvPr/>
      </p:nvGrpSpPr>
      <p:grpSpPr>
        <a:xfrm>
          <a:off x="0" y="0"/>
          <a:ext cx="0" cy="0"/>
          <a:chOff x="0" y="0"/>
          <a:chExt cx="0" cy="0"/>
        </a:xfrm>
      </p:grpSpPr>
      <p:sp>
        <p:nvSpPr>
          <p:cNvPr id="2" name="Title 1"/>
          <p:cNvSpPr>
            <a:spLocks noGrp="1"/>
          </p:cNvSpPr>
          <p:nvPr>
            <p:ph type="title"/>
          </p:nvPr>
        </p:nvSpPr>
        <p:spPr>
          <a:xfrm>
            <a:off x="3330995" y="213028"/>
            <a:ext cx="3240000" cy="180000"/>
          </a:xfrm>
        </p:spPr>
        <p:txBody>
          <a:bodyPr vert="horz" wrap="square" lIns="0" tIns="0" rIns="0" bIns="0" rtlCol="0" anchor="t">
            <a:noAutofit/>
          </a:bodyPr>
          <a:lstStyle>
            <a:lvl1pPr algn="r">
              <a:defRPr lang="en-US" sz="1400" dirty="0"/>
            </a:lvl1pPr>
          </a:lstStyle>
          <a:p>
            <a:pPr lvl="0"/>
            <a:r>
              <a:rPr lang="en-US" dirty="0"/>
              <a:t>Click to edit Master title style</a:t>
            </a:r>
          </a:p>
        </p:txBody>
      </p:sp>
      <p:sp>
        <p:nvSpPr>
          <p:cNvPr id="6" name="Content Placeholder 1"/>
          <p:cNvSpPr>
            <a:spLocks noGrp="1"/>
          </p:cNvSpPr>
          <p:nvPr>
            <p:ph idx="12"/>
          </p:nvPr>
        </p:nvSpPr>
        <p:spPr>
          <a:xfrm>
            <a:off x="342901" y="792000"/>
            <a:ext cx="2160000" cy="6386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2873220" y="792000"/>
            <a:ext cx="1764000" cy="6386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Content Placeholder 3"/>
          <p:cNvSpPr>
            <a:spLocks noGrp="1"/>
          </p:cNvSpPr>
          <p:nvPr>
            <p:ph idx="10"/>
          </p:nvPr>
        </p:nvSpPr>
        <p:spPr>
          <a:xfrm>
            <a:off x="4806995" y="792000"/>
            <a:ext cx="1764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3539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arge Table">
    <p:spTree>
      <p:nvGrpSpPr>
        <p:cNvPr id="1" name=""/>
        <p:cNvGrpSpPr/>
        <p:nvPr/>
      </p:nvGrpSpPr>
      <p:grpSpPr>
        <a:xfrm>
          <a:off x="0" y="0"/>
          <a:ext cx="0" cy="0"/>
          <a:chOff x="0" y="0"/>
          <a:chExt cx="0" cy="0"/>
        </a:xfrm>
      </p:grpSpPr>
      <p:sp>
        <p:nvSpPr>
          <p:cNvPr id="8" name="Title 4"/>
          <p:cNvSpPr>
            <a:spLocks noGrp="1"/>
          </p:cNvSpPr>
          <p:nvPr>
            <p:ph type="title"/>
          </p:nvPr>
        </p:nvSpPr>
        <p:spPr>
          <a:xfrm>
            <a:off x="342899" y="355003"/>
            <a:ext cx="4506191" cy="414201"/>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3" name="Content Placeholder 2"/>
          <p:cNvSpPr>
            <a:spLocks noGrp="1"/>
          </p:cNvSpPr>
          <p:nvPr>
            <p:ph idx="1"/>
          </p:nvPr>
        </p:nvSpPr>
        <p:spPr>
          <a:xfrm>
            <a:off x="342901" y="1061423"/>
            <a:ext cx="6120000" cy="717664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fr-CA" sz="1067">
                <a:solidFill>
                  <a:schemeClr val="bg2"/>
                </a:solidFill>
              </a:rPr>
              <a:t>|</a:t>
            </a:r>
          </a:p>
        </p:txBody>
      </p:sp>
    </p:spTree>
    <p:extLst>
      <p:ext uri="{BB962C8B-B14F-4D97-AF65-F5344CB8AC3E}">
        <p14:creationId xmlns:p14="http://schemas.microsoft.com/office/powerpoint/2010/main" val="14902939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Full Top Line">
    <p:spTree>
      <p:nvGrpSpPr>
        <p:cNvPr id="1" name=""/>
        <p:cNvGrpSpPr/>
        <p:nvPr/>
      </p:nvGrpSpPr>
      <p:grpSpPr>
        <a:xfrm>
          <a:off x="0" y="0"/>
          <a:ext cx="0" cy="0"/>
          <a:chOff x="0" y="0"/>
          <a:chExt cx="0" cy="0"/>
        </a:xfrm>
      </p:grpSpPr>
      <p:sp>
        <p:nvSpPr>
          <p:cNvPr id="12" name="Title 4"/>
          <p:cNvSpPr>
            <a:spLocks noGrp="1"/>
          </p:cNvSpPr>
          <p:nvPr>
            <p:ph type="title"/>
          </p:nvPr>
        </p:nvSpPr>
        <p:spPr>
          <a:xfrm>
            <a:off x="350807" y="914401"/>
            <a:ext cx="3643292" cy="422910"/>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10" name="Content Placeholder 2"/>
          <p:cNvSpPr>
            <a:spLocks noGrp="1"/>
          </p:cNvSpPr>
          <p:nvPr>
            <p:ph idx="11"/>
          </p:nvPr>
        </p:nvSpPr>
        <p:spPr>
          <a:xfrm>
            <a:off x="2871809" y="2000250"/>
            <a:ext cx="3643292" cy="623781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fr-CA" sz="1067">
                <a:solidFill>
                  <a:schemeClr val="bg2"/>
                </a:solidFill>
              </a:rPr>
              <a:t>|</a:t>
            </a:r>
          </a:p>
        </p:txBody>
      </p:sp>
      <p:cxnSp>
        <p:nvCxnSpPr>
          <p:cNvPr id="13" name="Straight Connector 12"/>
          <p:cNvCxnSpPr/>
          <p:nvPr userDrawn="1"/>
        </p:nvCxnSpPr>
        <p:spPr>
          <a:xfrm>
            <a:off x="350807" y="613049"/>
            <a:ext cx="61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20423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Vertical Element or Time Line">
    <p:spTree>
      <p:nvGrpSpPr>
        <p:cNvPr id="1" name=""/>
        <p:cNvGrpSpPr/>
        <p:nvPr/>
      </p:nvGrpSpPr>
      <p:grpSpPr>
        <a:xfrm>
          <a:off x="0" y="0"/>
          <a:ext cx="0" cy="0"/>
          <a:chOff x="0" y="0"/>
          <a:chExt cx="0" cy="0"/>
        </a:xfrm>
      </p:grpSpPr>
      <p:sp>
        <p:nvSpPr>
          <p:cNvPr id="12" name="Title 4"/>
          <p:cNvSpPr>
            <a:spLocks noGrp="1"/>
          </p:cNvSpPr>
          <p:nvPr>
            <p:ph type="title"/>
          </p:nvPr>
        </p:nvSpPr>
        <p:spPr>
          <a:xfrm>
            <a:off x="3059101" y="792000"/>
            <a:ext cx="3455999" cy="422910"/>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10" name="Content Placeholder 2"/>
          <p:cNvSpPr>
            <a:spLocks noGrp="1"/>
          </p:cNvSpPr>
          <p:nvPr>
            <p:ph idx="11"/>
          </p:nvPr>
        </p:nvSpPr>
        <p:spPr>
          <a:xfrm>
            <a:off x="3059101" y="2000250"/>
            <a:ext cx="3455999" cy="623781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fr-CA" sz="1067">
                <a:solidFill>
                  <a:schemeClr val="bg2"/>
                </a:solidFill>
              </a:rPr>
              <a:t>|</a:t>
            </a:r>
          </a:p>
        </p:txBody>
      </p:sp>
      <p:cxnSp>
        <p:nvCxnSpPr>
          <p:cNvPr id="8" name="Straight Connector 7"/>
          <p:cNvCxnSpPr/>
          <p:nvPr userDrawn="1"/>
        </p:nvCxnSpPr>
        <p:spPr>
          <a:xfrm>
            <a:off x="3059101" y="504000"/>
            <a:ext cx="34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5737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columns of text">
    <p:spTree>
      <p:nvGrpSpPr>
        <p:cNvPr id="1" name=""/>
        <p:cNvGrpSpPr/>
        <p:nvPr/>
      </p:nvGrpSpPr>
      <p:grpSpPr>
        <a:xfrm>
          <a:off x="0" y="0"/>
          <a:ext cx="0" cy="0"/>
          <a:chOff x="0" y="0"/>
          <a:chExt cx="0" cy="0"/>
        </a:xfrm>
      </p:grpSpPr>
      <p:sp>
        <p:nvSpPr>
          <p:cNvPr id="2" name="Title 1"/>
          <p:cNvSpPr>
            <a:spLocks noGrp="1"/>
          </p:cNvSpPr>
          <p:nvPr>
            <p:ph type="title"/>
          </p:nvPr>
        </p:nvSpPr>
        <p:spPr>
          <a:xfrm>
            <a:off x="342900" y="792000"/>
            <a:ext cx="2376000" cy="936000"/>
          </a:xfrm>
        </p:spPr>
        <p:txBody>
          <a:bodyPr vert="horz" wrap="square" lIns="0" tIns="0" rIns="0" bIns="0" rtlCol="0" anchor="t">
            <a:noAutofit/>
          </a:bodyPr>
          <a:lstStyle>
            <a:lvl1pPr>
              <a:defRPr lang="en-US" dirty="0"/>
            </a:lvl1pPr>
          </a:lstStyle>
          <a:p>
            <a:pPr lvl="0"/>
            <a:r>
              <a:rPr lang="en-US" dirty="0"/>
              <a:t>Click to edit Master title style</a:t>
            </a:r>
          </a:p>
        </p:txBody>
      </p:sp>
      <p:sp>
        <p:nvSpPr>
          <p:cNvPr id="6" name="Content Placeholder 1"/>
          <p:cNvSpPr>
            <a:spLocks noGrp="1"/>
          </p:cNvSpPr>
          <p:nvPr>
            <p:ph idx="12"/>
          </p:nvPr>
        </p:nvSpPr>
        <p:spPr>
          <a:xfrm>
            <a:off x="342901" y="2462401"/>
            <a:ext cx="2160000" cy="4838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2870689" y="792000"/>
            <a:ext cx="1764000" cy="6386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Content Placeholder 3"/>
          <p:cNvSpPr>
            <a:spLocks noGrp="1"/>
          </p:cNvSpPr>
          <p:nvPr>
            <p:ph idx="10"/>
          </p:nvPr>
        </p:nvSpPr>
        <p:spPr>
          <a:xfrm>
            <a:off x="4806995" y="792000"/>
            <a:ext cx="1764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88681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MRAP">
    <p:spTree>
      <p:nvGrpSpPr>
        <p:cNvPr id="1" name=""/>
        <p:cNvGrpSpPr/>
        <p:nvPr/>
      </p:nvGrpSpPr>
      <p:grpSpPr>
        <a:xfrm>
          <a:off x="0" y="0"/>
          <a:ext cx="0" cy="0"/>
          <a:chOff x="0" y="0"/>
          <a:chExt cx="0" cy="0"/>
        </a:xfrm>
      </p:grpSpPr>
      <p:sp>
        <p:nvSpPr>
          <p:cNvPr id="12" name="Title 4"/>
          <p:cNvSpPr>
            <a:spLocks noGrp="1"/>
          </p:cNvSpPr>
          <p:nvPr>
            <p:ph type="title"/>
          </p:nvPr>
        </p:nvSpPr>
        <p:spPr>
          <a:xfrm>
            <a:off x="350806" y="161501"/>
            <a:ext cx="4480685" cy="318654"/>
          </a:xfrm>
        </p:spPr>
        <p:txBody>
          <a:bodyPr vert="horz" wrap="square" lIns="0" tIns="0" rIns="0" bIns="0" rtlCol="0" anchor="t">
            <a:noAutofit/>
          </a:bodyPr>
          <a:lstStyle>
            <a:lvl1pPr>
              <a:defRPr lang="en-CA" sz="2400" dirty="0"/>
            </a:lvl1pPr>
          </a:lstStyle>
          <a:p>
            <a:pPr lvl="0"/>
            <a:r>
              <a:rPr lang="en-US" dirty="0"/>
              <a:t>Click to edit Master title style</a:t>
            </a:r>
            <a:endParaRPr lang="en-CA" dirty="0"/>
          </a:p>
        </p:txBody>
      </p:sp>
      <p:sp>
        <p:nvSpPr>
          <p:cNvPr id="8" name="Content Placeholder 2"/>
          <p:cNvSpPr>
            <a:spLocks noGrp="1"/>
          </p:cNvSpPr>
          <p:nvPr>
            <p:ph idx="12"/>
          </p:nvPr>
        </p:nvSpPr>
        <p:spPr>
          <a:xfrm>
            <a:off x="350806" y="745944"/>
            <a:ext cx="6164294" cy="71158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fr-CA" sz="1067">
                <a:solidFill>
                  <a:schemeClr val="bg2"/>
                </a:solidFill>
              </a:rPr>
              <a:t>|</a:t>
            </a:r>
          </a:p>
        </p:txBody>
      </p:sp>
      <p:cxnSp>
        <p:nvCxnSpPr>
          <p:cNvPr id="13" name="Straight Connector 12"/>
          <p:cNvCxnSpPr/>
          <p:nvPr userDrawn="1"/>
        </p:nvCxnSpPr>
        <p:spPr>
          <a:xfrm>
            <a:off x="350807" y="613049"/>
            <a:ext cx="61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77503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noAutofit/>
          </a:bodyPr>
          <a:lstStyle>
            <a:lvl1pPr>
              <a:defRPr lang="en-US"/>
            </a:lvl1pPr>
          </a:lstStyle>
          <a:p>
            <a:pPr lvl="0"/>
            <a:r>
              <a:rPr lang="en-US"/>
              <a:t>Click to edit Master title style</a:t>
            </a:r>
          </a:p>
        </p:txBody>
      </p:sp>
      <p:sp>
        <p:nvSpPr>
          <p:cNvPr id="3" name="Text Placeholder 2"/>
          <p:cNvSpPr>
            <a:spLocks noGrp="1"/>
          </p:cNvSpPr>
          <p:nvPr>
            <p:ph type="body" sz="quarter" idx="10" hasCustomPrompt="1"/>
          </p:nvPr>
        </p:nvSpPr>
        <p:spPr>
          <a:xfrm>
            <a:off x="342900" y="8542867"/>
            <a:ext cx="5687137" cy="601133"/>
          </a:xfrm>
        </p:spPr>
        <p:txBody>
          <a:bodyPr vert="horz" lIns="0" tIns="0" rIns="0" bIns="0" rtlCol="0">
            <a:noAutofit/>
          </a:bodyPr>
          <a:lstStyle>
            <a:lvl1pPr>
              <a:defRPr lang="en-US" sz="1100" dirty="0">
                <a:solidFill>
                  <a:schemeClr val="tx1">
                    <a:lumMod val="50000"/>
                    <a:lumOff val="50000"/>
                  </a:schemeClr>
                </a:solidFill>
              </a:defRPr>
            </a:lvl1pPr>
          </a:lstStyle>
          <a:p>
            <a:pPr lvl="0">
              <a:lnSpc>
                <a:spcPct val="85000"/>
              </a:lnSpc>
              <a:buFontTx/>
              <a:buNone/>
            </a:pPr>
            <a:r>
              <a:rPr lang="en-US" dirty="0"/>
              <a:t>Click to insert attribution</a:t>
            </a:r>
          </a:p>
        </p:txBody>
      </p:sp>
    </p:spTree>
    <p:extLst>
      <p:ext uri="{BB962C8B-B14F-4D97-AF65-F5344CB8AC3E}">
        <p14:creationId xmlns:p14="http://schemas.microsoft.com/office/powerpoint/2010/main" val="374890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ond page">
    <p:spTree>
      <p:nvGrpSpPr>
        <p:cNvPr id="1" name=""/>
        <p:cNvGrpSpPr/>
        <p:nvPr/>
      </p:nvGrpSpPr>
      <p:grpSpPr>
        <a:xfrm>
          <a:off x="0" y="0"/>
          <a:ext cx="0" cy="0"/>
          <a:chOff x="0" y="0"/>
          <a:chExt cx="0" cy="0"/>
        </a:xfrm>
      </p:grpSpPr>
      <p:pic>
        <p:nvPicPr>
          <p:cNvPr id="9" name="Picture 8" descr="Canada Wordmark.tif"/>
          <p:cNvPicPr/>
          <p:nvPr userDrawn="1"/>
        </p:nvPicPr>
        <p:blipFill>
          <a:blip r:embed="rId2" cstate="print">
            <a:extLst>
              <a:ext uri="{28A0092B-C50C-407E-A947-70E740481C1C}">
                <a14:useLocalDpi xmlns:a14="http://schemas.microsoft.com/office/drawing/2010/main"/>
              </a:ext>
            </a:extLst>
          </a:blip>
          <a:stretch>
            <a:fillRect/>
          </a:stretch>
        </p:blipFill>
        <p:spPr>
          <a:xfrm>
            <a:off x="5383136" y="8349596"/>
            <a:ext cx="981075" cy="457200"/>
          </a:xfrm>
          <a:prstGeom prst="rect">
            <a:avLst/>
          </a:prstGeom>
        </p:spPr>
      </p:pic>
      <p:pic>
        <p:nvPicPr>
          <p:cNvPr id="10" name="Picture 9" descr="Signature PC EN.tif"/>
          <p:cNvPicPr/>
          <p:nvPr userDrawn="1"/>
        </p:nvPicPr>
        <p:blipFill>
          <a:blip r:embed="rId3" cstate="print">
            <a:extLst>
              <a:ext uri="{28A0092B-C50C-407E-A947-70E740481C1C}">
                <a14:useLocalDpi xmlns:a14="http://schemas.microsoft.com/office/drawing/2010/main"/>
              </a:ext>
            </a:extLst>
          </a:blip>
          <a:stretch>
            <a:fillRect/>
          </a:stretch>
        </p:blipFill>
        <p:spPr>
          <a:xfrm>
            <a:off x="444103" y="8349596"/>
            <a:ext cx="1217930" cy="457200"/>
          </a:xfrm>
          <a:prstGeom prst="rect">
            <a:avLst/>
          </a:prstGeom>
        </p:spPr>
      </p:pic>
    </p:spTree>
    <p:extLst>
      <p:ext uri="{BB962C8B-B14F-4D97-AF65-F5344CB8AC3E}">
        <p14:creationId xmlns:p14="http://schemas.microsoft.com/office/powerpoint/2010/main" val="745379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4" name="Group 3"/>
          <p:cNvGrpSpPr/>
          <p:nvPr userDrawn="1"/>
        </p:nvGrpSpPr>
        <p:grpSpPr>
          <a:xfrm>
            <a:off x="0" y="0"/>
            <a:ext cx="6858000" cy="9144000"/>
            <a:chOff x="0" y="0"/>
            <a:chExt cx="9144000" cy="6858000"/>
          </a:xfrm>
        </p:grpSpPr>
        <p:cxnSp>
          <p:nvCxnSpPr>
            <p:cNvPr id="49" name="Straight Connector 48"/>
            <p:cNvCxnSpPr/>
            <p:nvPr userDrawn="1"/>
          </p:nvCxnSpPr>
          <p:spPr>
            <a:xfrm>
              <a:off x="45720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8680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111372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130062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195439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214305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279682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2990753"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363925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382907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4478749"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467033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532410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551276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16653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35519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700896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719761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785139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040049"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0" y="4572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0" y="6858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0" y="617855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0" y="640715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flipH="1">
              <a:off x="0" y="34290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49215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Cover Pag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0287" y="4939404"/>
            <a:ext cx="5271532" cy="713251"/>
          </a:xfrm>
        </p:spPr>
        <p:txBody>
          <a:bodyPr lIns="108000" tIns="108000" rIns="108000" bIns="108000"/>
          <a:lstStyle>
            <a:lvl1pPr>
              <a:lnSpc>
                <a:spcPct val="90000"/>
              </a:lnSpc>
              <a:defRPr sz="4000" kern="100" cap="all" spc="-200" baseline="0">
                <a:solidFill>
                  <a:schemeClr val="bg1"/>
                </a:solidFill>
              </a:defRPr>
            </a:lvl1pPr>
          </a:lstStyle>
          <a:p>
            <a:r>
              <a:rPr lang="en-US" dirty="0"/>
              <a:t>add title</a:t>
            </a:r>
          </a:p>
        </p:txBody>
      </p:sp>
      <p:grpSp>
        <p:nvGrpSpPr>
          <p:cNvPr id="18" name="Group 17"/>
          <p:cNvGrpSpPr/>
          <p:nvPr userDrawn="1"/>
        </p:nvGrpSpPr>
        <p:grpSpPr>
          <a:xfrm>
            <a:off x="0" y="0"/>
            <a:ext cx="6858000" cy="756000"/>
            <a:chOff x="0" y="862405"/>
            <a:chExt cx="6858000" cy="756000"/>
          </a:xfrm>
        </p:grpSpPr>
        <p:sp>
          <p:nvSpPr>
            <p:cNvPr id="12" name="Rectangle 11"/>
            <p:cNvSpPr/>
            <p:nvPr userDrawn="1"/>
          </p:nvSpPr>
          <p:spPr>
            <a:xfrm>
              <a:off x="0" y="862405"/>
              <a:ext cx="6858000" cy="75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pic>
          <p:nvPicPr>
            <p:cNvPr id="13" name="Picture 2" descr="https://lh5.googleusercontent.com/vC7xgymyT8bHThaAS84Dx0ck7djost_F7i8zd3cY34jR4YgCr_UBG_-bZFWzTVmWgMVnJuiG4rCa74wo5xf7lwiSiuznZkt48VNhzs05YMeOGQk6OSM3ze1qq7sppSYCPGeduobhRueHyxJkkH5Fvkwoux5ylKVH-gPmVwLSuJO1y6lXrcmQgrHbJFWdK5wb21xj1f_gpQ"/>
            <p:cNvPicPr>
              <a:picLocks noChangeAspect="1" noChangeArrowheads="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3662827" y="1102552"/>
              <a:ext cx="3083173" cy="252000"/>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Picture 6"/>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70287" y="167139"/>
            <a:ext cx="528851" cy="398016"/>
          </a:xfrm>
          <a:prstGeom prst="rect">
            <a:avLst/>
          </a:prstGeom>
        </p:spPr>
      </p:pic>
    </p:spTree>
    <p:extLst>
      <p:ext uri="{BB962C8B-B14F-4D97-AF65-F5344CB8AC3E}">
        <p14:creationId xmlns:p14="http://schemas.microsoft.com/office/powerpoint/2010/main" val="1381613910"/>
      </p:ext>
    </p:extLst>
  </p:cSld>
  <p:clrMapOvr>
    <a:masterClrMapping/>
  </p:clrMapOvr>
  <p:extLst>
    <p:ext uri="{DCECCB84-F9BA-43D5-87BE-67443E8EF086}">
      <p15:sldGuideLst xmlns:p15="http://schemas.microsoft.com/office/powerpoint/2012/main">
        <p15:guide id="1" orient="horz" pos="2880">
          <p15:clr>
            <a:srgbClr val="FBAE40"/>
          </p15:clr>
        </p15:guide>
        <p15:guide id="2" pos="2160">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econd page">
    <p:spTree>
      <p:nvGrpSpPr>
        <p:cNvPr id="1" name=""/>
        <p:cNvGrpSpPr/>
        <p:nvPr/>
      </p:nvGrpSpPr>
      <p:grpSpPr>
        <a:xfrm>
          <a:off x="0" y="0"/>
          <a:ext cx="0" cy="0"/>
          <a:chOff x="0" y="0"/>
          <a:chExt cx="0" cy="0"/>
        </a:xfrm>
      </p:grpSpPr>
      <p:pic>
        <p:nvPicPr>
          <p:cNvPr id="9" name="Picture 8" descr="Canada Wordmark.tif"/>
          <p:cNvPicPr/>
          <p:nvPr userDrawn="1"/>
        </p:nvPicPr>
        <p:blipFill>
          <a:blip r:embed="rId2" cstate="print">
            <a:extLst>
              <a:ext uri="{28A0092B-C50C-407E-A947-70E740481C1C}">
                <a14:useLocalDpi xmlns:a14="http://schemas.microsoft.com/office/drawing/2010/main"/>
              </a:ext>
            </a:extLst>
          </a:blip>
          <a:stretch>
            <a:fillRect/>
          </a:stretch>
        </p:blipFill>
        <p:spPr>
          <a:xfrm>
            <a:off x="5383136" y="8349596"/>
            <a:ext cx="981075" cy="457200"/>
          </a:xfrm>
          <a:prstGeom prst="rect">
            <a:avLst/>
          </a:prstGeom>
        </p:spPr>
      </p:pic>
      <p:pic>
        <p:nvPicPr>
          <p:cNvPr id="10" name="Picture 9" descr="PC Signature EN.tif"/>
          <p:cNvPicPr/>
          <p:nvPr userDrawn="1"/>
        </p:nvPicPr>
        <p:blipFill>
          <a:blip r:embed="rId3" cstate="print">
            <a:extLst>
              <a:ext uri="{28A0092B-C50C-407E-A947-70E740481C1C}">
                <a14:useLocalDpi xmlns:a14="http://schemas.microsoft.com/office/drawing/2010/main"/>
              </a:ext>
            </a:extLst>
          </a:blip>
          <a:stretch>
            <a:fillRect/>
          </a:stretch>
        </p:blipFill>
        <p:spPr>
          <a:xfrm>
            <a:off x="444103" y="8349596"/>
            <a:ext cx="1217930" cy="457200"/>
          </a:xfrm>
          <a:prstGeom prst="rect">
            <a:avLst/>
          </a:prstGeom>
        </p:spPr>
      </p:pic>
    </p:spTree>
    <p:extLst>
      <p:ext uri="{BB962C8B-B14F-4D97-AF65-F5344CB8AC3E}">
        <p14:creationId xmlns:p14="http://schemas.microsoft.com/office/powerpoint/2010/main" val="296266692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Table of Contents">
    <p:spTree>
      <p:nvGrpSpPr>
        <p:cNvPr id="1" name=""/>
        <p:cNvGrpSpPr/>
        <p:nvPr/>
      </p:nvGrpSpPr>
      <p:grpSpPr>
        <a:xfrm>
          <a:off x="0" y="0"/>
          <a:ext cx="0" cy="0"/>
          <a:chOff x="0" y="0"/>
          <a:chExt cx="0" cy="0"/>
        </a:xfrm>
      </p:grpSpPr>
      <p:sp>
        <p:nvSpPr>
          <p:cNvPr id="12" name="Title 4"/>
          <p:cNvSpPr>
            <a:spLocks noGrp="1"/>
          </p:cNvSpPr>
          <p:nvPr>
            <p:ph type="title" hasCustomPrompt="1"/>
          </p:nvPr>
        </p:nvSpPr>
        <p:spPr>
          <a:xfrm>
            <a:off x="351027" y="914401"/>
            <a:ext cx="3643292" cy="422910"/>
          </a:xfrm>
        </p:spPr>
        <p:txBody>
          <a:bodyPr vert="horz" wrap="square" lIns="0" tIns="0" rIns="0" bIns="0" rtlCol="0" anchor="t">
            <a:noAutofit/>
          </a:bodyPr>
          <a:lstStyle>
            <a:lvl1pPr>
              <a:defRPr lang="en-CA" sz="2800" spc="0" baseline="0">
                <a:latin typeface="HelveticaNeue LT 45 Light" panose="020B0403020202020204" pitchFamily="34" charset="0"/>
              </a:defRPr>
            </a:lvl1pPr>
          </a:lstStyle>
          <a:p>
            <a:pPr lvl="0"/>
            <a:r>
              <a:rPr lang="en-CA" noProof="0" dirty="0"/>
              <a:t>Table of Contents</a:t>
            </a:r>
          </a:p>
        </p:txBody>
      </p:sp>
      <p:sp>
        <p:nvSpPr>
          <p:cNvPr id="10" name="Content Placeholder 2"/>
          <p:cNvSpPr>
            <a:spLocks noGrp="1"/>
          </p:cNvSpPr>
          <p:nvPr>
            <p:ph idx="11"/>
          </p:nvPr>
        </p:nvSpPr>
        <p:spPr>
          <a:xfrm>
            <a:off x="351027" y="2000250"/>
            <a:ext cx="3643292" cy="6237817"/>
          </a:xfrm>
        </p:spPr>
        <p:txBody>
          <a:bodyPr/>
          <a:lstStyle>
            <a:lvl2pPr>
              <a:defRPr>
                <a:solidFill>
                  <a:srgbClr val="007C7C"/>
                </a:solidFill>
              </a:defRPr>
            </a:lvl2p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13" name="Straight Connector 12"/>
          <p:cNvCxnSpPr/>
          <p:nvPr userDrawn="1"/>
        </p:nvCxnSpPr>
        <p:spPr>
          <a:xfrm>
            <a:off x="351027" y="613409"/>
            <a:ext cx="363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555834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Tables and Figures">
    <p:spTree>
      <p:nvGrpSpPr>
        <p:cNvPr id="1" name=""/>
        <p:cNvGrpSpPr/>
        <p:nvPr/>
      </p:nvGrpSpPr>
      <p:grpSpPr>
        <a:xfrm>
          <a:off x="0" y="0"/>
          <a:ext cx="0" cy="0"/>
          <a:chOff x="0" y="0"/>
          <a:chExt cx="0" cy="0"/>
        </a:xfrm>
      </p:grpSpPr>
      <p:sp>
        <p:nvSpPr>
          <p:cNvPr id="12" name="Title 4"/>
          <p:cNvSpPr>
            <a:spLocks noGrp="1"/>
          </p:cNvSpPr>
          <p:nvPr>
            <p:ph type="title"/>
          </p:nvPr>
        </p:nvSpPr>
        <p:spPr>
          <a:xfrm>
            <a:off x="351027" y="914401"/>
            <a:ext cx="3643292" cy="422910"/>
          </a:xfrm>
        </p:spPr>
        <p:txBody>
          <a:bodyPr vert="horz" wrap="square" lIns="0" tIns="0" rIns="0" bIns="0" rtlCol="0" anchor="t">
            <a:noAutofit/>
          </a:bodyPr>
          <a:lstStyle>
            <a:lvl1pPr>
              <a:defRPr lang="en-CA" sz="2800" spc="0" baseline="0">
                <a:latin typeface="HelveticaNeue LT 45 Light" panose="020B0403020202020204" pitchFamily="34" charset="0"/>
              </a:defRPr>
            </a:lvl1pPr>
          </a:lstStyle>
          <a:p>
            <a:pPr lvl="0"/>
            <a:r>
              <a:rPr lang="en-US"/>
              <a:t>Click to edit Master title style</a:t>
            </a:r>
            <a:endParaRPr lang="en-CA"/>
          </a:p>
        </p:txBody>
      </p:sp>
      <p:sp>
        <p:nvSpPr>
          <p:cNvPr id="8" name="Content Placeholder 1"/>
          <p:cNvSpPr>
            <a:spLocks noGrp="1"/>
          </p:cNvSpPr>
          <p:nvPr>
            <p:ph idx="1"/>
          </p:nvPr>
        </p:nvSpPr>
        <p:spPr>
          <a:xfrm>
            <a:off x="342898" y="2058638"/>
            <a:ext cx="6200385" cy="2526028"/>
          </a:xfrm>
        </p:spPr>
        <p:txBody>
          <a:bodyPr/>
          <a:lstStyle>
            <a:lvl2pPr>
              <a:defRPr>
                <a:solidFill>
                  <a:srgbClr val="007C7C"/>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0"/>
          </p:nvPr>
        </p:nvSpPr>
        <p:spPr>
          <a:xfrm>
            <a:off x="342899" y="4880307"/>
            <a:ext cx="6200385" cy="267461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13" name="Straight Connector 12"/>
          <p:cNvCxnSpPr/>
          <p:nvPr userDrawn="1"/>
        </p:nvCxnSpPr>
        <p:spPr>
          <a:xfrm>
            <a:off x="351027" y="613409"/>
            <a:ext cx="363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2285393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Section Titles">
    <p:bg>
      <p:bgPr>
        <a:solidFill>
          <a:srgbClr val="A61B75"/>
        </a:soli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1007918" y="914400"/>
            <a:ext cx="5268191" cy="1537856"/>
          </a:xfrm>
        </p:spPr>
        <p:txBody>
          <a:bodyPr/>
          <a:lstStyle>
            <a:lvl1pPr>
              <a:defRPr sz="4400" spc="0" baseline="0">
                <a:solidFill>
                  <a:schemeClr val="bg1"/>
                </a:solidFill>
                <a:latin typeface="HelveticaNeue LT 45 Light" panose="020B0403020202020204" pitchFamily="34" charset="0"/>
              </a:defRPr>
            </a:lvl1pPr>
          </a:lstStyle>
          <a:p>
            <a:r>
              <a:rPr lang="en-US" dirty="0"/>
              <a:t>Click to edit Master title style</a:t>
            </a:r>
          </a:p>
        </p:txBody>
      </p:sp>
    </p:spTree>
    <p:extLst>
      <p:ext uri="{BB962C8B-B14F-4D97-AF65-F5344CB8AC3E}">
        <p14:creationId xmlns:p14="http://schemas.microsoft.com/office/powerpoint/2010/main" val="38376966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Chapter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0652" y="5820032"/>
            <a:ext cx="5891645" cy="1773381"/>
          </a:xfrm>
          <a:noFill/>
        </p:spPr>
        <p:txBody>
          <a:bodyPr lIns="108000" tIns="72000" rIns="108000" bIns="72000"/>
          <a:lstStyle>
            <a:lvl1pPr algn="ctr">
              <a:defRPr sz="4400" spc="0" baseline="0">
                <a:solidFill>
                  <a:schemeClr val="tx1"/>
                </a:solidFill>
                <a:latin typeface="HelveticaNeue LT 45 Light" panose="020B0403020202020204" pitchFamily="34" charset="0"/>
              </a:defRPr>
            </a:lvl1pPr>
          </a:lstStyle>
          <a:p>
            <a:r>
              <a:rPr lang="en-US" dirty="0"/>
              <a:t>Click To Edit Title Style</a:t>
            </a:r>
            <a:endParaRPr lang="en-CA" dirty="0"/>
          </a:p>
        </p:txBody>
      </p:sp>
      <p:sp>
        <p:nvSpPr>
          <p:cNvPr id="4" name="Picture Placeholder 3"/>
          <p:cNvSpPr>
            <a:spLocks noGrp="1"/>
          </p:cNvSpPr>
          <p:nvPr>
            <p:ph type="pic" sz="quarter" idx="10"/>
          </p:nvPr>
        </p:nvSpPr>
        <p:spPr>
          <a:xfrm>
            <a:off x="0" y="0"/>
            <a:ext cx="6858000" cy="4325681"/>
          </a:xfrm>
        </p:spPr>
        <p:txBody>
          <a:bodyPr/>
          <a:lstStyle/>
          <a:p>
            <a:endParaRPr lang="en-CA"/>
          </a:p>
        </p:txBody>
      </p:sp>
      <p:sp>
        <p:nvSpPr>
          <p:cNvPr id="6" name="Text Placeholder 5"/>
          <p:cNvSpPr>
            <a:spLocks noGrp="1"/>
          </p:cNvSpPr>
          <p:nvPr>
            <p:ph type="body" sz="quarter" idx="11"/>
          </p:nvPr>
        </p:nvSpPr>
        <p:spPr>
          <a:xfrm>
            <a:off x="3546475" y="4436848"/>
            <a:ext cx="3163888" cy="258763"/>
          </a:xfrm>
        </p:spPr>
        <p:txBody>
          <a:bodyPr/>
          <a:lstStyle/>
          <a:p>
            <a:pPr lvl="0"/>
            <a:r>
              <a:rPr lang="en-US" dirty="0"/>
              <a:t>Edit Master text styles</a:t>
            </a:r>
          </a:p>
        </p:txBody>
      </p:sp>
    </p:spTree>
    <p:extLst>
      <p:ext uri="{BB962C8B-B14F-4D97-AF65-F5344CB8AC3E}">
        <p14:creationId xmlns:p14="http://schemas.microsoft.com/office/powerpoint/2010/main" val="50865430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Findings Overview">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1007918" y="914400"/>
            <a:ext cx="5268191" cy="1537856"/>
          </a:xfrm>
        </p:spPr>
        <p:txBody>
          <a:bodyPr/>
          <a:lstStyle>
            <a:lvl1pPr>
              <a:defRPr sz="4400" spc="-150" baseline="0">
                <a:solidFill>
                  <a:schemeClr val="bg1"/>
                </a:solidFill>
                <a:latin typeface="HelveticaNeue LT 45 Light" panose="020B0403020202020204" pitchFamily="34" charset="0"/>
              </a:defRPr>
            </a:lvl1pPr>
          </a:lstStyle>
          <a:p>
            <a:r>
              <a:rPr lang="en-US" dirty="0"/>
              <a:t>Click to edit Master title style</a:t>
            </a:r>
          </a:p>
        </p:txBody>
      </p:sp>
      <p:sp>
        <p:nvSpPr>
          <p:cNvPr id="5" name="Table Placeholder 2"/>
          <p:cNvSpPr>
            <a:spLocks noGrp="1"/>
          </p:cNvSpPr>
          <p:nvPr>
            <p:ph type="tbl" sz="quarter" idx="11"/>
          </p:nvPr>
        </p:nvSpPr>
        <p:spPr>
          <a:xfrm>
            <a:off x="627894" y="4604223"/>
            <a:ext cx="5648215" cy="3485528"/>
          </a:xfrm>
        </p:spPr>
        <p:txBody>
          <a:bodyPr/>
          <a:lstStyle>
            <a:lvl1pPr>
              <a:defRPr>
                <a:solidFill>
                  <a:schemeClr val="tx1"/>
                </a:solidFill>
                <a:latin typeface="+mn-lt"/>
              </a:defRPr>
            </a:lvl1pPr>
          </a:lstStyle>
          <a:p>
            <a:endParaRPr lang="en-CA" dirty="0"/>
          </a:p>
        </p:txBody>
      </p:sp>
    </p:spTree>
    <p:extLst>
      <p:ext uri="{BB962C8B-B14F-4D97-AF65-F5344CB8AC3E}">
        <p14:creationId xmlns:p14="http://schemas.microsoft.com/office/powerpoint/2010/main" val="589416389"/>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Basic page 1 Column">
    <p:spTree>
      <p:nvGrpSpPr>
        <p:cNvPr id="1" name=""/>
        <p:cNvGrpSpPr/>
        <p:nvPr/>
      </p:nvGrpSpPr>
      <p:grpSpPr>
        <a:xfrm>
          <a:off x="0" y="0"/>
          <a:ext cx="0" cy="0"/>
          <a:chOff x="0" y="0"/>
          <a:chExt cx="0" cy="0"/>
        </a:xfrm>
      </p:grpSpPr>
      <p:sp>
        <p:nvSpPr>
          <p:cNvPr id="2" name="Title 1"/>
          <p:cNvSpPr>
            <a:spLocks noGrp="1"/>
          </p:cNvSpPr>
          <p:nvPr>
            <p:ph type="title"/>
          </p:nvPr>
        </p:nvSpPr>
        <p:spPr>
          <a:xfrm>
            <a:off x="342900" y="792000"/>
            <a:ext cx="2376000" cy="936000"/>
          </a:xfrm>
        </p:spPr>
        <p:txBody>
          <a:bodyPr vert="horz" wrap="square" lIns="0" tIns="0" rIns="0" bIns="0" rtlCol="0" anchor="t">
            <a:noAutofit/>
          </a:bodyPr>
          <a:lstStyle>
            <a:lvl1pPr>
              <a:defRPr lang="en-US" sz="2800" spc="0" baseline="0">
                <a:latin typeface="HelveticaNeue LT 45 Light" panose="020B0403020202020204" pitchFamily="34" charset="0"/>
              </a:defRPr>
            </a:lvl1pPr>
          </a:lstStyle>
          <a:p>
            <a:pPr lvl="0"/>
            <a:r>
              <a:rPr lang="en-CA" noProof="0" dirty="0"/>
              <a:t>Click to edit Master title style</a:t>
            </a:r>
          </a:p>
        </p:txBody>
      </p:sp>
      <p:sp>
        <p:nvSpPr>
          <p:cNvPr id="8" name="Text Placeholder 1"/>
          <p:cNvSpPr>
            <a:spLocks noGrp="1"/>
          </p:cNvSpPr>
          <p:nvPr>
            <p:ph type="body" sz="quarter" idx="15"/>
          </p:nvPr>
        </p:nvSpPr>
        <p:spPr>
          <a:xfrm>
            <a:off x="343332" y="2755900"/>
            <a:ext cx="2159568" cy="1136650"/>
          </a:xfrm>
        </p:spPr>
        <p:txBody>
          <a:bodyPr/>
          <a:lstStyle>
            <a:lvl3pPr>
              <a:defRPr>
                <a:solidFill>
                  <a:srgbClr val="007C7C"/>
                </a:solidFill>
              </a:defRPr>
            </a:lvl3pPr>
          </a:lstStyle>
          <a:p>
            <a:pPr lvl="0"/>
            <a:r>
              <a:rPr lang="en-US" dirty="0"/>
              <a:t>Edit Master text styles</a:t>
            </a:r>
          </a:p>
          <a:p>
            <a:pPr lvl="1"/>
            <a:r>
              <a:rPr lang="en-US" dirty="0"/>
              <a:t>Second level</a:t>
            </a:r>
          </a:p>
          <a:p>
            <a:pPr lvl="2"/>
            <a:r>
              <a:rPr lang="en-US" dirty="0"/>
              <a:t>Third level</a:t>
            </a:r>
          </a:p>
        </p:txBody>
      </p:sp>
      <p:sp>
        <p:nvSpPr>
          <p:cNvPr id="9" name="Text Placeholder 2"/>
          <p:cNvSpPr>
            <a:spLocks noGrp="1"/>
          </p:cNvSpPr>
          <p:nvPr>
            <p:ph type="body" sz="quarter" idx="16"/>
          </p:nvPr>
        </p:nvSpPr>
        <p:spPr>
          <a:xfrm>
            <a:off x="343332" y="4472692"/>
            <a:ext cx="2159568" cy="1136650"/>
          </a:xfrm>
        </p:spPr>
        <p:txBody>
          <a:bodyPr/>
          <a:lstStyle>
            <a:lvl3pPr>
              <a:defRPr>
                <a:solidFill>
                  <a:srgbClr val="007C7C"/>
                </a:solidFill>
              </a:defRPr>
            </a:lvl3pPr>
          </a:lstStyle>
          <a:p>
            <a:pPr lvl="0"/>
            <a:r>
              <a:rPr lang="en-US" dirty="0"/>
              <a:t>Edit Master text styles</a:t>
            </a:r>
          </a:p>
          <a:p>
            <a:pPr lvl="1"/>
            <a:r>
              <a:rPr lang="en-US" dirty="0"/>
              <a:t>Second level</a:t>
            </a:r>
          </a:p>
          <a:p>
            <a:pPr lvl="2"/>
            <a:r>
              <a:rPr lang="en-US" dirty="0"/>
              <a:t>Third level</a:t>
            </a:r>
          </a:p>
        </p:txBody>
      </p:sp>
      <p:sp>
        <p:nvSpPr>
          <p:cNvPr id="3" name="Content Placeholder 1"/>
          <p:cNvSpPr>
            <a:spLocks noGrp="1"/>
          </p:cNvSpPr>
          <p:nvPr>
            <p:ph idx="1" hasCustomPrompt="1"/>
          </p:nvPr>
        </p:nvSpPr>
        <p:spPr/>
        <p:txBody>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4"/>
            <a:endParaRPr lang="en-CA" noProof="0" dirty="0"/>
          </a:p>
        </p:txBody>
      </p:sp>
      <p:sp>
        <p:nvSpPr>
          <p:cNvPr id="7" name="Text Placeholder 3"/>
          <p:cNvSpPr>
            <a:spLocks noGrp="1"/>
          </p:cNvSpPr>
          <p:nvPr>
            <p:ph type="body" sz="quarter" idx="10" hasCustomPrompt="1"/>
          </p:nvPr>
        </p:nvSpPr>
        <p:spPr>
          <a:xfrm>
            <a:off x="975947" y="8542867"/>
            <a:ext cx="5054090" cy="601133"/>
          </a:xfrm>
        </p:spPr>
        <p:txBody>
          <a:bodyPr/>
          <a:lstStyle>
            <a:lvl1pPr>
              <a:lnSpc>
                <a:spcPct val="85000"/>
              </a:lnSpc>
              <a:buFontTx/>
              <a:buNone/>
              <a:defRPr sz="1100" i="0">
                <a:solidFill>
                  <a:schemeClr val="tx2"/>
                </a:solidFill>
                <a:latin typeface="+mn-lt"/>
              </a:defRPr>
            </a:lvl1pPr>
            <a:lvl2pPr>
              <a:lnSpc>
                <a:spcPct val="85000"/>
              </a:lnSpc>
              <a:buFontTx/>
              <a:buNone/>
              <a:defRPr sz="1067">
                <a:solidFill>
                  <a:schemeClr val="bg2"/>
                </a:solidFill>
                <a:latin typeface="+mn-lt"/>
              </a:defRPr>
            </a:lvl2pPr>
            <a:lvl3pPr>
              <a:lnSpc>
                <a:spcPct val="85000"/>
              </a:lnSpc>
              <a:buFontTx/>
              <a:buNone/>
              <a:defRPr sz="1067">
                <a:solidFill>
                  <a:schemeClr val="bg2"/>
                </a:solidFill>
                <a:latin typeface="+mn-lt"/>
              </a:defRPr>
            </a:lvl3pPr>
            <a:lvl4pPr>
              <a:lnSpc>
                <a:spcPct val="85000"/>
              </a:lnSpc>
              <a:buFontTx/>
              <a:buNone/>
              <a:defRPr sz="1067">
                <a:solidFill>
                  <a:schemeClr val="bg2"/>
                </a:solidFill>
                <a:latin typeface="+mn-lt"/>
              </a:defRPr>
            </a:lvl4pPr>
            <a:lvl5pPr marL="0" indent="0">
              <a:lnSpc>
                <a:spcPct val="85000"/>
              </a:lnSpc>
              <a:buFontTx/>
              <a:buNone/>
              <a:defRPr sz="1067">
                <a:solidFill>
                  <a:schemeClr val="bg2"/>
                </a:solidFill>
                <a:latin typeface="+mn-lt"/>
              </a:defRPr>
            </a:lvl5pPr>
          </a:lstStyle>
          <a:p>
            <a:pPr lvl="0"/>
            <a:r>
              <a:rPr lang="en-US" dirty="0"/>
              <a:t>Click to insert attribution</a:t>
            </a:r>
          </a:p>
        </p:txBody>
      </p:sp>
    </p:spTree>
    <p:extLst>
      <p:ext uri="{BB962C8B-B14F-4D97-AF65-F5344CB8AC3E}">
        <p14:creationId xmlns:p14="http://schemas.microsoft.com/office/powerpoint/2010/main" val="405285588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asic page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noAutofit/>
          </a:bodyPr>
          <a:lstStyle>
            <a:lvl1pPr>
              <a:defRPr lang="en-US" sz="2800" spc="0" baseline="0">
                <a:latin typeface="HelveticaNeue LT 45 Light" panose="020B0403020202020204" pitchFamily="34" charset="0"/>
              </a:defRPr>
            </a:lvl1pPr>
          </a:lstStyle>
          <a:p>
            <a:pPr lvl="0"/>
            <a:r>
              <a:rPr lang="en-CA" noProof="0" dirty="0"/>
              <a:t>Click to edit Master title style</a:t>
            </a:r>
          </a:p>
        </p:txBody>
      </p:sp>
      <p:sp>
        <p:nvSpPr>
          <p:cNvPr id="8" name="Text Placeholder 1"/>
          <p:cNvSpPr>
            <a:spLocks noGrp="1"/>
          </p:cNvSpPr>
          <p:nvPr>
            <p:ph type="body" sz="quarter" idx="15"/>
          </p:nvPr>
        </p:nvSpPr>
        <p:spPr>
          <a:xfrm>
            <a:off x="343332" y="2755900"/>
            <a:ext cx="2159568" cy="113665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CA" noProof="0" dirty="0"/>
              <a:t>Edit Master text styles</a:t>
            </a:r>
          </a:p>
          <a:p>
            <a:pPr lvl="1"/>
            <a:r>
              <a:rPr lang="en-CA" noProof="0"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CA" noProof="0" dirty="0"/>
              <a:t>Third level</a:t>
            </a:r>
          </a:p>
        </p:txBody>
      </p:sp>
      <p:sp>
        <p:nvSpPr>
          <p:cNvPr id="9" name="Text Placeholder 2"/>
          <p:cNvSpPr>
            <a:spLocks noGrp="1"/>
          </p:cNvSpPr>
          <p:nvPr>
            <p:ph type="body" sz="quarter" idx="16"/>
          </p:nvPr>
        </p:nvSpPr>
        <p:spPr>
          <a:xfrm>
            <a:off x="343332" y="4472692"/>
            <a:ext cx="2159568" cy="113665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CA" noProof="0" dirty="0"/>
              <a:t>Edit Master text styles</a:t>
            </a:r>
          </a:p>
          <a:p>
            <a:pPr lvl="1"/>
            <a:r>
              <a:rPr lang="en-CA" noProof="0"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CA" noProof="0" dirty="0"/>
              <a:t>Third level</a:t>
            </a:r>
          </a:p>
        </p:txBody>
      </p:sp>
      <p:sp>
        <p:nvSpPr>
          <p:cNvPr id="3" name="Content Placeholder 1"/>
          <p:cNvSpPr>
            <a:spLocks noGrp="1"/>
          </p:cNvSpPr>
          <p:nvPr>
            <p:ph idx="1" hasCustomPrompt="1"/>
          </p:nvPr>
        </p:nvSpPr>
        <p:spPr>
          <a:xfrm>
            <a:off x="2870689" y="792000"/>
            <a:ext cx="1764000" cy="6480000"/>
          </a:xfrm>
        </p:spPr>
        <p:txBody>
          <a:bodyPr/>
          <a:lstStyle>
            <a:lvl1pPr>
              <a:defRPr>
                <a:latin typeface="+mn-lt"/>
              </a:defRPr>
            </a:lvl1pPr>
            <a:lvl5pPr>
              <a:defRPr/>
            </a:lvl5p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6"/>
            <a:r>
              <a:rPr lang="en-CA" noProof="0" dirty="0"/>
              <a:t>Seventh level</a:t>
            </a:r>
          </a:p>
          <a:p>
            <a:pPr lvl="7"/>
            <a:r>
              <a:rPr lang="en-CA" noProof="0" dirty="0"/>
              <a:t>More</a:t>
            </a:r>
          </a:p>
          <a:p>
            <a:pPr lvl="8"/>
            <a:r>
              <a:rPr lang="en-CA" noProof="0" dirty="0"/>
              <a:t>More</a:t>
            </a:r>
          </a:p>
          <a:p>
            <a:pPr lvl="4"/>
            <a:endParaRPr lang="en-CA" noProof="0" dirty="0"/>
          </a:p>
        </p:txBody>
      </p:sp>
      <p:sp>
        <p:nvSpPr>
          <p:cNvPr id="46" name="Content Placeholder 2"/>
          <p:cNvSpPr>
            <a:spLocks noGrp="1"/>
          </p:cNvSpPr>
          <p:nvPr>
            <p:ph idx="10" hasCustomPrompt="1"/>
          </p:nvPr>
        </p:nvSpPr>
        <p:spPr>
          <a:xfrm>
            <a:off x="4779285" y="792000"/>
            <a:ext cx="1764000" cy="6480000"/>
          </a:xfrm>
        </p:spPr>
        <p:txBody>
          <a:bodyPr/>
          <a:lstStyle>
            <a:lvl1pPr>
              <a:defRPr>
                <a:latin typeface="+mn-lt"/>
              </a:defRPr>
            </a:lvl1pPr>
            <a:lvl5pPr>
              <a:defRPr/>
            </a:lvl5p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6"/>
            <a:r>
              <a:rPr lang="en-CA" noProof="0" dirty="0"/>
              <a:t>Seventh level</a:t>
            </a:r>
          </a:p>
          <a:p>
            <a:pPr lvl="7"/>
            <a:r>
              <a:rPr lang="en-CA" noProof="0" dirty="0"/>
              <a:t>More</a:t>
            </a:r>
          </a:p>
          <a:p>
            <a:pPr lvl="8"/>
            <a:r>
              <a:rPr lang="en-CA" noProof="0" dirty="0"/>
              <a:t>More</a:t>
            </a:r>
          </a:p>
          <a:p>
            <a:pPr lvl="4"/>
            <a:endParaRPr lang="en-CA" noProof="0" dirty="0"/>
          </a:p>
        </p:txBody>
      </p:sp>
      <p:sp>
        <p:nvSpPr>
          <p:cNvPr id="5" name="Text Placeholder 3"/>
          <p:cNvSpPr>
            <a:spLocks noGrp="1"/>
          </p:cNvSpPr>
          <p:nvPr>
            <p:ph type="body" sz="quarter" idx="11" hasCustomPrompt="1"/>
          </p:nvPr>
        </p:nvSpPr>
        <p:spPr>
          <a:xfrm>
            <a:off x="975947" y="8542867"/>
            <a:ext cx="5054090" cy="601133"/>
          </a:xfrm>
        </p:spPr>
        <p:txBody>
          <a:bodyPr vert="horz" lIns="0" tIns="0" rIns="0" bIns="0" rtlCol="0">
            <a:noAutofit/>
          </a:bodyPr>
          <a:lstStyle>
            <a:lvl1pPr>
              <a:defRPr lang="en-US" sz="1100" dirty="0">
                <a:solidFill>
                  <a:schemeClr val="tx1">
                    <a:lumMod val="50000"/>
                    <a:lumOff val="50000"/>
                  </a:schemeClr>
                </a:solidFill>
              </a:defRPr>
            </a:lvl1pPr>
          </a:lstStyle>
          <a:p>
            <a:pPr lvl="0">
              <a:lnSpc>
                <a:spcPct val="85000"/>
              </a:lnSpc>
              <a:buFontTx/>
              <a:buNone/>
            </a:pPr>
            <a:r>
              <a:rPr lang="en-CA" noProof="0" dirty="0"/>
              <a:t>Click to insert attribution</a:t>
            </a:r>
          </a:p>
        </p:txBody>
      </p:sp>
    </p:spTree>
    <p:extLst>
      <p:ext uri="{BB962C8B-B14F-4D97-AF65-F5344CB8AC3E}">
        <p14:creationId xmlns:p14="http://schemas.microsoft.com/office/powerpoint/2010/main" val="92246254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able of Contents">
    <p:spTree>
      <p:nvGrpSpPr>
        <p:cNvPr id="1" name=""/>
        <p:cNvGrpSpPr/>
        <p:nvPr/>
      </p:nvGrpSpPr>
      <p:grpSpPr>
        <a:xfrm>
          <a:off x="0" y="0"/>
          <a:ext cx="0" cy="0"/>
          <a:chOff x="0" y="0"/>
          <a:chExt cx="0" cy="0"/>
        </a:xfrm>
      </p:grpSpPr>
      <p:sp>
        <p:nvSpPr>
          <p:cNvPr id="12" name="Title 4"/>
          <p:cNvSpPr>
            <a:spLocks noGrp="1"/>
          </p:cNvSpPr>
          <p:nvPr>
            <p:ph type="title" hasCustomPrompt="1"/>
          </p:nvPr>
        </p:nvSpPr>
        <p:spPr>
          <a:xfrm>
            <a:off x="351027" y="914401"/>
            <a:ext cx="3643292" cy="422910"/>
          </a:xfrm>
        </p:spPr>
        <p:txBody>
          <a:bodyPr vert="horz" wrap="square" lIns="0" tIns="0" rIns="0" bIns="0" rtlCol="0" anchor="t">
            <a:noAutofit/>
          </a:bodyPr>
          <a:lstStyle>
            <a:lvl1pPr>
              <a:defRPr lang="en-CA" sz="2800" spc="0" baseline="0">
                <a:latin typeface="HelveticaNeue LT 45 Light" panose="020B0403020202020204" pitchFamily="34" charset="0"/>
              </a:defRPr>
            </a:lvl1pPr>
          </a:lstStyle>
          <a:p>
            <a:pPr lvl="0"/>
            <a:r>
              <a:rPr lang="en-CA" noProof="0" dirty="0"/>
              <a:t>Table of Contents</a:t>
            </a:r>
          </a:p>
        </p:txBody>
      </p:sp>
      <p:sp>
        <p:nvSpPr>
          <p:cNvPr id="10" name="Content Placeholder 2"/>
          <p:cNvSpPr>
            <a:spLocks noGrp="1"/>
          </p:cNvSpPr>
          <p:nvPr>
            <p:ph idx="11"/>
          </p:nvPr>
        </p:nvSpPr>
        <p:spPr>
          <a:xfrm>
            <a:off x="351027" y="2000250"/>
            <a:ext cx="3643292" cy="6237817"/>
          </a:xfrm>
        </p:spPr>
        <p:txBody>
          <a:bodyPr/>
          <a:lstStyle>
            <a:lvl2pPr>
              <a:defRPr>
                <a:solidFill>
                  <a:srgbClr val="007C7C"/>
                </a:solidFill>
              </a:defRPr>
            </a:lvl2p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fr-CA" sz="1067">
                <a:solidFill>
                  <a:schemeClr val="bg2"/>
                </a:solidFill>
              </a:rPr>
              <a:t>|</a:t>
            </a:r>
          </a:p>
        </p:txBody>
      </p:sp>
      <p:cxnSp>
        <p:nvCxnSpPr>
          <p:cNvPr id="13" name="Straight Connector 12"/>
          <p:cNvCxnSpPr/>
          <p:nvPr userDrawn="1"/>
        </p:nvCxnSpPr>
        <p:spPr>
          <a:xfrm>
            <a:off x="351027" y="613409"/>
            <a:ext cx="363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010673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 + half">
    <p:spTree>
      <p:nvGrpSpPr>
        <p:cNvPr id="1" name=""/>
        <p:cNvGrpSpPr/>
        <p:nvPr/>
      </p:nvGrpSpPr>
      <p:grpSpPr>
        <a:xfrm>
          <a:off x="0" y="0"/>
          <a:ext cx="0" cy="0"/>
          <a:chOff x="0" y="0"/>
          <a:chExt cx="0" cy="0"/>
        </a:xfrm>
      </p:grpSpPr>
      <p:sp>
        <p:nvSpPr>
          <p:cNvPr id="2" name="Title 1"/>
          <p:cNvSpPr>
            <a:spLocks noGrp="1"/>
          </p:cNvSpPr>
          <p:nvPr>
            <p:ph type="title"/>
          </p:nvPr>
        </p:nvSpPr>
        <p:spPr>
          <a:xfrm>
            <a:off x="342900" y="792000"/>
            <a:ext cx="2376000" cy="936000"/>
          </a:xfrm>
        </p:spPr>
        <p:txBody>
          <a:bodyPr vert="horz" wrap="square" lIns="0" tIns="0" rIns="0" bIns="0" rtlCol="0" anchor="t">
            <a:noAutofit/>
          </a:bodyPr>
          <a:lstStyle>
            <a:lvl1pPr>
              <a:defRPr lang="en-US" sz="2800" spc="0" baseline="0"/>
            </a:lvl1pPr>
          </a:lstStyle>
          <a:p>
            <a:pPr lvl="0"/>
            <a:r>
              <a:rPr lang="en-US" dirty="0"/>
              <a:t>Click to edit Master title style</a:t>
            </a:r>
          </a:p>
        </p:txBody>
      </p:sp>
      <p:sp>
        <p:nvSpPr>
          <p:cNvPr id="5" name="Content Placeholder 1"/>
          <p:cNvSpPr>
            <a:spLocks noGrp="1"/>
          </p:cNvSpPr>
          <p:nvPr>
            <p:ph idx="13"/>
          </p:nvPr>
        </p:nvSpPr>
        <p:spPr>
          <a:xfrm>
            <a:off x="342900" y="3352800"/>
            <a:ext cx="2160000" cy="404160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US" dirty="0"/>
              <a:t>Click to edit Master text styles</a:t>
            </a:r>
          </a:p>
          <a:p>
            <a:pPr lvl="1"/>
            <a:r>
              <a:rPr lang="en-US"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
          <p:cNvSpPr>
            <a:spLocks noGrp="1"/>
          </p:cNvSpPr>
          <p:nvPr>
            <p:ph type="body" sz="quarter" idx="10" hasCustomPrompt="1"/>
          </p:nvPr>
        </p:nvSpPr>
        <p:spPr>
          <a:xfrm>
            <a:off x="975947" y="8542867"/>
            <a:ext cx="5054090" cy="601133"/>
          </a:xfrm>
        </p:spPr>
        <p:txBody>
          <a:bodyPr vert="horz" lIns="0" tIns="0" rIns="0" bIns="0" rtlCol="0">
            <a:noAutofit/>
          </a:bodyPr>
          <a:lstStyle>
            <a:lvl1pPr>
              <a:defRPr lang="en-US" sz="1100" dirty="0">
                <a:solidFill>
                  <a:schemeClr val="tx1">
                    <a:lumMod val="50000"/>
                    <a:lumOff val="50000"/>
                  </a:schemeClr>
                </a:solidFill>
              </a:defRPr>
            </a:lvl1pPr>
          </a:lstStyle>
          <a:p>
            <a:pPr lvl="0">
              <a:lnSpc>
                <a:spcPct val="85000"/>
              </a:lnSpc>
              <a:buFontTx/>
              <a:buNone/>
            </a:pPr>
            <a:r>
              <a:rPr lang="en-US" dirty="0"/>
              <a:t>Click to insert attribution</a:t>
            </a:r>
          </a:p>
        </p:txBody>
      </p:sp>
    </p:spTree>
    <p:extLst>
      <p:ext uri="{BB962C8B-B14F-4D97-AF65-F5344CB8AC3E}">
        <p14:creationId xmlns:p14="http://schemas.microsoft.com/office/powerpoint/2010/main" val="399263158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_1 + half">
    <p:spTree>
      <p:nvGrpSpPr>
        <p:cNvPr id="1" name=""/>
        <p:cNvGrpSpPr/>
        <p:nvPr/>
      </p:nvGrpSpPr>
      <p:grpSpPr>
        <a:xfrm>
          <a:off x="0" y="0"/>
          <a:ext cx="0" cy="0"/>
          <a:chOff x="0" y="0"/>
          <a:chExt cx="0" cy="0"/>
        </a:xfrm>
      </p:grpSpPr>
      <p:sp>
        <p:nvSpPr>
          <p:cNvPr id="2" name="Title 1"/>
          <p:cNvSpPr>
            <a:spLocks noGrp="1"/>
          </p:cNvSpPr>
          <p:nvPr>
            <p:ph type="title"/>
          </p:nvPr>
        </p:nvSpPr>
        <p:spPr>
          <a:xfrm>
            <a:off x="2885663" y="212400"/>
            <a:ext cx="3671999" cy="180000"/>
          </a:xfrm>
        </p:spPr>
        <p:txBody>
          <a:bodyPr vert="horz" wrap="square" lIns="0" tIns="0" rIns="0" bIns="0" rtlCol="0" anchor="t">
            <a:noAutofit/>
          </a:bodyPr>
          <a:lstStyle>
            <a:lvl1pPr algn="r">
              <a:defRPr lang="en-US" sz="1400" spc="0" baseline="0"/>
            </a:lvl1pPr>
          </a:lstStyle>
          <a:p>
            <a:pPr lvl="0"/>
            <a:r>
              <a:rPr lang="en-US" dirty="0"/>
              <a:t>Click to edit Master title style</a:t>
            </a:r>
          </a:p>
        </p:txBody>
      </p:sp>
      <p:sp>
        <p:nvSpPr>
          <p:cNvPr id="5" name="Content Placeholder 1"/>
          <p:cNvSpPr>
            <a:spLocks noGrp="1"/>
          </p:cNvSpPr>
          <p:nvPr>
            <p:ph idx="13"/>
          </p:nvPr>
        </p:nvSpPr>
        <p:spPr>
          <a:xfrm>
            <a:off x="342900" y="792000"/>
            <a:ext cx="2340000" cy="646200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US" dirty="0"/>
              <a:t>Click to edit Master text styles</a:t>
            </a:r>
          </a:p>
          <a:p>
            <a:pPr lvl="1"/>
            <a:r>
              <a:rPr lang="en-US"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2906929" y="792000"/>
            <a:ext cx="3600000" cy="648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54545626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Full top line 3 columns">
    <p:spTree>
      <p:nvGrpSpPr>
        <p:cNvPr id="1" name=""/>
        <p:cNvGrpSpPr/>
        <p:nvPr/>
      </p:nvGrpSpPr>
      <p:grpSpPr>
        <a:xfrm>
          <a:off x="0" y="0"/>
          <a:ext cx="0" cy="0"/>
          <a:chOff x="0" y="0"/>
          <a:chExt cx="0" cy="0"/>
        </a:xfrm>
      </p:grpSpPr>
      <p:sp>
        <p:nvSpPr>
          <p:cNvPr id="12" name="Title 4"/>
          <p:cNvSpPr>
            <a:spLocks noGrp="1"/>
          </p:cNvSpPr>
          <p:nvPr>
            <p:ph type="title"/>
          </p:nvPr>
        </p:nvSpPr>
        <p:spPr>
          <a:xfrm>
            <a:off x="3330000" y="212400"/>
            <a:ext cx="3240000" cy="180000"/>
          </a:xfrm>
        </p:spPr>
        <p:txBody>
          <a:bodyPr vert="horz" wrap="square" lIns="0" tIns="0" rIns="0" bIns="0" rtlCol="0" anchor="t">
            <a:noAutofit/>
          </a:bodyPr>
          <a:lstStyle>
            <a:lvl1pPr algn="r">
              <a:defRPr lang="en-CA" sz="1400" dirty="0"/>
            </a:lvl1pPr>
          </a:lstStyle>
          <a:p>
            <a:pPr lvl="0"/>
            <a:r>
              <a:rPr lang="en-US" dirty="0"/>
              <a:t>Click to edit Master title style</a:t>
            </a:r>
            <a:endParaRPr lang="en-CA" dirty="0"/>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13" name="Straight Connector 12"/>
          <p:cNvCxnSpPr/>
          <p:nvPr userDrawn="1"/>
        </p:nvCxnSpPr>
        <p:spPr>
          <a:xfrm>
            <a:off x="350807" y="504000"/>
            <a:ext cx="61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
        <p:nvSpPr>
          <p:cNvPr id="2" name="Content Placeholder 3">
            <a:extLst>
              <a:ext uri="{FF2B5EF4-FFF2-40B4-BE49-F238E27FC236}">
                <a16:creationId xmlns:a16="http://schemas.microsoft.com/office/drawing/2014/main" id="{414A9AB2-506A-85E6-BD14-052E3CD8C7D1}"/>
              </a:ext>
            </a:extLst>
          </p:cNvPr>
          <p:cNvSpPr>
            <a:spLocks noGrp="1"/>
          </p:cNvSpPr>
          <p:nvPr>
            <p:ph idx="11"/>
          </p:nvPr>
        </p:nvSpPr>
        <p:spPr>
          <a:xfrm>
            <a:off x="4634807" y="792000"/>
            <a:ext cx="1872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3">
            <a:extLst>
              <a:ext uri="{FF2B5EF4-FFF2-40B4-BE49-F238E27FC236}">
                <a16:creationId xmlns:a16="http://schemas.microsoft.com/office/drawing/2014/main" id="{D333D16C-6ABB-06DE-DC21-111563EC4721}"/>
              </a:ext>
            </a:extLst>
          </p:cNvPr>
          <p:cNvSpPr>
            <a:spLocks noGrp="1"/>
          </p:cNvSpPr>
          <p:nvPr>
            <p:ph idx="12"/>
          </p:nvPr>
        </p:nvSpPr>
        <p:spPr>
          <a:xfrm>
            <a:off x="2492807" y="792000"/>
            <a:ext cx="1872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3">
            <a:extLst>
              <a:ext uri="{FF2B5EF4-FFF2-40B4-BE49-F238E27FC236}">
                <a16:creationId xmlns:a16="http://schemas.microsoft.com/office/drawing/2014/main" id="{C1DD5F22-703F-381C-7692-8B5EE638ACE0}"/>
              </a:ext>
            </a:extLst>
          </p:cNvPr>
          <p:cNvSpPr>
            <a:spLocks noGrp="1"/>
          </p:cNvSpPr>
          <p:nvPr>
            <p:ph idx="13"/>
          </p:nvPr>
        </p:nvSpPr>
        <p:spPr>
          <a:xfrm>
            <a:off x="350807" y="792000"/>
            <a:ext cx="1872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7982479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1_3 columns of text">
    <p:spTree>
      <p:nvGrpSpPr>
        <p:cNvPr id="1" name=""/>
        <p:cNvGrpSpPr/>
        <p:nvPr/>
      </p:nvGrpSpPr>
      <p:grpSpPr>
        <a:xfrm>
          <a:off x="0" y="0"/>
          <a:ext cx="0" cy="0"/>
          <a:chOff x="0" y="0"/>
          <a:chExt cx="0" cy="0"/>
        </a:xfrm>
      </p:grpSpPr>
      <p:sp>
        <p:nvSpPr>
          <p:cNvPr id="2" name="Title 1"/>
          <p:cNvSpPr>
            <a:spLocks noGrp="1"/>
          </p:cNvSpPr>
          <p:nvPr>
            <p:ph type="title"/>
          </p:nvPr>
        </p:nvSpPr>
        <p:spPr>
          <a:xfrm>
            <a:off x="3330995" y="213028"/>
            <a:ext cx="3240000" cy="180000"/>
          </a:xfrm>
        </p:spPr>
        <p:txBody>
          <a:bodyPr vert="horz" wrap="square" lIns="0" tIns="0" rIns="0" bIns="0" rtlCol="0" anchor="t">
            <a:noAutofit/>
          </a:bodyPr>
          <a:lstStyle>
            <a:lvl1pPr algn="r">
              <a:defRPr lang="en-US" sz="1400" dirty="0"/>
            </a:lvl1pPr>
          </a:lstStyle>
          <a:p>
            <a:pPr lvl="0"/>
            <a:r>
              <a:rPr lang="en-US" dirty="0"/>
              <a:t>Click to edit Master title style</a:t>
            </a:r>
          </a:p>
        </p:txBody>
      </p:sp>
      <p:sp>
        <p:nvSpPr>
          <p:cNvPr id="6" name="Content Placeholder 1"/>
          <p:cNvSpPr>
            <a:spLocks noGrp="1"/>
          </p:cNvSpPr>
          <p:nvPr>
            <p:ph idx="12"/>
          </p:nvPr>
        </p:nvSpPr>
        <p:spPr>
          <a:xfrm>
            <a:off x="342901" y="792000"/>
            <a:ext cx="2160000" cy="6386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2870689" y="792000"/>
            <a:ext cx="1764000" cy="6386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Content Placeholder 3"/>
          <p:cNvSpPr>
            <a:spLocks noGrp="1"/>
          </p:cNvSpPr>
          <p:nvPr>
            <p:ph idx="10"/>
          </p:nvPr>
        </p:nvSpPr>
        <p:spPr>
          <a:xfrm>
            <a:off x="4806995" y="792000"/>
            <a:ext cx="1764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22718578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Large Table">
    <p:spTree>
      <p:nvGrpSpPr>
        <p:cNvPr id="1" name=""/>
        <p:cNvGrpSpPr/>
        <p:nvPr/>
      </p:nvGrpSpPr>
      <p:grpSpPr>
        <a:xfrm>
          <a:off x="0" y="0"/>
          <a:ext cx="0" cy="0"/>
          <a:chOff x="0" y="0"/>
          <a:chExt cx="0" cy="0"/>
        </a:xfrm>
      </p:grpSpPr>
      <p:sp>
        <p:nvSpPr>
          <p:cNvPr id="8" name="Title 4"/>
          <p:cNvSpPr>
            <a:spLocks noGrp="1"/>
          </p:cNvSpPr>
          <p:nvPr>
            <p:ph type="title"/>
          </p:nvPr>
        </p:nvSpPr>
        <p:spPr>
          <a:xfrm>
            <a:off x="342899" y="355003"/>
            <a:ext cx="4506191" cy="414201"/>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3" name="Content Placeholder 2"/>
          <p:cNvSpPr>
            <a:spLocks noGrp="1"/>
          </p:cNvSpPr>
          <p:nvPr>
            <p:ph idx="1"/>
          </p:nvPr>
        </p:nvSpPr>
        <p:spPr>
          <a:xfrm>
            <a:off x="342901" y="1061423"/>
            <a:ext cx="6120000" cy="717664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spTree>
    <p:extLst>
      <p:ext uri="{BB962C8B-B14F-4D97-AF65-F5344CB8AC3E}">
        <p14:creationId xmlns:p14="http://schemas.microsoft.com/office/powerpoint/2010/main" val="4207007444"/>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Full Top Line">
    <p:spTree>
      <p:nvGrpSpPr>
        <p:cNvPr id="1" name=""/>
        <p:cNvGrpSpPr/>
        <p:nvPr/>
      </p:nvGrpSpPr>
      <p:grpSpPr>
        <a:xfrm>
          <a:off x="0" y="0"/>
          <a:ext cx="0" cy="0"/>
          <a:chOff x="0" y="0"/>
          <a:chExt cx="0" cy="0"/>
        </a:xfrm>
      </p:grpSpPr>
      <p:sp>
        <p:nvSpPr>
          <p:cNvPr id="12" name="Title 4"/>
          <p:cNvSpPr>
            <a:spLocks noGrp="1"/>
          </p:cNvSpPr>
          <p:nvPr>
            <p:ph type="title"/>
          </p:nvPr>
        </p:nvSpPr>
        <p:spPr>
          <a:xfrm>
            <a:off x="350807" y="792000"/>
            <a:ext cx="3643292" cy="422910"/>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10" name="Content Placeholder 2"/>
          <p:cNvSpPr>
            <a:spLocks noGrp="1"/>
          </p:cNvSpPr>
          <p:nvPr>
            <p:ph idx="11"/>
          </p:nvPr>
        </p:nvSpPr>
        <p:spPr>
          <a:xfrm>
            <a:off x="2871809" y="1502909"/>
            <a:ext cx="3643292" cy="623781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13" name="Straight Connector 12"/>
          <p:cNvCxnSpPr/>
          <p:nvPr userDrawn="1"/>
        </p:nvCxnSpPr>
        <p:spPr>
          <a:xfrm>
            <a:off x="350807" y="504000"/>
            <a:ext cx="61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675335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Vertical Element or Time Line">
    <p:spTree>
      <p:nvGrpSpPr>
        <p:cNvPr id="1" name=""/>
        <p:cNvGrpSpPr/>
        <p:nvPr/>
      </p:nvGrpSpPr>
      <p:grpSpPr>
        <a:xfrm>
          <a:off x="0" y="0"/>
          <a:ext cx="0" cy="0"/>
          <a:chOff x="0" y="0"/>
          <a:chExt cx="0" cy="0"/>
        </a:xfrm>
      </p:grpSpPr>
      <p:sp>
        <p:nvSpPr>
          <p:cNvPr id="12" name="Title 4"/>
          <p:cNvSpPr>
            <a:spLocks noGrp="1"/>
          </p:cNvSpPr>
          <p:nvPr>
            <p:ph type="title"/>
          </p:nvPr>
        </p:nvSpPr>
        <p:spPr>
          <a:xfrm>
            <a:off x="3059101" y="883920"/>
            <a:ext cx="3455999" cy="422910"/>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10" name="Content Placeholder 2"/>
          <p:cNvSpPr>
            <a:spLocks noGrp="1"/>
          </p:cNvSpPr>
          <p:nvPr>
            <p:ph idx="11"/>
          </p:nvPr>
        </p:nvSpPr>
        <p:spPr>
          <a:xfrm>
            <a:off x="3059101" y="2000250"/>
            <a:ext cx="3455999" cy="623781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8" name="Straight Connector 7"/>
          <p:cNvCxnSpPr/>
          <p:nvPr userDrawn="1"/>
        </p:nvCxnSpPr>
        <p:spPr>
          <a:xfrm>
            <a:off x="3059101" y="621028"/>
            <a:ext cx="34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40456291"/>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 columns of text">
    <p:spTree>
      <p:nvGrpSpPr>
        <p:cNvPr id="1" name=""/>
        <p:cNvGrpSpPr/>
        <p:nvPr/>
      </p:nvGrpSpPr>
      <p:grpSpPr>
        <a:xfrm>
          <a:off x="0" y="0"/>
          <a:ext cx="0" cy="0"/>
          <a:chOff x="0" y="0"/>
          <a:chExt cx="0" cy="0"/>
        </a:xfrm>
      </p:grpSpPr>
      <p:sp>
        <p:nvSpPr>
          <p:cNvPr id="2" name="Title 1"/>
          <p:cNvSpPr>
            <a:spLocks noGrp="1"/>
          </p:cNvSpPr>
          <p:nvPr>
            <p:ph type="title"/>
          </p:nvPr>
        </p:nvSpPr>
        <p:spPr>
          <a:xfrm>
            <a:off x="342900" y="792000"/>
            <a:ext cx="2376000" cy="936000"/>
          </a:xfrm>
        </p:spPr>
        <p:txBody>
          <a:bodyPr vert="horz" wrap="square" lIns="0" tIns="0" rIns="0" bIns="0" rtlCol="0" anchor="t">
            <a:noAutofit/>
          </a:bodyPr>
          <a:lstStyle>
            <a:lvl1pPr>
              <a:defRPr lang="en-US" dirty="0"/>
            </a:lvl1pPr>
          </a:lstStyle>
          <a:p>
            <a:pPr lvl="0"/>
            <a:r>
              <a:rPr lang="en-US" dirty="0"/>
              <a:t>Click to edit Master title style</a:t>
            </a:r>
          </a:p>
        </p:txBody>
      </p:sp>
      <p:sp>
        <p:nvSpPr>
          <p:cNvPr id="6" name="Content Placeholder 1"/>
          <p:cNvSpPr>
            <a:spLocks noGrp="1"/>
          </p:cNvSpPr>
          <p:nvPr>
            <p:ph idx="12"/>
          </p:nvPr>
        </p:nvSpPr>
        <p:spPr>
          <a:xfrm>
            <a:off x="342901" y="2462401"/>
            <a:ext cx="2160000" cy="4838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2870689" y="792000"/>
            <a:ext cx="1764000" cy="6386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Content Placeholder 3"/>
          <p:cNvSpPr>
            <a:spLocks noGrp="1"/>
          </p:cNvSpPr>
          <p:nvPr>
            <p:ph idx="10"/>
          </p:nvPr>
        </p:nvSpPr>
        <p:spPr>
          <a:xfrm>
            <a:off x="4806995" y="792000"/>
            <a:ext cx="1764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214627169"/>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MRAP">
    <p:spTree>
      <p:nvGrpSpPr>
        <p:cNvPr id="1" name=""/>
        <p:cNvGrpSpPr/>
        <p:nvPr/>
      </p:nvGrpSpPr>
      <p:grpSpPr>
        <a:xfrm>
          <a:off x="0" y="0"/>
          <a:ext cx="0" cy="0"/>
          <a:chOff x="0" y="0"/>
          <a:chExt cx="0" cy="0"/>
        </a:xfrm>
      </p:grpSpPr>
      <p:sp>
        <p:nvSpPr>
          <p:cNvPr id="12" name="Title 4"/>
          <p:cNvSpPr>
            <a:spLocks noGrp="1"/>
          </p:cNvSpPr>
          <p:nvPr>
            <p:ph type="title"/>
          </p:nvPr>
        </p:nvSpPr>
        <p:spPr>
          <a:xfrm>
            <a:off x="350806" y="161501"/>
            <a:ext cx="4480685" cy="318654"/>
          </a:xfrm>
        </p:spPr>
        <p:txBody>
          <a:bodyPr vert="horz" wrap="square" lIns="0" tIns="0" rIns="0" bIns="0" rtlCol="0" anchor="t">
            <a:noAutofit/>
          </a:bodyPr>
          <a:lstStyle>
            <a:lvl1pPr>
              <a:defRPr lang="en-CA" sz="2400" dirty="0"/>
            </a:lvl1pPr>
          </a:lstStyle>
          <a:p>
            <a:pPr lvl="0"/>
            <a:r>
              <a:rPr lang="en-US" dirty="0"/>
              <a:t>Click to edit Master title style</a:t>
            </a:r>
            <a:endParaRPr lang="en-CA" dirty="0"/>
          </a:p>
        </p:txBody>
      </p:sp>
      <p:sp>
        <p:nvSpPr>
          <p:cNvPr id="8" name="Content Placeholder 2"/>
          <p:cNvSpPr>
            <a:spLocks noGrp="1"/>
          </p:cNvSpPr>
          <p:nvPr>
            <p:ph idx="12"/>
          </p:nvPr>
        </p:nvSpPr>
        <p:spPr>
          <a:xfrm>
            <a:off x="350806" y="828000"/>
            <a:ext cx="6164294" cy="71158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13" name="Straight Connector 12"/>
          <p:cNvCxnSpPr/>
          <p:nvPr userDrawn="1"/>
        </p:nvCxnSpPr>
        <p:spPr>
          <a:xfrm>
            <a:off x="350807" y="613049"/>
            <a:ext cx="61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9975382"/>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noAutofit/>
          </a:bodyPr>
          <a:lstStyle>
            <a:lvl1pPr>
              <a:defRPr lang="en-US"/>
            </a:lvl1pPr>
          </a:lstStyle>
          <a:p>
            <a:pPr lvl="0"/>
            <a:r>
              <a:rPr lang="en-US"/>
              <a:t>Click to edit Master title style</a:t>
            </a:r>
          </a:p>
        </p:txBody>
      </p:sp>
      <p:sp>
        <p:nvSpPr>
          <p:cNvPr id="3" name="Text Placeholder 2"/>
          <p:cNvSpPr>
            <a:spLocks noGrp="1"/>
          </p:cNvSpPr>
          <p:nvPr>
            <p:ph type="body" sz="quarter" idx="10" hasCustomPrompt="1"/>
          </p:nvPr>
        </p:nvSpPr>
        <p:spPr>
          <a:xfrm>
            <a:off x="342900" y="8542867"/>
            <a:ext cx="5687137" cy="601133"/>
          </a:xfrm>
        </p:spPr>
        <p:txBody>
          <a:bodyPr vert="horz" lIns="0" tIns="0" rIns="0" bIns="0" rtlCol="0">
            <a:noAutofit/>
          </a:bodyPr>
          <a:lstStyle>
            <a:lvl1pPr>
              <a:defRPr lang="en-US" sz="1100" dirty="0">
                <a:solidFill>
                  <a:schemeClr val="tx1">
                    <a:lumMod val="50000"/>
                    <a:lumOff val="50000"/>
                  </a:schemeClr>
                </a:solidFill>
              </a:defRPr>
            </a:lvl1pPr>
          </a:lstStyle>
          <a:p>
            <a:pPr lvl="0">
              <a:lnSpc>
                <a:spcPct val="85000"/>
              </a:lnSpc>
              <a:buFontTx/>
              <a:buNone/>
            </a:pPr>
            <a:r>
              <a:rPr lang="en-US" dirty="0"/>
              <a:t>Click to insert attribution</a:t>
            </a:r>
          </a:p>
        </p:txBody>
      </p:sp>
    </p:spTree>
    <p:extLst>
      <p:ext uri="{BB962C8B-B14F-4D97-AF65-F5344CB8AC3E}">
        <p14:creationId xmlns:p14="http://schemas.microsoft.com/office/powerpoint/2010/main" val="25234829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ables and Figures">
    <p:spTree>
      <p:nvGrpSpPr>
        <p:cNvPr id="1" name=""/>
        <p:cNvGrpSpPr/>
        <p:nvPr/>
      </p:nvGrpSpPr>
      <p:grpSpPr>
        <a:xfrm>
          <a:off x="0" y="0"/>
          <a:ext cx="0" cy="0"/>
          <a:chOff x="0" y="0"/>
          <a:chExt cx="0" cy="0"/>
        </a:xfrm>
      </p:grpSpPr>
      <p:sp>
        <p:nvSpPr>
          <p:cNvPr id="12" name="Title 4"/>
          <p:cNvSpPr>
            <a:spLocks noGrp="1"/>
          </p:cNvSpPr>
          <p:nvPr>
            <p:ph type="title"/>
          </p:nvPr>
        </p:nvSpPr>
        <p:spPr>
          <a:xfrm>
            <a:off x="351027" y="792000"/>
            <a:ext cx="3643292" cy="422910"/>
          </a:xfrm>
        </p:spPr>
        <p:txBody>
          <a:bodyPr vert="horz" wrap="square" lIns="0" tIns="0" rIns="0" bIns="0" rtlCol="0" anchor="t">
            <a:noAutofit/>
          </a:bodyPr>
          <a:lstStyle>
            <a:lvl1pPr>
              <a:defRPr lang="en-CA" sz="2800" spc="0" baseline="0">
                <a:latin typeface="HelveticaNeue LT 45 Light" panose="020B0403020202020204" pitchFamily="34" charset="0"/>
              </a:defRPr>
            </a:lvl1pPr>
          </a:lstStyle>
          <a:p>
            <a:pPr lvl="0"/>
            <a:r>
              <a:rPr lang="en-US" dirty="0"/>
              <a:t>Click to edit Master title style</a:t>
            </a:r>
            <a:endParaRPr lang="en-CA" dirty="0"/>
          </a:p>
        </p:txBody>
      </p:sp>
      <p:sp>
        <p:nvSpPr>
          <p:cNvPr id="8" name="Content Placeholder 1"/>
          <p:cNvSpPr>
            <a:spLocks noGrp="1"/>
          </p:cNvSpPr>
          <p:nvPr>
            <p:ph idx="1"/>
          </p:nvPr>
        </p:nvSpPr>
        <p:spPr>
          <a:xfrm>
            <a:off x="342898" y="2058638"/>
            <a:ext cx="6200385" cy="2526028"/>
          </a:xfrm>
        </p:spPr>
        <p:txBody>
          <a:bodyPr/>
          <a:lstStyle>
            <a:lvl2pPr>
              <a:defRPr>
                <a:solidFill>
                  <a:srgbClr val="007C7C"/>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0"/>
          </p:nvPr>
        </p:nvSpPr>
        <p:spPr>
          <a:xfrm>
            <a:off x="342899" y="4880307"/>
            <a:ext cx="6200385" cy="267461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fr-CA" sz="1067">
                <a:solidFill>
                  <a:schemeClr val="bg2"/>
                </a:solidFill>
              </a:rPr>
              <a:t>|</a:t>
            </a:r>
          </a:p>
        </p:txBody>
      </p:sp>
      <p:cxnSp>
        <p:nvCxnSpPr>
          <p:cNvPr id="13" name="Straight Connector 12"/>
          <p:cNvCxnSpPr/>
          <p:nvPr userDrawn="1"/>
        </p:nvCxnSpPr>
        <p:spPr>
          <a:xfrm>
            <a:off x="351027" y="504000"/>
            <a:ext cx="363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023018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4" name="Group 3"/>
          <p:cNvGrpSpPr/>
          <p:nvPr userDrawn="1"/>
        </p:nvGrpSpPr>
        <p:grpSpPr>
          <a:xfrm>
            <a:off x="0" y="0"/>
            <a:ext cx="6858000" cy="9144000"/>
            <a:chOff x="0" y="0"/>
            <a:chExt cx="9144000" cy="6858000"/>
          </a:xfrm>
        </p:grpSpPr>
        <p:cxnSp>
          <p:nvCxnSpPr>
            <p:cNvPr id="49" name="Straight Connector 48"/>
            <p:cNvCxnSpPr/>
            <p:nvPr userDrawn="1"/>
          </p:nvCxnSpPr>
          <p:spPr>
            <a:xfrm>
              <a:off x="45720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8680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111372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130062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195439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214305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279682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2990753"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363925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382907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4478749"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467033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532410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551276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16653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35519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700896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719761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785139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040049"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0" y="4572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0" y="6858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0" y="617855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0" y="640715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flipH="1">
              <a:off x="0" y="34290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9141175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userDrawn="1">
  <p:cSld name="1_Large Table">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677" y="555585"/>
            <a:ext cx="6229984" cy="783606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fld id="{2385CB4A-7E96-44CA-B116-B71B544B697D}" type="slidenum">
              <a:rPr kumimoji="0" lang="en-US" sz="1067" b="0" i="0" u="none" strike="noStrike" kern="1200" cap="none" spc="0" normalizeH="0" baseline="0" noProof="0" smtClean="0">
                <a:ln>
                  <a:noFill/>
                </a:ln>
                <a:solidFill>
                  <a:srgbClr val="999683"/>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en-US" sz="1067" b="0" i="0" u="none" strike="noStrike" kern="1200" cap="none" spc="0" normalizeH="0" baseline="0" noProof="0" dirty="0">
              <a:ln>
                <a:noFill/>
              </a:ln>
              <a:solidFill>
                <a:srgbClr val="999683"/>
              </a:solidFill>
              <a:effectLst/>
              <a:uLnTx/>
              <a:uFillTx/>
              <a:latin typeface="Microsoft New Tai Lue"/>
              <a:ea typeface="+mn-ea"/>
              <a:cs typeface="+mn-cs"/>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067" b="0" i="0" u="none" strike="noStrike" kern="1200" cap="none" spc="0" normalizeH="0" baseline="0" noProof="0" dirty="0">
                <a:ln>
                  <a:noFill/>
                </a:ln>
                <a:solidFill>
                  <a:srgbClr val="999683"/>
                </a:solidFill>
                <a:effectLst/>
                <a:uLnTx/>
                <a:uFillTx/>
                <a:latin typeface="Microsoft New Tai Lue"/>
                <a:ea typeface="+mn-ea"/>
                <a:cs typeface="+mn-cs"/>
              </a:rPr>
              <a:t>|</a:t>
            </a:r>
          </a:p>
        </p:txBody>
      </p:sp>
      <p:sp>
        <p:nvSpPr>
          <p:cNvPr id="2" name="Title 1">
            <a:extLst>
              <a:ext uri="{FF2B5EF4-FFF2-40B4-BE49-F238E27FC236}">
                <a16:creationId xmlns:a16="http://schemas.microsoft.com/office/drawing/2014/main" id="{AA0FCE30-E12E-3B6E-8F7E-2CCC236D5AC0}"/>
              </a:ext>
            </a:extLst>
          </p:cNvPr>
          <p:cNvSpPr>
            <a:spLocks noGrp="1"/>
          </p:cNvSpPr>
          <p:nvPr>
            <p:ph type="title"/>
          </p:nvPr>
        </p:nvSpPr>
        <p:spPr>
          <a:xfrm>
            <a:off x="2885663" y="212400"/>
            <a:ext cx="3671999" cy="180000"/>
          </a:xfrm>
        </p:spPr>
        <p:txBody>
          <a:bodyPr vert="horz" wrap="square" lIns="0" tIns="0" rIns="0" bIns="0" rtlCol="0" anchor="t">
            <a:noAutofit/>
          </a:bodyPr>
          <a:lstStyle>
            <a:lvl1pPr algn="r">
              <a:defRPr lang="en-US" sz="1400" spc="0" baseline="0"/>
            </a:lvl1pPr>
          </a:lstStyle>
          <a:p>
            <a:pPr lvl="0"/>
            <a:r>
              <a:rPr lang="en-US" dirty="0"/>
              <a:t>Click to edit Master title style</a:t>
            </a:r>
          </a:p>
        </p:txBody>
      </p:sp>
    </p:spTree>
    <p:extLst>
      <p:ext uri="{BB962C8B-B14F-4D97-AF65-F5344CB8AC3E}">
        <p14:creationId xmlns:p14="http://schemas.microsoft.com/office/powerpoint/2010/main" val="6359036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s">
    <p:bg>
      <p:bgPr>
        <a:solidFill>
          <a:srgbClr val="A61B75"/>
        </a:soli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1007918" y="914400"/>
            <a:ext cx="5268191" cy="1537856"/>
          </a:xfrm>
        </p:spPr>
        <p:txBody>
          <a:bodyPr/>
          <a:lstStyle>
            <a:lvl1pPr>
              <a:defRPr sz="4400" spc="0" baseline="0">
                <a:solidFill>
                  <a:schemeClr val="bg1"/>
                </a:solidFill>
                <a:latin typeface="HelveticaNeue LT 45 Light" panose="020B0403020202020204" pitchFamily="34" charset="0"/>
              </a:defRPr>
            </a:lvl1pPr>
          </a:lstStyle>
          <a:p>
            <a:r>
              <a:rPr lang="en-US" dirty="0"/>
              <a:t>Click to edit Master title style</a:t>
            </a:r>
          </a:p>
        </p:txBody>
      </p:sp>
    </p:spTree>
    <p:extLst>
      <p:ext uri="{BB962C8B-B14F-4D97-AF65-F5344CB8AC3E}">
        <p14:creationId xmlns:p14="http://schemas.microsoft.com/office/powerpoint/2010/main" val="4271995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hapter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0652" y="5820032"/>
            <a:ext cx="5891645" cy="1773381"/>
          </a:xfrm>
          <a:noFill/>
        </p:spPr>
        <p:txBody>
          <a:bodyPr lIns="108000" tIns="72000" rIns="108000" bIns="72000"/>
          <a:lstStyle>
            <a:lvl1pPr algn="ctr">
              <a:defRPr sz="4400" spc="0" baseline="0">
                <a:solidFill>
                  <a:schemeClr val="tx1"/>
                </a:solidFill>
                <a:latin typeface="HelveticaNeue LT 45 Light" panose="020B0403020202020204" pitchFamily="34" charset="0"/>
              </a:defRPr>
            </a:lvl1pPr>
          </a:lstStyle>
          <a:p>
            <a:r>
              <a:rPr lang="en-US" dirty="0"/>
              <a:t>Click To Edit Title Style</a:t>
            </a:r>
            <a:endParaRPr lang="en-CA" dirty="0"/>
          </a:p>
        </p:txBody>
      </p:sp>
      <p:sp>
        <p:nvSpPr>
          <p:cNvPr id="4" name="Picture Placeholder 3"/>
          <p:cNvSpPr>
            <a:spLocks noGrp="1"/>
          </p:cNvSpPr>
          <p:nvPr>
            <p:ph type="pic" sz="quarter" idx="10"/>
          </p:nvPr>
        </p:nvSpPr>
        <p:spPr>
          <a:xfrm>
            <a:off x="0" y="0"/>
            <a:ext cx="6858000" cy="4325681"/>
          </a:xfrm>
        </p:spPr>
        <p:txBody>
          <a:bodyPr/>
          <a:lstStyle/>
          <a:p>
            <a:endParaRPr lang="en-CA"/>
          </a:p>
        </p:txBody>
      </p:sp>
      <p:sp>
        <p:nvSpPr>
          <p:cNvPr id="6" name="Text Placeholder 5"/>
          <p:cNvSpPr>
            <a:spLocks noGrp="1"/>
          </p:cNvSpPr>
          <p:nvPr>
            <p:ph type="body" sz="quarter" idx="11"/>
          </p:nvPr>
        </p:nvSpPr>
        <p:spPr>
          <a:xfrm>
            <a:off x="3546475" y="4436848"/>
            <a:ext cx="3163888" cy="258763"/>
          </a:xfrm>
        </p:spPr>
        <p:txBody>
          <a:bodyPr/>
          <a:lstStyle/>
          <a:p>
            <a:pPr lvl="0"/>
            <a:r>
              <a:rPr lang="en-US" dirty="0"/>
              <a:t>Edit Master text styles</a:t>
            </a:r>
          </a:p>
        </p:txBody>
      </p:sp>
    </p:spTree>
    <p:extLst>
      <p:ext uri="{BB962C8B-B14F-4D97-AF65-F5344CB8AC3E}">
        <p14:creationId xmlns:p14="http://schemas.microsoft.com/office/powerpoint/2010/main" val="2376879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Findings Overview">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1007918" y="914400"/>
            <a:ext cx="5268191" cy="1537856"/>
          </a:xfrm>
        </p:spPr>
        <p:txBody>
          <a:bodyPr/>
          <a:lstStyle>
            <a:lvl1pPr>
              <a:defRPr sz="4400" spc="-150" baseline="0">
                <a:solidFill>
                  <a:schemeClr val="bg1"/>
                </a:solidFill>
                <a:latin typeface="HelveticaNeue LT 45 Light" panose="020B0403020202020204" pitchFamily="34" charset="0"/>
              </a:defRPr>
            </a:lvl1pPr>
          </a:lstStyle>
          <a:p>
            <a:r>
              <a:rPr lang="en-US" dirty="0"/>
              <a:t>Click to edit Master title style</a:t>
            </a:r>
          </a:p>
        </p:txBody>
      </p:sp>
      <p:sp>
        <p:nvSpPr>
          <p:cNvPr id="5" name="Table Placeholder 2"/>
          <p:cNvSpPr>
            <a:spLocks noGrp="1"/>
          </p:cNvSpPr>
          <p:nvPr>
            <p:ph type="tbl" sz="quarter" idx="11"/>
          </p:nvPr>
        </p:nvSpPr>
        <p:spPr>
          <a:xfrm>
            <a:off x="627894" y="4604223"/>
            <a:ext cx="5648215" cy="3485528"/>
          </a:xfrm>
        </p:spPr>
        <p:txBody>
          <a:bodyPr/>
          <a:lstStyle>
            <a:lvl1pPr>
              <a:defRPr>
                <a:solidFill>
                  <a:schemeClr val="tx1"/>
                </a:solidFill>
                <a:latin typeface="+mn-lt"/>
              </a:defRPr>
            </a:lvl1pPr>
          </a:lstStyle>
          <a:p>
            <a:endParaRPr lang="en-CA" dirty="0"/>
          </a:p>
        </p:txBody>
      </p:sp>
    </p:spTree>
    <p:extLst>
      <p:ext uri="{BB962C8B-B14F-4D97-AF65-F5344CB8AC3E}">
        <p14:creationId xmlns:p14="http://schemas.microsoft.com/office/powerpoint/2010/main" val="3072106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sic page 1 Column">
    <p:spTree>
      <p:nvGrpSpPr>
        <p:cNvPr id="1" name=""/>
        <p:cNvGrpSpPr/>
        <p:nvPr/>
      </p:nvGrpSpPr>
      <p:grpSpPr>
        <a:xfrm>
          <a:off x="0" y="0"/>
          <a:ext cx="0" cy="0"/>
          <a:chOff x="0" y="0"/>
          <a:chExt cx="0" cy="0"/>
        </a:xfrm>
      </p:grpSpPr>
      <p:sp>
        <p:nvSpPr>
          <p:cNvPr id="2" name="Title 1"/>
          <p:cNvSpPr>
            <a:spLocks noGrp="1"/>
          </p:cNvSpPr>
          <p:nvPr>
            <p:ph type="title"/>
          </p:nvPr>
        </p:nvSpPr>
        <p:spPr>
          <a:xfrm>
            <a:off x="342900" y="914401"/>
            <a:ext cx="2012674" cy="936000"/>
          </a:xfrm>
        </p:spPr>
        <p:txBody>
          <a:bodyPr vert="horz" wrap="square" lIns="0" tIns="0" rIns="0" bIns="0" rtlCol="0" anchor="t">
            <a:noAutofit/>
          </a:bodyPr>
          <a:lstStyle>
            <a:lvl1pPr>
              <a:defRPr lang="en-US" sz="2800" spc="0" baseline="0">
                <a:latin typeface="HelveticaNeue LT 45 Light" panose="020B0403020202020204" pitchFamily="34" charset="0"/>
              </a:defRPr>
            </a:lvl1pPr>
          </a:lstStyle>
          <a:p>
            <a:pPr lvl="0"/>
            <a:r>
              <a:rPr lang="en-CA" noProof="0" dirty="0"/>
              <a:t>Click to edit Master title style</a:t>
            </a:r>
          </a:p>
        </p:txBody>
      </p:sp>
      <p:sp>
        <p:nvSpPr>
          <p:cNvPr id="8" name="Text Placeholder 1"/>
          <p:cNvSpPr>
            <a:spLocks noGrp="1"/>
          </p:cNvSpPr>
          <p:nvPr>
            <p:ph type="body" sz="quarter" idx="15"/>
          </p:nvPr>
        </p:nvSpPr>
        <p:spPr>
          <a:xfrm>
            <a:off x="343332" y="2755900"/>
            <a:ext cx="2159568" cy="1136650"/>
          </a:xfrm>
        </p:spPr>
        <p:txBody>
          <a:bodyPr/>
          <a:lstStyle>
            <a:lvl3pPr>
              <a:defRPr>
                <a:solidFill>
                  <a:srgbClr val="007C7C"/>
                </a:solidFill>
              </a:defRPr>
            </a:lvl3pPr>
          </a:lstStyle>
          <a:p>
            <a:pPr lvl="0"/>
            <a:r>
              <a:rPr lang="en-US" dirty="0"/>
              <a:t>Edit Master text styles</a:t>
            </a:r>
          </a:p>
          <a:p>
            <a:pPr lvl="1"/>
            <a:r>
              <a:rPr lang="en-US" dirty="0"/>
              <a:t>Second level</a:t>
            </a:r>
          </a:p>
          <a:p>
            <a:pPr lvl="2"/>
            <a:r>
              <a:rPr lang="en-US" dirty="0"/>
              <a:t>Third level</a:t>
            </a:r>
          </a:p>
        </p:txBody>
      </p:sp>
      <p:sp>
        <p:nvSpPr>
          <p:cNvPr id="9" name="Text Placeholder 2"/>
          <p:cNvSpPr>
            <a:spLocks noGrp="1"/>
          </p:cNvSpPr>
          <p:nvPr>
            <p:ph type="body" sz="quarter" idx="16"/>
          </p:nvPr>
        </p:nvSpPr>
        <p:spPr>
          <a:xfrm>
            <a:off x="343332" y="4472692"/>
            <a:ext cx="2159568" cy="1136650"/>
          </a:xfrm>
        </p:spPr>
        <p:txBody>
          <a:bodyPr/>
          <a:lstStyle>
            <a:lvl3pPr>
              <a:defRPr>
                <a:solidFill>
                  <a:srgbClr val="007C7C"/>
                </a:solidFill>
              </a:defRPr>
            </a:lvl3pPr>
          </a:lstStyle>
          <a:p>
            <a:pPr lvl="0"/>
            <a:r>
              <a:rPr lang="en-US" dirty="0"/>
              <a:t>Edit Master text styles</a:t>
            </a:r>
          </a:p>
          <a:p>
            <a:pPr lvl="1"/>
            <a:r>
              <a:rPr lang="en-US" dirty="0"/>
              <a:t>Second level</a:t>
            </a:r>
          </a:p>
          <a:p>
            <a:pPr lvl="2"/>
            <a:r>
              <a:rPr lang="en-US" dirty="0"/>
              <a:t>Third level</a:t>
            </a:r>
          </a:p>
        </p:txBody>
      </p:sp>
      <p:sp>
        <p:nvSpPr>
          <p:cNvPr id="3" name="Content Placeholder 1"/>
          <p:cNvSpPr>
            <a:spLocks noGrp="1"/>
          </p:cNvSpPr>
          <p:nvPr>
            <p:ph idx="1" hasCustomPrompt="1"/>
          </p:nvPr>
        </p:nvSpPr>
        <p:spPr/>
        <p:txBody>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4"/>
            <a:endParaRPr lang="en-CA" noProof="0" dirty="0"/>
          </a:p>
        </p:txBody>
      </p:sp>
    </p:spTree>
    <p:extLst>
      <p:ext uri="{BB962C8B-B14F-4D97-AF65-F5344CB8AC3E}">
        <p14:creationId xmlns:p14="http://schemas.microsoft.com/office/powerpoint/2010/main" val="3033233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asic page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noAutofit/>
          </a:bodyPr>
          <a:lstStyle>
            <a:lvl1pPr>
              <a:defRPr lang="en-US" sz="2800" spc="0" baseline="0">
                <a:latin typeface="HelveticaNeue LT 45 Light" panose="020B0403020202020204" pitchFamily="34" charset="0"/>
              </a:defRPr>
            </a:lvl1pPr>
          </a:lstStyle>
          <a:p>
            <a:pPr lvl="0"/>
            <a:r>
              <a:rPr lang="en-CA" noProof="0" dirty="0"/>
              <a:t>Click to edit Master title style</a:t>
            </a:r>
          </a:p>
        </p:txBody>
      </p:sp>
      <p:sp>
        <p:nvSpPr>
          <p:cNvPr id="8" name="Text Placeholder 1"/>
          <p:cNvSpPr>
            <a:spLocks noGrp="1"/>
          </p:cNvSpPr>
          <p:nvPr>
            <p:ph type="body" sz="quarter" idx="15"/>
          </p:nvPr>
        </p:nvSpPr>
        <p:spPr>
          <a:xfrm>
            <a:off x="343332" y="2755900"/>
            <a:ext cx="2159568" cy="113665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CA" noProof="0" dirty="0"/>
              <a:t>Edit Master text styles</a:t>
            </a:r>
          </a:p>
          <a:p>
            <a:pPr lvl="1"/>
            <a:r>
              <a:rPr lang="en-CA" noProof="0"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CA" noProof="0" dirty="0"/>
              <a:t>Third level</a:t>
            </a:r>
          </a:p>
        </p:txBody>
      </p:sp>
      <p:sp>
        <p:nvSpPr>
          <p:cNvPr id="9" name="Text Placeholder 2"/>
          <p:cNvSpPr>
            <a:spLocks noGrp="1"/>
          </p:cNvSpPr>
          <p:nvPr>
            <p:ph type="body" sz="quarter" idx="16"/>
          </p:nvPr>
        </p:nvSpPr>
        <p:spPr>
          <a:xfrm>
            <a:off x="343332" y="4472692"/>
            <a:ext cx="2159568" cy="113665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CA" noProof="0" dirty="0"/>
              <a:t>Edit Master text styles</a:t>
            </a:r>
          </a:p>
          <a:p>
            <a:pPr lvl="1"/>
            <a:r>
              <a:rPr lang="en-CA" noProof="0"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CA" noProof="0" dirty="0"/>
              <a:t>Third level</a:t>
            </a:r>
          </a:p>
        </p:txBody>
      </p:sp>
      <p:sp>
        <p:nvSpPr>
          <p:cNvPr id="3" name="Content Placeholder 1"/>
          <p:cNvSpPr>
            <a:spLocks noGrp="1"/>
          </p:cNvSpPr>
          <p:nvPr>
            <p:ph idx="1" hasCustomPrompt="1"/>
          </p:nvPr>
        </p:nvSpPr>
        <p:spPr>
          <a:xfrm>
            <a:off x="2870689" y="792000"/>
            <a:ext cx="1764000" cy="6480000"/>
          </a:xfrm>
        </p:spPr>
        <p:txBody>
          <a:bodyPr/>
          <a:lstStyle>
            <a:lvl1pPr>
              <a:defRPr>
                <a:latin typeface="+mn-lt"/>
              </a:defRPr>
            </a:lvl1pPr>
            <a:lvl5pPr>
              <a:defRPr/>
            </a:lvl5p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6"/>
            <a:r>
              <a:rPr lang="en-CA" noProof="0" dirty="0"/>
              <a:t>Seventh level</a:t>
            </a:r>
          </a:p>
          <a:p>
            <a:pPr lvl="7"/>
            <a:r>
              <a:rPr lang="en-CA" noProof="0" dirty="0"/>
              <a:t>More</a:t>
            </a:r>
          </a:p>
          <a:p>
            <a:pPr lvl="8"/>
            <a:r>
              <a:rPr lang="en-CA" noProof="0" dirty="0"/>
              <a:t>More</a:t>
            </a:r>
          </a:p>
          <a:p>
            <a:pPr lvl="4"/>
            <a:endParaRPr lang="en-CA" noProof="0" dirty="0"/>
          </a:p>
        </p:txBody>
      </p:sp>
      <p:sp>
        <p:nvSpPr>
          <p:cNvPr id="46" name="Content Placeholder 2"/>
          <p:cNvSpPr>
            <a:spLocks noGrp="1"/>
          </p:cNvSpPr>
          <p:nvPr>
            <p:ph idx="10" hasCustomPrompt="1"/>
          </p:nvPr>
        </p:nvSpPr>
        <p:spPr>
          <a:xfrm>
            <a:off x="4779285" y="792000"/>
            <a:ext cx="1764000" cy="6480000"/>
          </a:xfrm>
        </p:spPr>
        <p:txBody>
          <a:bodyPr/>
          <a:lstStyle>
            <a:lvl1pPr>
              <a:defRPr>
                <a:latin typeface="+mn-lt"/>
              </a:defRPr>
            </a:lvl1pPr>
            <a:lvl5pPr>
              <a:defRPr/>
            </a:lvl5p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6"/>
            <a:r>
              <a:rPr lang="en-CA" noProof="0" dirty="0"/>
              <a:t>Seventh level</a:t>
            </a:r>
          </a:p>
          <a:p>
            <a:pPr lvl="7"/>
            <a:r>
              <a:rPr lang="en-CA" noProof="0" dirty="0"/>
              <a:t>More</a:t>
            </a:r>
          </a:p>
          <a:p>
            <a:pPr lvl="8"/>
            <a:r>
              <a:rPr lang="en-CA" noProof="0" dirty="0"/>
              <a:t>More</a:t>
            </a:r>
          </a:p>
          <a:p>
            <a:pPr lvl="4"/>
            <a:endParaRPr lang="en-CA" noProof="0" dirty="0"/>
          </a:p>
        </p:txBody>
      </p:sp>
    </p:spTree>
    <p:extLst>
      <p:ext uri="{BB962C8B-B14F-4D97-AF65-F5344CB8AC3E}">
        <p14:creationId xmlns:p14="http://schemas.microsoft.com/office/powerpoint/2010/main" val="2737492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8.xml"/><Relationship Id="rId13" Type="http://schemas.openxmlformats.org/officeDocument/2006/relationships/slideLayout" Target="../slideLayouts/slideLayout33.xml"/><Relationship Id="rId18" Type="http://schemas.openxmlformats.org/officeDocument/2006/relationships/slideLayout" Target="../slideLayouts/slideLayout38.xml"/><Relationship Id="rId3" Type="http://schemas.openxmlformats.org/officeDocument/2006/relationships/slideLayout" Target="../slideLayouts/slideLayout23.xml"/><Relationship Id="rId21" Type="http://schemas.openxmlformats.org/officeDocument/2006/relationships/slideLayout" Target="../slideLayouts/slideLayout41.xml"/><Relationship Id="rId7" Type="http://schemas.openxmlformats.org/officeDocument/2006/relationships/slideLayout" Target="../slideLayouts/slideLayout27.xml"/><Relationship Id="rId12" Type="http://schemas.openxmlformats.org/officeDocument/2006/relationships/slideLayout" Target="../slideLayouts/slideLayout32.xml"/><Relationship Id="rId17" Type="http://schemas.openxmlformats.org/officeDocument/2006/relationships/slideLayout" Target="../slideLayouts/slideLayout37.xml"/><Relationship Id="rId2" Type="http://schemas.openxmlformats.org/officeDocument/2006/relationships/slideLayout" Target="../slideLayouts/slideLayout22.xml"/><Relationship Id="rId16" Type="http://schemas.openxmlformats.org/officeDocument/2006/relationships/slideLayout" Target="../slideLayouts/slideLayout36.xml"/><Relationship Id="rId20" Type="http://schemas.openxmlformats.org/officeDocument/2006/relationships/slideLayout" Target="../slideLayouts/slideLayout40.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5" Type="http://schemas.openxmlformats.org/officeDocument/2006/relationships/slideLayout" Target="../slideLayouts/slideLayout35.xml"/><Relationship Id="rId10" Type="http://schemas.openxmlformats.org/officeDocument/2006/relationships/slideLayout" Target="../slideLayouts/slideLayout30.xml"/><Relationship Id="rId19" Type="http://schemas.openxmlformats.org/officeDocument/2006/relationships/slideLayout" Target="../slideLayouts/slideLayout39.xml"/><Relationship Id="rId4" Type="http://schemas.openxmlformats.org/officeDocument/2006/relationships/slideLayout" Target="../slideLayouts/slideLayout24.xml"/><Relationship Id="rId9" Type="http://schemas.openxmlformats.org/officeDocument/2006/relationships/slideLayout" Target="../slideLayouts/slideLayout29.xml"/><Relationship Id="rId14" Type="http://schemas.openxmlformats.org/officeDocument/2006/relationships/slideLayout" Target="../slideLayouts/slideLayout34.xml"/><Relationship Id="rId2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791999"/>
            <a:ext cx="2124000" cy="864000"/>
          </a:xfrm>
          <a:prstGeom prst="rect">
            <a:avLst/>
          </a:prstGeom>
        </p:spPr>
        <p:txBody>
          <a:bodyPr vert="horz" wrap="square" lIns="0" tIns="0" rIns="0" bIns="0" rtlCol="0" anchor="t">
            <a:noAutofit/>
          </a:bodyPr>
          <a:lstStyle/>
          <a:p>
            <a:r>
              <a:rPr lang="en-CA" noProof="0" dirty="0"/>
              <a:t>All Click To Edit Master Title </a:t>
            </a:r>
            <a:br>
              <a:rPr lang="en-CA" noProof="0" dirty="0"/>
            </a:br>
            <a:r>
              <a:rPr lang="en-CA" noProof="0" dirty="0"/>
              <a:t>Style</a:t>
            </a:r>
          </a:p>
        </p:txBody>
      </p:sp>
      <p:sp>
        <p:nvSpPr>
          <p:cNvPr id="3" name="Text Placeholder 2"/>
          <p:cNvSpPr>
            <a:spLocks noGrp="1"/>
          </p:cNvSpPr>
          <p:nvPr>
            <p:ph type="body" idx="1"/>
          </p:nvPr>
        </p:nvSpPr>
        <p:spPr>
          <a:xfrm>
            <a:off x="2625760" y="792000"/>
            <a:ext cx="3888000" cy="6480000"/>
          </a:xfrm>
          <a:prstGeom prst="rect">
            <a:avLst/>
          </a:prstGeom>
        </p:spPr>
        <p:txBody>
          <a:bodyPr vert="horz" lIns="0" tIns="0" rIns="0" bIns="0" rtlCol="0">
            <a:noAutofit/>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5"/>
            <a:endParaRPr lang="en-CA" noProof="0" dirty="0"/>
          </a:p>
        </p:txBody>
      </p:sp>
      <p:cxnSp>
        <p:nvCxnSpPr>
          <p:cNvPr id="69" name="Straight Connector 68"/>
          <p:cNvCxnSpPr/>
          <p:nvPr userDrawn="1"/>
        </p:nvCxnSpPr>
        <p:spPr>
          <a:xfrm>
            <a:off x="342900" y="504000"/>
            <a:ext cx="2124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2633272" y="504000"/>
            <a:ext cx="3888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
        <p:nvSpPr>
          <p:cNvPr id="76" name="TextBox 7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a:solidFill>
                <a:schemeClr val="bg2"/>
              </a:solidFill>
            </a:endParaRPr>
          </a:p>
        </p:txBody>
      </p:sp>
      <p:sp>
        <p:nvSpPr>
          <p:cNvPr id="117" name="TextBox 116"/>
          <p:cNvSpPr txBox="1"/>
          <p:nvPr userDrawn="1"/>
        </p:nvSpPr>
        <p:spPr>
          <a:xfrm>
            <a:off x="6234890" y="8530287"/>
            <a:ext cx="32061" cy="164212"/>
          </a:xfrm>
          <a:prstGeom prst="rect">
            <a:avLst/>
          </a:prstGeom>
          <a:noFill/>
        </p:spPr>
        <p:txBody>
          <a:bodyPr wrap="none" lIns="0" tIns="0" rIns="0" bIns="0" rtlCol="0">
            <a:spAutoFit/>
          </a:bodyPr>
          <a:lstStyle/>
          <a:p>
            <a:pPr algn="r"/>
            <a:r>
              <a:rPr lang="fr-CA" sz="1067">
                <a:solidFill>
                  <a:schemeClr val="bg2"/>
                </a:solidFill>
              </a:rPr>
              <a:t>|</a:t>
            </a:r>
          </a:p>
        </p:txBody>
      </p:sp>
    </p:spTree>
    <p:extLst>
      <p:ext uri="{BB962C8B-B14F-4D97-AF65-F5344CB8AC3E}">
        <p14:creationId xmlns:p14="http://schemas.microsoft.com/office/powerpoint/2010/main" val="3728137087"/>
      </p:ext>
    </p:extLst>
  </p:cSld>
  <p:clrMap bg1="lt1" tx1="dk1" bg2="lt2" tx2="dk2" accent1="accent1" accent2="accent2" accent3="accent3" accent4="accent4" accent5="accent5" accent6="accent6" hlink="hlink" folHlink="folHlink"/>
  <p:sldLayoutIdLst>
    <p:sldLayoutId id="2147483649" r:id="rId1"/>
    <p:sldLayoutId id="2147483743" r:id="rId2"/>
    <p:sldLayoutId id="2147483750" r:id="rId3"/>
    <p:sldLayoutId id="2147483755" r:id="rId4"/>
    <p:sldLayoutId id="2147483757" r:id="rId5"/>
    <p:sldLayoutId id="2147483756" r:id="rId6"/>
    <p:sldLayoutId id="2147483660" r:id="rId7"/>
    <p:sldLayoutId id="2147483663" r:id="rId8"/>
    <p:sldLayoutId id="2147483650" r:id="rId9"/>
    <p:sldLayoutId id="2147483656" r:id="rId10"/>
    <p:sldLayoutId id="2147483760" r:id="rId11"/>
    <p:sldLayoutId id="2147483761" r:id="rId12"/>
    <p:sldLayoutId id="2147483762" r:id="rId13"/>
    <p:sldLayoutId id="2147483745" r:id="rId14"/>
    <p:sldLayoutId id="2147483752" r:id="rId15"/>
    <p:sldLayoutId id="2147483759" r:id="rId16"/>
    <p:sldLayoutId id="2147483749" r:id="rId17"/>
    <p:sldLayoutId id="2147483754" r:id="rId18"/>
    <p:sldLayoutId id="2147483654" r:id="rId19"/>
    <p:sldLayoutId id="2147483655" r:id="rId20"/>
  </p:sldLayoutIdLst>
  <p:txStyles>
    <p:titleStyle>
      <a:lvl1pPr algn="l" defTabSz="1219170" rtl="0" eaLnBrk="1" latinLnBrk="0" hangingPunct="1">
        <a:lnSpc>
          <a:spcPct val="95000"/>
        </a:lnSpc>
        <a:spcBef>
          <a:spcPct val="0"/>
        </a:spcBef>
        <a:buNone/>
        <a:defRPr sz="2800" b="0" i="0" kern="1200" spc="0" baseline="0">
          <a:solidFill>
            <a:schemeClr val="tx2"/>
          </a:solidFill>
          <a:latin typeface="HelveticaNeue LT 45 Light" panose="020B0403020202020204" pitchFamily="34" charset="0"/>
          <a:ea typeface="+mj-ea"/>
          <a:cs typeface="+mj-cs"/>
        </a:defRPr>
      </a:lvl1pPr>
    </p:titleStyle>
    <p:body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792000"/>
            <a:ext cx="1980000" cy="864000"/>
          </a:xfrm>
          <a:prstGeom prst="rect">
            <a:avLst/>
          </a:prstGeom>
        </p:spPr>
        <p:txBody>
          <a:bodyPr vert="horz" wrap="square" lIns="0" tIns="0" rIns="0" bIns="0" rtlCol="0" anchor="t">
            <a:noAutofit/>
          </a:bodyPr>
          <a:lstStyle/>
          <a:p>
            <a:r>
              <a:rPr lang="en-CA" noProof="0" dirty="0"/>
              <a:t>All Click To Edit Master Title </a:t>
            </a:r>
            <a:br>
              <a:rPr lang="en-CA" noProof="0" dirty="0"/>
            </a:br>
            <a:r>
              <a:rPr lang="en-CA" noProof="0" dirty="0"/>
              <a:t>Style</a:t>
            </a:r>
          </a:p>
        </p:txBody>
      </p:sp>
      <p:sp>
        <p:nvSpPr>
          <p:cNvPr id="3" name="Text Placeholder 2"/>
          <p:cNvSpPr>
            <a:spLocks noGrp="1"/>
          </p:cNvSpPr>
          <p:nvPr>
            <p:ph type="body" idx="1"/>
          </p:nvPr>
        </p:nvSpPr>
        <p:spPr>
          <a:xfrm>
            <a:off x="2573639" y="792000"/>
            <a:ext cx="3941462" cy="6480000"/>
          </a:xfrm>
          <a:prstGeom prst="rect">
            <a:avLst/>
          </a:prstGeom>
        </p:spPr>
        <p:txBody>
          <a:bodyPr vert="horz" lIns="0" tIns="0" rIns="0" bIns="0" rtlCol="0">
            <a:noAutofit/>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5"/>
            <a:endParaRPr lang="en-CA" noProof="0" dirty="0"/>
          </a:p>
        </p:txBody>
      </p:sp>
      <p:cxnSp>
        <p:nvCxnSpPr>
          <p:cNvPr id="69" name="Straight Connector 68"/>
          <p:cNvCxnSpPr/>
          <p:nvPr userDrawn="1"/>
        </p:nvCxnSpPr>
        <p:spPr>
          <a:xfrm>
            <a:off x="342900" y="504000"/>
            <a:ext cx="2088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2573638" y="504000"/>
            <a:ext cx="3888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
        <p:nvSpPr>
          <p:cNvPr id="76" name="TextBox 7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117" name="TextBox 11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spTree>
    <p:extLst>
      <p:ext uri="{BB962C8B-B14F-4D97-AF65-F5344CB8AC3E}">
        <p14:creationId xmlns:p14="http://schemas.microsoft.com/office/powerpoint/2010/main" val="2717308942"/>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 id="2147483767" r:id="rId4"/>
    <p:sldLayoutId id="2147483768" r:id="rId5"/>
    <p:sldLayoutId id="2147483769" r:id="rId6"/>
    <p:sldLayoutId id="2147483770" r:id="rId7"/>
    <p:sldLayoutId id="2147483771" r:id="rId8"/>
    <p:sldLayoutId id="2147483772" r:id="rId9"/>
    <p:sldLayoutId id="2147483773" r:id="rId10"/>
    <p:sldLayoutId id="2147483774" r:id="rId11"/>
    <p:sldLayoutId id="2147483775" r:id="rId12"/>
    <p:sldLayoutId id="2147483776" r:id="rId13"/>
    <p:sldLayoutId id="2147483777" r:id="rId14"/>
    <p:sldLayoutId id="2147483778" r:id="rId15"/>
    <p:sldLayoutId id="2147483779" r:id="rId16"/>
    <p:sldLayoutId id="2147483780" r:id="rId17"/>
    <p:sldLayoutId id="2147483781" r:id="rId18"/>
    <p:sldLayoutId id="2147483782" r:id="rId19"/>
    <p:sldLayoutId id="2147483783" r:id="rId20"/>
    <p:sldLayoutId id="2147483784" r:id="rId21"/>
  </p:sldLayoutIdLst>
  <p:txStyles>
    <p:titleStyle>
      <a:lvl1pPr algn="l" defTabSz="1219170" rtl="0" eaLnBrk="1" latinLnBrk="0" hangingPunct="1">
        <a:lnSpc>
          <a:spcPct val="95000"/>
        </a:lnSpc>
        <a:spcBef>
          <a:spcPct val="0"/>
        </a:spcBef>
        <a:buNone/>
        <a:defRPr sz="2800" b="0" i="0" kern="1200" spc="0" baseline="0">
          <a:solidFill>
            <a:schemeClr val="tx2"/>
          </a:solidFill>
          <a:latin typeface="HelveticaNeue LT 45 Light" panose="020B0403020202020204" pitchFamily="34" charset="0"/>
          <a:ea typeface="+mj-ea"/>
          <a:cs typeface="+mj-cs"/>
        </a:defRPr>
      </a:lvl1pPr>
    </p:titleStyle>
    <p:body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25.xml"/></Relationships>
</file>

<file path=ppt/slides/_rels/slide1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5.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3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27.xml.rels><?xml version="1.0" encoding="UTF-8" standalone="yes"?>
<Relationships xmlns="http://schemas.openxmlformats.org/package/2006/relationships"><Relationship Id="rId2" Type="http://schemas.openxmlformats.org/officeDocument/2006/relationships/hyperlink" Target="https://parcs.canada.ca/agence-agency/dp-pd/infosource/appendice-1-appendix%23section-10-2" TargetMode="External"/><Relationship Id="rId1" Type="http://schemas.openxmlformats.org/officeDocument/2006/relationships/slideLayout" Target="../slideLayouts/slideLayout31.xml"/></Relationships>
</file>

<file path=ppt/slides/_rels/slide28.xml.rels><?xml version="1.0" encoding="UTF-8" standalone="yes"?>
<Relationships xmlns="http://schemas.openxmlformats.org/package/2006/relationships"><Relationship Id="rId2" Type="http://schemas.openxmlformats.org/officeDocument/2006/relationships/hyperlink" Target="https://www.canada.ca/fr/secretariat-conseil-tresor/services/acces-information-protection-reseignements-personnels/avis-mise-acces-information-protection-renseignements-personnels/2023-02-evaluation.html%23toc-8.5" TargetMode="External"/><Relationship Id="rId1" Type="http://schemas.openxmlformats.org/officeDocument/2006/relationships/slideLayout" Target="../slideLayouts/slideLayout31.xml"/></Relationships>
</file>

<file path=ppt/slides/_rels/slide2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0.xml"/><Relationship Id="rId1" Type="http://schemas.openxmlformats.org/officeDocument/2006/relationships/slideLayout" Target="../slideLayouts/slideLayout2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2.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34.xml"/></Relationships>
</file>

<file path=ppt/slides/_rels/slide3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4.xml"/></Relationships>
</file>

<file path=ppt/slides/_rels/slide3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8.xml"/></Relationships>
</file>

<file path=ppt/slides/_rels/slide35.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34.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3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8.xml"/></Relationships>
</file>

<file path=ppt/slides/_rels/slide38.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34.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31.xml"/></Relationships>
</file>

<file path=ppt/slides/_rels/slide4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41.xml"/></Relationships>
</file>

<file path=ppt/slides/_rels/slide4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31.xml"/></Relationships>
</file>

<file path=ppt/slides/_rels/slide43.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41.xml"/></Relationships>
</file>

<file path=ppt/slides/_rels/slide44.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3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27.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image" Target="../media/image19.png"/><Relationship Id="rId4" Type="http://schemas.openxmlformats.org/officeDocument/2006/relationships/notesSlide" Target="../notesSlides/notesSlide11.xml"/></Relationships>
</file>

<file path=ppt/slides/_rels/slide48.xml.rels><?xml version="1.0" encoding="UTF-8" standalone="yes"?>
<Relationships xmlns="http://schemas.openxmlformats.org/package/2006/relationships"><Relationship Id="rId8" Type="http://schemas.openxmlformats.org/officeDocument/2006/relationships/tags" Target="../tags/tag10.xml"/><Relationship Id="rId3" Type="http://schemas.openxmlformats.org/officeDocument/2006/relationships/tags" Target="../tags/tag5.xml"/><Relationship Id="rId7" Type="http://schemas.openxmlformats.org/officeDocument/2006/relationships/tags" Target="../tags/tag9.xml"/><Relationship Id="rId2" Type="http://schemas.openxmlformats.org/officeDocument/2006/relationships/tags" Target="../tags/tag4.xml"/><Relationship Id="rId1" Type="http://schemas.openxmlformats.org/officeDocument/2006/relationships/tags" Target="../tags/tag3.xml"/><Relationship Id="rId6" Type="http://schemas.openxmlformats.org/officeDocument/2006/relationships/tags" Target="../tags/tag8.xml"/><Relationship Id="rId5" Type="http://schemas.openxmlformats.org/officeDocument/2006/relationships/tags" Target="../tags/tag7.xml"/><Relationship Id="rId10" Type="http://schemas.openxmlformats.org/officeDocument/2006/relationships/chart" Target="../charts/chart12.xml"/><Relationship Id="rId4" Type="http://schemas.openxmlformats.org/officeDocument/2006/relationships/tags" Target="../tags/tag6.xml"/><Relationship Id="rId9" Type="http://schemas.openxmlformats.org/officeDocument/2006/relationships/slideLayout" Target="../slideLayouts/slideLayout30.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tags" Target="../tags/tag13.xml"/><Relationship Id="rId2" Type="http://schemas.openxmlformats.org/officeDocument/2006/relationships/tags" Target="../tags/tag12.xml"/><Relationship Id="rId1" Type="http://schemas.openxmlformats.org/officeDocument/2006/relationships/tags" Target="../tags/tag11.xml"/><Relationship Id="rId4" Type="http://schemas.openxmlformats.org/officeDocument/2006/relationships/slideLayout" Target="../slideLayouts/slideLayout28.xml"/></Relationships>
</file>

<file path=ppt/slides/_rels/slide51.xml.rels><?xml version="1.0" encoding="UTF-8" standalone="yes"?>
<Relationships xmlns="http://schemas.openxmlformats.org/package/2006/relationships"><Relationship Id="rId8" Type="http://schemas.openxmlformats.org/officeDocument/2006/relationships/diagramLayout" Target="../diagrams/layout3.xml"/><Relationship Id="rId3" Type="http://schemas.openxmlformats.org/officeDocument/2006/relationships/tags" Target="../tags/tag16.xml"/><Relationship Id="rId7" Type="http://schemas.openxmlformats.org/officeDocument/2006/relationships/diagramData" Target="../diagrams/data3.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slideLayout" Target="../slideLayouts/slideLayout31.xml"/><Relationship Id="rId11" Type="http://schemas.microsoft.com/office/2007/relationships/diagramDrawing" Target="../diagrams/drawing3.xml"/><Relationship Id="rId5" Type="http://schemas.openxmlformats.org/officeDocument/2006/relationships/tags" Target="../tags/tag18.xml"/><Relationship Id="rId10" Type="http://schemas.openxmlformats.org/officeDocument/2006/relationships/diagramColors" Target="../diagrams/colors3.xml"/><Relationship Id="rId4" Type="http://schemas.openxmlformats.org/officeDocument/2006/relationships/tags" Target="../tags/tag17.xml"/><Relationship Id="rId9" Type="http://schemas.openxmlformats.org/officeDocument/2006/relationships/diagramQuickStyle" Target="../diagrams/quickStyle3.xml"/></Relationships>
</file>

<file path=ppt/slides/_rels/slide52.xml.rels><?xml version="1.0" encoding="UTF-8" standalone="yes"?>
<Relationships xmlns="http://schemas.openxmlformats.org/package/2006/relationships"><Relationship Id="rId3" Type="http://schemas.openxmlformats.org/officeDocument/2006/relationships/tags" Target="../tags/tag21.xml"/><Relationship Id="rId2" Type="http://schemas.openxmlformats.org/officeDocument/2006/relationships/tags" Target="../tags/tag20.xml"/><Relationship Id="rId1" Type="http://schemas.openxmlformats.org/officeDocument/2006/relationships/tags" Target="../tags/tag19.xml"/><Relationship Id="rId5" Type="http://schemas.openxmlformats.org/officeDocument/2006/relationships/slideLayout" Target="../slideLayouts/slideLayout31.xml"/><Relationship Id="rId4" Type="http://schemas.openxmlformats.org/officeDocument/2006/relationships/tags" Target="../tags/tag22.xml"/></Relationships>
</file>

<file path=ppt/slides/_rels/slide53.xml.rels><?xml version="1.0" encoding="UTF-8" standalone="yes"?>
<Relationships xmlns="http://schemas.openxmlformats.org/package/2006/relationships"><Relationship Id="rId3" Type="http://schemas.openxmlformats.org/officeDocument/2006/relationships/slideLayout" Target="../slideLayouts/slideLayout31.xml"/><Relationship Id="rId2" Type="http://schemas.openxmlformats.org/officeDocument/2006/relationships/tags" Target="../tags/tag24.xml"/><Relationship Id="rId1" Type="http://schemas.openxmlformats.org/officeDocument/2006/relationships/tags" Target="../tags/tag23.xml"/></Relationships>
</file>

<file path=ppt/slides/_rels/slide54.xml.rels><?xml version="1.0" encoding="UTF-8" standalone="yes"?>
<Relationships xmlns="http://schemas.openxmlformats.org/package/2006/relationships"><Relationship Id="rId3" Type="http://schemas.openxmlformats.org/officeDocument/2006/relationships/tags" Target="../tags/tag27.xml"/><Relationship Id="rId7" Type="http://schemas.openxmlformats.org/officeDocument/2006/relationships/image" Target="../media/image20.png"/><Relationship Id="rId2" Type="http://schemas.openxmlformats.org/officeDocument/2006/relationships/tags" Target="../tags/tag26.xml"/><Relationship Id="rId1" Type="http://schemas.openxmlformats.org/officeDocument/2006/relationships/tags" Target="../tags/tag25.xml"/><Relationship Id="rId6" Type="http://schemas.openxmlformats.org/officeDocument/2006/relationships/slideLayout" Target="../slideLayouts/slideLayout28.xml"/><Relationship Id="rId5" Type="http://schemas.openxmlformats.org/officeDocument/2006/relationships/tags" Target="../tags/tag29.xml"/><Relationship Id="rId4" Type="http://schemas.openxmlformats.org/officeDocument/2006/relationships/tags" Target="../tags/tag28.xml"/></Relationships>
</file>

<file path=ppt/slides/_rels/slide55.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4" Type="http://schemas.openxmlformats.org/officeDocument/2006/relationships/slideLayout" Target="../slideLayouts/slideLayout3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3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5.xml"/><Relationship Id="rId1" Type="http://schemas.openxmlformats.org/officeDocument/2006/relationships/tags" Target="../tags/tag33.xml"/><Relationship Id="rId4" Type="http://schemas.openxmlformats.org/officeDocument/2006/relationships/image" Target="../media/image21.jpeg"/></Relationships>
</file>

<file path=ppt/slides/_rels/slide58.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tags" Target="../tags/tag35.xml"/><Relationship Id="rId1" Type="http://schemas.openxmlformats.org/officeDocument/2006/relationships/tags" Target="../tags/tag34.xml"/><Relationship Id="rId4" Type="http://schemas.openxmlformats.org/officeDocument/2006/relationships/notesSlide" Target="../notesSlides/notesSlide1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8.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4"/>
          <p:cNvSpPr>
            <a:spLocks noGrp="1"/>
          </p:cNvSpPr>
          <p:nvPr>
            <p:ph type="ctrTitle"/>
          </p:nvPr>
        </p:nvSpPr>
        <p:spPr>
          <a:xfrm>
            <a:off x="694481" y="1203769"/>
            <a:ext cx="6163519" cy="1504707"/>
          </a:xfrm>
          <a:solidFill>
            <a:srgbClr val="54768C"/>
          </a:solidFill>
        </p:spPr>
        <p:txBody>
          <a:bodyPr vert="horz" wrap="square" lIns="144000" tIns="72000" rIns="144000" bIns="72000" rtlCol="0" anchor="ctr">
            <a:noAutofit/>
          </a:bodyPr>
          <a:lstStyle/>
          <a:p>
            <a:r>
              <a:rPr lang="fr-CA" cap="none" spc="0" dirty="0"/>
              <a:t>Évaluation du programme </a:t>
            </a:r>
            <a:br>
              <a:rPr lang="fr-CA" cap="none" spc="0" dirty="0"/>
            </a:br>
            <a:r>
              <a:rPr lang="fr-CA" cap="none" spc="0" dirty="0"/>
              <a:t>Initiation au camping</a:t>
            </a:r>
          </a:p>
        </p:txBody>
      </p:sp>
      <p:sp>
        <p:nvSpPr>
          <p:cNvPr id="4" name="Title 4"/>
          <p:cNvSpPr txBox="1">
            <a:spLocks/>
          </p:cNvSpPr>
          <p:nvPr/>
        </p:nvSpPr>
        <p:spPr>
          <a:xfrm>
            <a:off x="4629873" y="2859862"/>
            <a:ext cx="2228127" cy="886573"/>
          </a:xfrm>
          <a:prstGeom prst="rect">
            <a:avLst/>
          </a:prstGeom>
          <a:solidFill>
            <a:srgbClr val="6E7F16"/>
          </a:solidFill>
        </p:spPr>
        <p:txBody>
          <a:bodyPr vert="horz" wrap="square" lIns="144000" tIns="0" rIns="144000" bIns="0" rtlCol="0" anchor="ctr">
            <a:noAutofit/>
          </a:bodyPr>
          <a:lstStyle>
            <a:lvl1pPr algn="l" defTabSz="1219170" rtl="0" eaLnBrk="1" latinLnBrk="0" hangingPunct="1">
              <a:lnSpc>
                <a:spcPct val="90000"/>
              </a:lnSpc>
              <a:spcBef>
                <a:spcPct val="0"/>
              </a:spcBef>
              <a:buNone/>
              <a:defRPr sz="4000" b="0" i="0" kern="100" cap="all" spc="-200" baseline="0">
                <a:solidFill>
                  <a:schemeClr val="bg1"/>
                </a:solidFill>
                <a:latin typeface="HelveticaNeue LT 45 Light" panose="020B0403020202020204" pitchFamily="34" charset="0"/>
                <a:ea typeface="+mj-ea"/>
                <a:cs typeface="+mj-cs"/>
              </a:defRPr>
            </a:lvl1pPr>
          </a:lstStyle>
          <a:p>
            <a:pPr marL="0" marR="0" lvl="0" indent="0" algn="l" defTabSz="1219170" rtl="0" eaLnBrk="1" fontAlgn="auto" latinLnBrk="0" hangingPunct="1">
              <a:lnSpc>
                <a:spcPct val="90000"/>
              </a:lnSpc>
              <a:spcBef>
                <a:spcPct val="0"/>
              </a:spcBef>
              <a:spcAft>
                <a:spcPts val="0"/>
              </a:spcAft>
              <a:buClrTx/>
              <a:buSzTx/>
              <a:buFontTx/>
              <a:buNone/>
              <a:tabLst/>
              <a:defRPr/>
            </a:pPr>
            <a:r>
              <a:rPr kumimoji="0" lang="fr-CA" sz="2400" b="0" i="0" u="none" strike="noStrike" cap="none" spc="0" normalizeH="0" noProof="0" dirty="0">
                <a:ln>
                  <a:noFill/>
                </a:ln>
                <a:solidFill>
                  <a:prstClr val="white"/>
                </a:solidFill>
                <a:effectLst/>
                <a:uLnTx/>
                <a:uFillTx/>
                <a:latin typeface="HelveticaNeue LT 65 Medium" panose="020B0804020202020204" pitchFamily="34" charset="0"/>
                <a:ea typeface="HelveticaNeue LT 65 Medium"/>
                <a:cs typeface="+mj-cs"/>
              </a:rPr>
              <a:t>Rapport final</a:t>
            </a:r>
          </a:p>
          <a:p>
            <a:pPr marL="0" marR="0" lvl="0" indent="0" algn="l" defTabSz="1219170" rtl="0" eaLnBrk="1" fontAlgn="auto" latinLnBrk="0" hangingPunct="1">
              <a:lnSpc>
                <a:spcPct val="90000"/>
              </a:lnSpc>
              <a:spcBef>
                <a:spcPct val="0"/>
              </a:spcBef>
              <a:spcAft>
                <a:spcPts val="0"/>
              </a:spcAft>
              <a:buClrTx/>
              <a:buSzTx/>
              <a:buFontTx/>
              <a:buNone/>
              <a:tabLst/>
              <a:defRPr/>
            </a:pPr>
            <a:r>
              <a:rPr lang="fr-CA" sz="2400" cap="none" spc="0" dirty="0">
                <a:latin typeface="HelveticaNeue LT 65 Medium" panose="020B0804020202020204" pitchFamily="34" charset="0"/>
                <a:ea typeface="HelveticaNeue LT 65 Medium"/>
                <a:cs typeface="+mj-cs"/>
              </a:rPr>
              <a:t>Avril 2026</a:t>
            </a:r>
            <a:endParaRPr kumimoji="0" lang="fr-CA" sz="2400" b="0" i="0" u="none" strike="noStrike" cap="none" spc="0" normalizeH="0" noProof="0" dirty="0">
              <a:ln>
                <a:noFill/>
              </a:ln>
              <a:effectLst/>
              <a:uLnTx/>
              <a:uFillTx/>
              <a:latin typeface="HelveticaNeue LT 65 Medium" panose="020B0804020202020204" pitchFamily="34" charset="0"/>
              <a:ea typeface="HelveticaNeue LT 65 Medium"/>
              <a:cs typeface="+mj-cs"/>
            </a:endParaRPr>
          </a:p>
        </p:txBody>
      </p:sp>
    </p:spTree>
    <p:extLst>
      <p:ext uri="{BB962C8B-B14F-4D97-AF65-F5344CB8AC3E}">
        <p14:creationId xmlns:p14="http://schemas.microsoft.com/office/powerpoint/2010/main" val="2419474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C309C54D-C58E-96C7-8EAC-6238942C6966}"/>
              </a:ext>
            </a:extLst>
          </p:cNvPr>
          <p:cNvSpPr/>
          <p:nvPr/>
        </p:nvSpPr>
        <p:spPr>
          <a:xfrm>
            <a:off x="0" y="0"/>
            <a:ext cx="2916770" cy="9144000"/>
          </a:xfrm>
          <a:prstGeom prst="rect">
            <a:avLst/>
          </a:prstGeom>
          <a:solidFill>
            <a:srgbClr val="F6F3F0"/>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2000" b="1" dirty="0">
              <a:solidFill>
                <a:schemeClr val="tx2"/>
              </a:solidFill>
              <a:latin typeface="+mj-lt"/>
            </a:endParaRPr>
          </a:p>
        </p:txBody>
      </p:sp>
      <p:sp>
        <p:nvSpPr>
          <p:cNvPr id="2" name="Title 1">
            <a:extLst>
              <a:ext uri="{FF2B5EF4-FFF2-40B4-BE49-F238E27FC236}">
                <a16:creationId xmlns:a16="http://schemas.microsoft.com/office/drawing/2014/main" id="{26D9EE56-E629-1E28-BE9D-0B8644816219}"/>
              </a:ext>
            </a:extLst>
          </p:cNvPr>
          <p:cNvSpPr>
            <a:spLocks noGrp="1"/>
          </p:cNvSpPr>
          <p:nvPr>
            <p:ph type="title"/>
          </p:nvPr>
        </p:nvSpPr>
        <p:spPr>
          <a:xfrm>
            <a:off x="169245" y="591966"/>
            <a:ext cx="2747525" cy="927404"/>
          </a:xfrm>
        </p:spPr>
        <p:txBody>
          <a:bodyPr/>
          <a:lstStyle/>
          <a:p>
            <a:r>
              <a:rPr lang="fr-CA" sz="2000" dirty="0"/>
              <a:t>Initiation au camping </a:t>
            </a:r>
            <a:r>
              <a:rPr lang="fr-CA" sz="2000" dirty="0">
                <a:latin typeface="HelveticaNeue LT 55 Roman" panose="020B0604020202020204" pitchFamily="34" charset="0"/>
              </a:rPr>
              <a:t>2011-2026</a:t>
            </a:r>
          </a:p>
        </p:txBody>
      </p:sp>
      <p:sp>
        <p:nvSpPr>
          <p:cNvPr id="4" name="Content Placeholder 3">
            <a:extLst>
              <a:ext uri="{FF2B5EF4-FFF2-40B4-BE49-F238E27FC236}">
                <a16:creationId xmlns:a16="http://schemas.microsoft.com/office/drawing/2014/main" id="{E8F196AE-4A17-299D-355C-E3CAB583485A}"/>
              </a:ext>
            </a:extLst>
          </p:cNvPr>
          <p:cNvSpPr>
            <a:spLocks noGrp="1"/>
          </p:cNvSpPr>
          <p:nvPr>
            <p:ph idx="11"/>
          </p:nvPr>
        </p:nvSpPr>
        <p:spPr>
          <a:xfrm>
            <a:off x="3125407" y="810883"/>
            <a:ext cx="3455999" cy="7581305"/>
          </a:xfrm>
        </p:spPr>
        <p:txBody>
          <a:bodyPr/>
          <a:lstStyle/>
          <a:p>
            <a:pPr>
              <a:lnSpc>
                <a:spcPct val="115000"/>
              </a:lnSpc>
            </a:pPr>
            <a:r>
              <a:rPr lang="fr-CA" dirty="0"/>
              <a:t>Créé en 2011, le programme Initiation au camping (IC) vise à réduire les obstacles à l’accès à la nature grâce à l’apprentissage de techniques de camping et la pratique d’activités de plein air. Au cours de ses cinq premières années, le programme était axé sur des activités de camping avec nuitées afin d’initier les campeurs novices aux compétences de base nécessaire pour faire du camping sécuritaire et autonome, tout en leur faisant vivre des expériences emblématiques, comme les jeux extérieurs, les feux de camp et les guimauves rôties. Au départ, le programme ciblait les Néo‑Canadiens et les familles avec de jeunes enfants vivant dans des centres urbains. </a:t>
            </a:r>
          </a:p>
          <a:p>
            <a:pPr>
              <a:lnSpc>
                <a:spcPct val="115000"/>
              </a:lnSpc>
            </a:pPr>
            <a:r>
              <a:rPr lang="fr-CA" dirty="0"/>
              <a:t>En 2016, Parcs Canada a reçu 6,3 millions de dollars sur cinq ans (de 2016-2017 à 2020-2021) pour élargir considérablement le Programme et sa portée partout au Canada. En 2017, six centres urbains ont été établis à Halifax, Montréal, Ottawa, Toronto, Edmonton et Vancouver. Dirigés par un coordinateur et comptant principalement des étudiants, ces centres proposaient une série d’activités de camping avec nuitée, des ateliers et des activités de diffusion externe, souvent en partenariat avec des organisations communautaires locales. Un autre centre était en place à Saskatoon entre 2019 et 2023.</a:t>
            </a:r>
          </a:p>
          <a:p>
            <a:pPr>
              <a:lnSpc>
                <a:spcPct val="115000"/>
              </a:lnSpc>
              <a:buNone/>
            </a:pPr>
            <a:r>
              <a:rPr lang="fr-CA" dirty="0"/>
              <a:t>En 2020, en raison de la COVID-19, le programme IC a été adapté pour offrir des ressources et des activités virtuelles ainsi que des activités en plein dans le respect des mesures de distanciation physique. </a:t>
            </a:r>
          </a:p>
          <a:p>
            <a:pPr>
              <a:lnSpc>
                <a:spcPct val="115000"/>
              </a:lnSpc>
              <a:buNone/>
            </a:pPr>
            <a:r>
              <a:rPr lang="fr-CA" dirty="0"/>
              <a:t>Les programmes et les activités de diffusion externe en personne ont repris en 2023. Après la pandémie, l’offre s’est élargie pour proposer d’autres activités d’initiation visant à enseigner les compétences de base nécessaires pour pratiquer des activités de plein air, comme la randonnée, la pêche, le ski et les sports de pagaie. </a:t>
            </a:r>
          </a:p>
          <a:p>
            <a:pPr>
              <a:lnSpc>
                <a:spcPct val="115000"/>
              </a:lnSpc>
              <a:buNone/>
            </a:pPr>
            <a:r>
              <a:rPr lang="fr-CA" dirty="0"/>
              <a:t>Approuvé dans le budget de 2021, le financement d’un autre cycle quinquennal (de 2022-2023 à 2026-2027) s’est élevé à un montant de 5,95 millions de dollars. </a:t>
            </a:r>
          </a:p>
          <a:p>
            <a:pPr>
              <a:lnSpc>
                <a:spcPct val="115000"/>
              </a:lnSpc>
            </a:pPr>
            <a:endParaRPr lang="en-CA" dirty="0"/>
          </a:p>
          <a:p>
            <a:pPr>
              <a:lnSpc>
                <a:spcPct val="115000"/>
              </a:lnSpc>
            </a:pPr>
            <a:endParaRPr lang="en-CA" dirty="0"/>
          </a:p>
        </p:txBody>
      </p:sp>
      <p:grpSp>
        <p:nvGrpSpPr>
          <p:cNvPr id="6" name="Group 5">
            <a:extLst>
              <a:ext uri="{FF2B5EF4-FFF2-40B4-BE49-F238E27FC236}">
                <a16:creationId xmlns:a16="http://schemas.microsoft.com/office/drawing/2014/main" id="{AD3EDB96-C861-78C7-71D8-C0879557ACE4}"/>
              </a:ext>
            </a:extLst>
          </p:cNvPr>
          <p:cNvGrpSpPr/>
          <p:nvPr/>
        </p:nvGrpSpPr>
        <p:grpSpPr>
          <a:xfrm>
            <a:off x="247602" y="1709876"/>
            <a:ext cx="2802518" cy="6407670"/>
            <a:chOff x="247602" y="1840504"/>
            <a:chExt cx="2802518" cy="6407670"/>
          </a:xfrm>
        </p:grpSpPr>
        <p:cxnSp>
          <p:nvCxnSpPr>
            <p:cNvPr id="8" name="Straight Connector 7">
              <a:extLst>
                <a:ext uri="{FF2B5EF4-FFF2-40B4-BE49-F238E27FC236}">
                  <a16:creationId xmlns:a16="http://schemas.microsoft.com/office/drawing/2014/main" id="{AF3CC360-C6F4-AF87-0A46-14BF32CC14C2}"/>
                </a:ext>
              </a:extLst>
            </p:cNvPr>
            <p:cNvCxnSpPr>
              <a:cxnSpLocks/>
            </p:cNvCxnSpPr>
            <p:nvPr/>
          </p:nvCxnSpPr>
          <p:spPr>
            <a:xfrm>
              <a:off x="415011" y="2020322"/>
              <a:ext cx="487078" cy="5332"/>
            </a:xfrm>
            <a:prstGeom prst="line">
              <a:avLst/>
            </a:prstGeom>
            <a:ln>
              <a:solidFill>
                <a:srgbClr val="7F217F"/>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38" name="TextBox 37">
              <a:extLst>
                <a:ext uri="{FF2B5EF4-FFF2-40B4-BE49-F238E27FC236}">
                  <a16:creationId xmlns:a16="http://schemas.microsoft.com/office/drawing/2014/main" id="{156B13A5-A018-4488-DE6A-007448DAA4E2}"/>
                </a:ext>
              </a:extLst>
            </p:cNvPr>
            <p:cNvSpPr txBox="1"/>
            <p:nvPr/>
          </p:nvSpPr>
          <p:spPr>
            <a:xfrm>
              <a:off x="909075" y="7570279"/>
              <a:ext cx="546352" cy="15388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fr-CA" sz="1000" b="1">
                  <a:solidFill>
                    <a:schemeClr val="tx1"/>
                  </a:solidFill>
                </a:rPr>
                <a:t>2026-2027</a:t>
              </a:r>
            </a:p>
          </p:txBody>
        </p:sp>
        <p:cxnSp>
          <p:nvCxnSpPr>
            <p:cNvPr id="39" name="Straight Connector 38">
              <a:extLst>
                <a:ext uri="{FF2B5EF4-FFF2-40B4-BE49-F238E27FC236}">
                  <a16:creationId xmlns:a16="http://schemas.microsoft.com/office/drawing/2014/main" id="{43F31DCC-FA48-750D-F57F-CA11DF384CF6}"/>
                </a:ext>
              </a:extLst>
            </p:cNvPr>
            <p:cNvCxnSpPr>
              <a:cxnSpLocks/>
            </p:cNvCxnSpPr>
            <p:nvPr/>
          </p:nvCxnSpPr>
          <p:spPr>
            <a:xfrm>
              <a:off x="351363" y="7631541"/>
              <a:ext cx="432000" cy="0"/>
            </a:xfrm>
            <a:prstGeom prst="line">
              <a:avLst/>
            </a:prstGeom>
            <a:ln>
              <a:solidFill>
                <a:srgbClr val="7F217F"/>
              </a:solidFill>
              <a:tailEnd type="oval" w="lg" len="lg"/>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E0F2212-7E50-95F4-9ADD-3B105B2B8ACC}"/>
                </a:ext>
              </a:extLst>
            </p:cNvPr>
            <p:cNvSpPr txBox="1"/>
            <p:nvPr/>
          </p:nvSpPr>
          <p:spPr>
            <a:xfrm>
              <a:off x="1357489" y="6079632"/>
              <a:ext cx="1502130" cy="61555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fr-CA" sz="1000" b="1" dirty="0">
                  <a:solidFill>
                    <a:schemeClr val="tx1"/>
                  </a:solidFill>
                </a:rPr>
                <a:t>2022</a:t>
              </a:r>
              <a:r>
                <a:rPr lang="fr-CA" sz="1000" dirty="0">
                  <a:solidFill>
                    <a:schemeClr val="tx1"/>
                  </a:solidFill>
                </a:rPr>
                <a:t> Début d’un nouveau </a:t>
              </a:r>
              <a:br>
                <a:rPr lang="fr-CA" sz="1000" dirty="0">
                  <a:solidFill>
                    <a:schemeClr val="tx1"/>
                  </a:solidFill>
                </a:rPr>
              </a:br>
              <a:r>
                <a:rPr lang="fr-CA" sz="1000" dirty="0">
                  <a:solidFill>
                    <a:schemeClr val="tx1"/>
                  </a:solidFill>
                </a:rPr>
                <a:t>          cycle quinquennal </a:t>
              </a:r>
              <a:br>
                <a:rPr lang="fr-CA" sz="1000" dirty="0">
                  <a:solidFill>
                    <a:schemeClr val="tx1"/>
                  </a:solidFill>
                </a:rPr>
              </a:br>
              <a:r>
                <a:rPr lang="fr-CA" sz="1000" dirty="0">
                  <a:solidFill>
                    <a:schemeClr val="tx1"/>
                  </a:solidFill>
                </a:rPr>
                <a:t>          – renouvellement </a:t>
              </a:r>
              <a:br>
                <a:rPr lang="fr-CA" sz="1000" dirty="0">
                  <a:solidFill>
                    <a:schemeClr val="tx1"/>
                  </a:solidFill>
                </a:rPr>
              </a:br>
              <a:r>
                <a:rPr lang="fr-CA" sz="1000" dirty="0">
                  <a:solidFill>
                    <a:schemeClr val="tx1"/>
                  </a:solidFill>
                </a:rPr>
                <a:t>          du programme IC</a:t>
              </a:r>
            </a:p>
          </p:txBody>
        </p:sp>
        <p:sp>
          <p:nvSpPr>
            <p:cNvPr id="11" name="Oval 10">
              <a:extLst>
                <a:ext uri="{FF2B5EF4-FFF2-40B4-BE49-F238E27FC236}">
                  <a16:creationId xmlns:a16="http://schemas.microsoft.com/office/drawing/2014/main" id="{DBAB9174-2E82-5EAC-90D7-A156D52DBC05}"/>
                </a:ext>
              </a:extLst>
            </p:cNvPr>
            <p:cNvSpPr>
              <a:spLocks/>
            </p:cNvSpPr>
            <p:nvPr/>
          </p:nvSpPr>
          <p:spPr>
            <a:xfrm>
              <a:off x="915147" y="5939019"/>
              <a:ext cx="396000" cy="396000"/>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dirty="0">
                <a:solidFill>
                  <a:schemeClr val="tx1"/>
                </a:solidFill>
                <a:latin typeface="+mj-lt"/>
              </a:endParaRPr>
            </a:p>
          </p:txBody>
        </p:sp>
        <p:pic>
          <p:nvPicPr>
            <p:cNvPr id="12" name="Picture 11" descr="A white tent on a black background  AI-generated content may be incorrect.">
              <a:extLst>
                <a:ext uri="{FF2B5EF4-FFF2-40B4-BE49-F238E27FC236}">
                  <a16:creationId xmlns:a16="http://schemas.microsoft.com/office/drawing/2014/main" id="{82F65D97-A048-890B-CFC9-02E97E38E6C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41273" y="5941863"/>
              <a:ext cx="344977" cy="373496"/>
            </a:xfrm>
            <a:prstGeom prst="rect">
              <a:avLst/>
            </a:prstGeom>
          </p:spPr>
        </p:pic>
        <p:sp>
          <p:nvSpPr>
            <p:cNvPr id="13" name="TextBox 12">
              <a:extLst>
                <a:ext uri="{FF2B5EF4-FFF2-40B4-BE49-F238E27FC236}">
                  <a16:creationId xmlns:a16="http://schemas.microsoft.com/office/drawing/2014/main" id="{C980E91B-3A87-8D83-EFC0-BF84E3BC563A}"/>
                </a:ext>
              </a:extLst>
            </p:cNvPr>
            <p:cNvSpPr txBox="1"/>
            <p:nvPr/>
          </p:nvSpPr>
          <p:spPr>
            <a:xfrm>
              <a:off x="950490" y="5057853"/>
              <a:ext cx="1799156" cy="15388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fr-CA" sz="1000" b="1" dirty="0">
                  <a:solidFill>
                    <a:schemeClr val="tx1"/>
                  </a:solidFill>
                </a:rPr>
                <a:t>2020</a:t>
              </a:r>
              <a:r>
                <a:rPr lang="fr-CA" sz="1000" dirty="0">
                  <a:solidFill>
                    <a:schemeClr val="tx1"/>
                  </a:solidFill>
                </a:rPr>
                <a:t> Ajout d’activités virtuelles</a:t>
              </a:r>
            </a:p>
          </p:txBody>
        </p:sp>
        <p:cxnSp>
          <p:nvCxnSpPr>
            <p:cNvPr id="14" name="Straight Connector 13">
              <a:extLst>
                <a:ext uri="{FF2B5EF4-FFF2-40B4-BE49-F238E27FC236}">
                  <a16:creationId xmlns:a16="http://schemas.microsoft.com/office/drawing/2014/main" id="{9369C281-664D-AD7B-CA4A-8C8A3B10D2A8}"/>
                </a:ext>
              </a:extLst>
            </p:cNvPr>
            <p:cNvCxnSpPr>
              <a:cxnSpLocks/>
            </p:cNvCxnSpPr>
            <p:nvPr/>
          </p:nvCxnSpPr>
          <p:spPr>
            <a:xfrm flipV="1">
              <a:off x="398863" y="3987815"/>
              <a:ext cx="792000" cy="5337"/>
            </a:xfrm>
            <a:prstGeom prst="line">
              <a:avLst/>
            </a:prstGeom>
            <a:ln w="6350">
              <a:solidFill>
                <a:srgbClr val="7F217F"/>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89CA2C87-8FBF-051C-8CDD-9B113821A9E0}"/>
                </a:ext>
              </a:extLst>
            </p:cNvPr>
            <p:cNvSpPr txBox="1"/>
            <p:nvPr/>
          </p:nvSpPr>
          <p:spPr>
            <a:xfrm>
              <a:off x="1361997" y="3864806"/>
              <a:ext cx="1445973" cy="61555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fr-CA" sz="1000" b="1" dirty="0">
                  <a:solidFill>
                    <a:schemeClr val="tx1"/>
                  </a:solidFill>
                </a:rPr>
                <a:t>2017</a:t>
              </a:r>
              <a:r>
                <a:rPr lang="fr-CA" sz="1000" dirty="0">
                  <a:solidFill>
                    <a:schemeClr val="tx1"/>
                  </a:solidFill>
                </a:rPr>
                <a:t> Déploiement du</a:t>
              </a:r>
              <a:br>
                <a:rPr lang="fr-CA" sz="1000" dirty="0">
                  <a:solidFill>
                    <a:schemeClr val="tx1"/>
                  </a:solidFill>
                </a:rPr>
              </a:br>
              <a:r>
                <a:rPr lang="fr-CA" sz="1000" dirty="0">
                  <a:solidFill>
                    <a:schemeClr val="tx1"/>
                  </a:solidFill>
                </a:rPr>
                <a:t>          programme élargi</a:t>
              </a:r>
              <a:br>
                <a:rPr lang="fr-CA" sz="1000" dirty="0">
                  <a:solidFill>
                    <a:schemeClr val="tx1"/>
                  </a:solidFill>
                </a:rPr>
              </a:br>
              <a:r>
                <a:rPr lang="fr-CA" sz="1000" dirty="0">
                  <a:solidFill>
                    <a:schemeClr val="tx1"/>
                  </a:solidFill>
                </a:rPr>
                <a:t>          dans six centres</a:t>
              </a:r>
              <a:br>
                <a:rPr lang="fr-CA" sz="1000" dirty="0">
                  <a:solidFill>
                    <a:schemeClr val="tx1"/>
                  </a:solidFill>
                </a:rPr>
              </a:br>
              <a:r>
                <a:rPr lang="fr-CA" sz="1000" dirty="0">
                  <a:solidFill>
                    <a:schemeClr val="tx1"/>
                  </a:solidFill>
                </a:rPr>
                <a:t>          urbains</a:t>
              </a:r>
            </a:p>
          </p:txBody>
        </p:sp>
        <p:sp>
          <p:nvSpPr>
            <p:cNvPr id="16" name="Oval 15">
              <a:extLst>
                <a:ext uri="{FF2B5EF4-FFF2-40B4-BE49-F238E27FC236}">
                  <a16:creationId xmlns:a16="http://schemas.microsoft.com/office/drawing/2014/main" id="{E7C6FCF5-5D64-2D9B-0158-FFAF60F10F6F}"/>
                </a:ext>
              </a:extLst>
            </p:cNvPr>
            <p:cNvSpPr>
              <a:spLocks/>
            </p:cNvSpPr>
            <p:nvPr/>
          </p:nvSpPr>
          <p:spPr>
            <a:xfrm>
              <a:off x="891931" y="3791277"/>
              <a:ext cx="396000" cy="396000"/>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dirty="0">
                <a:solidFill>
                  <a:schemeClr val="tx1"/>
                </a:solidFill>
                <a:latin typeface="+mj-lt"/>
              </a:endParaRPr>
            </a:p>
          </p:txBody>
        </p:sp>
        <p:pic>
          <p:nvPicPr>
            <p:cNvPr id="17" name="Picture 16" descr="A white tent on a black background  AI-generated content may be incorrect.">
              <a:extLst>
                <a:ext uri="{FF2B5EF4-FFF2-40B4-BE49-F238E27FC236}">
                  <a16:creationId xmlns:a16="http://schemas.microsoft.com/office/drawing/2014/main" id="{47B1AA9A-4F13-A703-8AB9-CCBAFF3D197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6111" y="3792561"/>
              <a:ext cx="344977" cy="373496"/>
            </a:xfrm>
            <a:prstGeom prst="rect">
              <a:avLst/>
            </a:prstGeom>
          </p:spPr>
        </p:pic>
        <p:sp>
          <p:nvSpPr>
            <p:cNvPr id="22" name="TextBox 21">
              <a:extLst>
                <a:ext uri="{FF2B5EF4-FFF2-40B4-BE49-F238E27FC236}">
                  <a16:creationId xmlns:a16="http://schemas.microsoft.com/office/drawing/2014/main" id="{D946CF1B-7DFF-E07F-9E73-BDE94FFF961C}"/>
                </a:ext>
              </a:extLst>
            </p:cNvPr>
            <p:cNvSpPr txBox="1"/>
            <p:nvPr/>
          </p:nvSpPr>
          <p:spPr>
            <a:xfrm>
              <a:off x="950489" y="5458130"/>
              <a:ext cx="2039051"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fr-CA" sz="1000" b="1" dirty="0">
                  <a:solidFill>
                    <a:schemeClr val="tx1"/>
                  </a:solidFill>
                </a:rPr>
                <a:t>2021</a:t>
              </a:r>
              <a:r>
                <a:rPr lang="fr-CA" sz="1000" dirty="0">
                  <a:solidFill>
                    <a:schemeClr val="tx1"/>
                  </a:solidFill>
                </a:rPr>
                <a:t> Ajout d’activités </a:t>
              </a:r>
              <a:br>
                <a:rPr lang="fr-CA" sz="1000" dirty="0">
                  <a:solidFill>
                    <a:schemeClr val="tx1"/>
                  </a:solidFill>
                </a:rPr>
              </a:br>
              <a:r>
                <a:rPr lang="fr-CA" sz="1000" dirty="0">
                  <a:solidFill>
                    <a:schemeClr val="tx1"/>
                  </a:solidFill>
                </a:rPr>
                <a:t>         d’initiation à la pagaie, </a:t>
              </a:r>
              <a:br>
                <a:rPr lang="fr-CA" sz="1000" dirty="0">
                  <a:solidFill>
                    <a:schemeClr val="tx1"/>
                  </a:solidFill>
                </a:rPr>
              </a:br>
              <a:r>
                <a:rPr lang="fr-CA" sz="1000" dirty="0">
                  <a:solidFill>
                    <a:schemeClr val="tx1"/>
                  </a:solidFill>
                </a:rPr>
                <a:t>         au ski et à la raquette</a:t>
              </a:r>
            </a:p>
          </p:txBody>
        </p:sp>
        <p:cxnSp>
          <p:nvCxnSpPr>
            <p:cNvPr id="23" name="Straight Connector 22">
              <a:extLst>
                <a:ext uri="{FF2B5EF4-FFF2-40B4-BE49-F238E27FC236}">
                  <a16:creationId xmlns:a16="http://schemas.microsoft.com/office/drawing/2014/main" id="{1A434179-8E20-6BB9-B1DB-565F991CEB42}"/>
                </a:ext>
              </a:extLst>
            </p:cNvPr>
            <p:cNvCxnSpPr>
              <a:cxnSpLocks/>
            </p:cNvCxnSpPr>
            <p:nvPr/>
          </p:nvCxnSpPr>
          <p:spPr>
            <a:xfrm>
              <a:off x="362897" y="3487824"/>
              <a:ext cx="432000" cy="0"/>
            </a:xfrm>
            <a:prstGeom prst="line">
              <a:avLst/>
            </a:prstGeom>
            <a:ln>
              <a:solidFill>
                <a:srgbClr val="7F217F"/>
              </a:solidFill>
              <a:tailEnd type="oval" w="lg" len="lg"/>
            </a:ln>
          </p:spPr>
          <p:style>
            <a:lnRef idx="1">
              <a:schemeClr val="accent2"/>
            </a:lnRef>
            <a:fillRef idx="0">
              <a:schemeClr val="accent2"/>
            </a:fillRef>
            <a:effectRef idx="0">
              <a:schemeClr val="accent2"/>
            </a:effectRef>
            <a:fontRef idx="minor">
              <a:schemeClr val="tx1"/>
            </a:fontRef>
          </p:style>
        </p:cxnSp>
        <p:sp>
          <p:nvSpPr>
            <p:cNvPr id="24" name="TextBox 23">
              <a:extLst>
                <a:ext uri="{FF2B5EF4-FFF2-40B4-BE49-F238E27FC236}">
                  <a16:creationId xmlns:a16="http://schemas.microsoft.com/office/drawing/2014/main" id="{0277B99A-C801-EB03-E9A4-D1A557742F21}"/>
                </a:ext>
              </a:extLst>
            </p:cNvPr>
            <p:cNvSpPr txBox="1"/>
            <p:nvPr/>
          </p:nvSpPr>
          <p:spPr>
            <a:xfrm>
              <a:off x="950490" y="3424180"/>
              <a:ext cx="2099630"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fr-CA" sz="1000" b="1" dirty="0">
                  <a:solidFill>
                    <a:schemeClr val="tx1"/>
                  </a:solidFill>
                </a:rPr>
                <a:t>2016</a:t>
              </a:r>
              <a:r>
                <a:rPr lang="fr-CA" sz="1000" dirty="0">
                  <a:solidFill>
                    <a:schemeClr val="tx1"/>
                  </a:solidFill>
                </a:rPr>
                <a:t> Projet pilote d’un </a:t>
              </a:r>
              <a:br>
                <a:rPr lang="fr-CA" sz="1000" dirty="0">
                  <a:solidFill>
                    <a:schemeClr val="tx1"/>
                  </a:solidFill>
                </a:rPr>
              </a:br>
              <a:r>
                <a:rPr lang="fr-CA" sz="1000" dirty="0">
                  <a:solidFill>
                    <a:schemeClr val="tx1"/>
                  </a:solidFill>
                </a:rPr>
                <a:t>         nouveau programme IC</a:t>
              </a:r>
            </a:p>
          </p:txBody>
        </p:sp>
        <p:cxnSp>
          <p:nvCxnSpPr>
            <p:cNvPr id="25" name="Straight Connector 24">
              <a:extLst>
                <a:ext uri="{FF2B5EF4-FFF2-40B4-BE49-F238E27FC236}">
                  <a16:creationId xmlns:a16="http://schemas.microsoft.com/office/drawing/2014/main" id="{9F2430C1-9554-22C7-34B7-036DF122E810}"/>
                </a:ext>
              </a:extLst>
            </p:cNvPr>
            <p:cNvCxnSpPr>
              <a:cxnSpLocks/>
            </p:cNvCxnSpPr>
            <p:nvPr/>
          </p:nvCxnSpPr>
          <p:spPr>
            <a:xfrm>
              <a:off x="349690" y="2092174"/>
              <a:ext cx="23171" cy="6156000"/>
            </a:xfrm>
            <a:prstGeom prst="line">
              <a:avLst/>
            </a:prstGeom>
            <a:ln w="76200">
              <a:solidFill>
                <a:srgbClr val="63005D"/>
              </a:solidFill>
              <a:tailEnd type="triangl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D916CE4C-B34E-9951-7008-14CB54B97F06}"/>
                </a:ext>
              </a:extLst>
            </p:cNvPr>
            <p:cNvSpPr txBox="1"/>
            <p:nvPr/>
          </p:nvSpPr>
          <p:spPr>
            <a:xfrm>
              <a:off x="1311147" y="1928564"/>
              <a:ext cx="1427314" cy="61555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fr-CA" sz="1000" b="1" dirty="0">
                  <a:solidFill>
                    <a:schemeClr val="tx1"/>
                  </a:solidFill>
                </a:rPr>
                <a:t>2011</a:t>
              </a:r>
              <a:r>
                <a:rPr lang="fr-CA" sz="1000" dirty="0">
                  <a:solidFill>
                    <a:schemeClr val="tx1"/>
                  </a:solidFill>
                </a:rPr>
                <a:t> Première année du programme IC axé sur les expériences de camping avec nuitée </a:t>
              </a:r>
            </a:p>
          </p:txBody>
        </p:sp>
        <p:grpSp>
          <p:nvGrpSpPr>
            <p:cNvPr id="43" name="Group 42">
              <a:extLst>
                <a:ext uri="{FF2B5EF4-FFF2-40B4-BE49-F238E27FC236}">
                  <a16:creationId xmlns:a16="http://schemas.microsoft.com/office/drawing/2014/main" id="{210A7CBE-1F9E-04B7-85E0-2CD4779F684C}"/>
                </a:ext>
              </a:extLst>
            </p:cNvPr>
            <p:cNvGrpSpPr/>
            <p:nvPr/>
          </p:nvGrpSpPr>
          <p:grpSpPr>
            <a:xfrm>
              <a:off x="832846" y="1840504"/>
              <a:ext cx="383308" cy="417462"/>
              <a:chOff x="-1073256" y="1755980"/>
              <a:chExt cx="383308" cy="417462"/>
            </a:xfrm>
          </p:grpSpPr>
          <p:sp>
            <p:nvSpPr>
              <p:cNvPr id="36" name="Oval 35">
                <a:extLst>
                  <a:ext uri="{FF2B5EF4-FFF2-40B4-BE49-F238E27FC236}">
                    <a16:creationId xmlns:a16="http://schemas.microsoft.com/office/drawing/2014/main" id="{B06C69BD-4F4E-D4FE-BAE7-C60EA614D87A}"/>
                  </a:ext>
                </a:extLst>
              </p:cNvPr>
              <p:cNvSpPr>
                <a:spLocks noChangeAspect="1"/>
              </p:cNvSpPr>
              <p:nvPr/>
            </p:nvSpPr>
            <p:spPr>
              <a:xfrm>
                <a:off x="-1073256" y="1758445"/>
                <a:ext cx="383308" cy="414997"/>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dirty="0">
                  <a:solidFill>
                    <a:schemeClr val="tx1"/>
                  </a:solidFill>
                  <a:latin typeface="+mj-lt"/>
                </a:endParaRPr>
              </a:p>
            </p:txBody>
          </p:sp>
          <p:pic>
            <p:nvPicPr>
              <p:cNvPr id="37" name="Picture 36" descr="A white tent on a black background  AI-generated content may be incorrect.">
                <a:extLst>
                  <a:ext uri="{FF2B5EF4-FFF2-40B4-BE49-F238E27FC236}">
                    <a16:creationId xmlns:a16="http://schemas.microsoft.com/office/drawing/2014/main" id="{9CB6FF97-B8E4-816D-A156-B1122A184AC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54090" y="1755980"/>
                <a:ext cx="344977" cy="373498"/>
              </a:xfrm>
              <a:prstGeom prst="rect">
                <a:avLst/>
              </a:prstGeom>
            </p:spPr>
          </p:pic>
        </p:grpSp>
        <p:sp>
          <p:nvSpPr>
            <p:cNvPr id="35" name="Flowchart: Connector 34">
              <a:extLst>
                <a:ext uri="{FF2B5EF4-FFF2-40B4-BE49-F238E27FC236}">
                  <a16:creationId xmlns:a16="http://schemas.microsoft.com/office/drawing/2014/main" id="{20E8C7E5-0C87-B13C-BCEC-C95416E15B70}"/>
                </a:ext>
              </a:extLst>
            </p:cNvPr>
            <p:cNvSpPr>
              <a:spLocks noChangeAspect="1"/>
            </p:cNvSpPr>
            <p:nvPr/>
          </p:nvSpPr>
          <p:spPr>
            <a:xfrm rot="5400000">
              <a:off x="247601" y="1895763"/>
              <a:ext cx="252001" cy="252000"/>
            </a:xfrm>
            <a:prstGeom prst="flowChartConnector">
              <a:avLst/>
            </a:prstGeom>
            <a:solidFill>
              <a:srgbClr val="63005D"/>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dirty="0">
                <a:solidFill>
                  <a:schemeClr val="tx1"/>
                </a:solidFill>
                <a:latin typeface="+mj-lt"/>
              </a:endParaRPr>
            </a:p>
          </p:txBody>
        </p:sp>
        <p:sp>
          <p:nvSpPr>
            <p:cNvPr id="27" name="Flowchart: Connector 26">
              <a:extLst>
                <a:ext uri="{FF2B5EF4-FFF2-40B4-BE49-F238E27FC236}">
                  <a16:creationId xmlns:a16="http://schemas.microsoft.com/office/drawing/2014/main" id="{2334FDB4-6034-99BB-F322-D04568C389C2}"/>
                </a:ext>
              </a:extLst>
            </p:cNvPr>
            <p:cNvSpPr>
              <a:spLocks noChangeAspect="1"/>
            </p:cNvSpPr>
            <p:nvPr/>
          </p:nvSpPr>
          <p:spPr>
            <a:xfrm rot="5400000">
              <a:off x="247602" y="3846772"/>
              <a:ext cx="252001" cy="252000"/>
            </a:xfrm>
            <a:prstGeom prst="flowChartConnector">
              <a:avLst/>
            </a:prstGeom>
            <a:solidFill>
              <a:srgbClr val="63005D"/>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dirty="0">
                <a:solidFill>
                  <a:schemeClr val="tx1"/>
                </a:solidFill>
                <a:latin typeface="+mj-lt"/>
              </a:endParaRPr>
            </a:p>
          </p:txBody>
        </p:sp>
        <p:cxnSp>
          <p:nvCxnSpPr>
            <p:cNvPr id="29" name="Straight Connector 28">
              <a:extLst>
                <a:ext uri="{FF2B5EF4-FFF2-40B4-BE49-F238E27FC236}">
                  <a16:creationId xmlns:a16="http://schemas.microsoft.com/office/drawing/2014/main" id="{E689308A-E371-3F60-A65E-9E9D98D60209}"/>
                </a:ext>
              </a:extLst>
            </p:cNvPr>
            <p:cNvCxnSpPr>
              <a:cxnSpLocks/>
            </p:cNvCxnSpPr>
            <p:nvPr/>
          </p:nvCxnSpPr>
          <p:spPr>
            <a:xfrm>
              <a:off x="360861" y="3113377"/>
              <a:ext cx="432000" cy="0"/>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id="{0BFADC0B-9508-D692-F27D-432B458F205C}"/>
                </a:ext>
              </a:extLst>
            </p:cNvPr>
            <p:cNvSpPr txBox="1"/>
            <p:nvPr/>
          </p:nvSpPr>
          <p:spPr>
            <a:xfrm>
              <a:off x="1000530" y="3046688"/>
              <a:ext cx="1665636"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fr-CA" sz="1000" b="1" dirty="0">
                  <a:solidFill>
                    <a:schemeClr val="tx1"/>
                  </a:solidFill>
                </a:rPr>
                <a:t>2015</a:t>
              </a:r>
              <a:r>
                <a:rPr lang="fr-CA" sz="1000" dirty="0">
                  <a:solidFill>
                    <a:schemeClr val="tx1"/>
                  </a:solidFill>
                </a:rPr>
                <a:t> Ajout d’activités d’IC   </a:t>
              </a:r>
              <a:br>
                <a:rPr lang="fr-CA" sz="1000" dirty="0">
                  <a:solidFill>
                    <a:schemeClr val="tx1"/>
                  </a:solidFill>
                </a:rPr>
              </a:br>
              <a:r>
                <a:rPr lang="fr-CA" sz="1000" dirty="0">
                  <a:solidFill>
                    <a:schemeClr val="tx1"/>
                  </a:solidFill>
                </a:rPr>
                <a:t>         durant la journée</a:t>
              </a:r>
            </a:p>
          </p:txBody>
        </p:sp>
        <p:cxnSp>
          <p:nvCxnSpPr>
            <p:cNvPr id="31" name="Straight Connector 30">
              <a:extLst>
                <a:ext uri="{FF2B5EF4-FFF2-40B4-BE49-F238E27FC236}">
                  <a16:creationId xmlns:a16="http://schemas.microsoft.com/office/drawing/2014/main" id="{18713C39-976C-F2ED-9C9C-8A033069A1BE}"/>
                </a:ext>
              </a:extLst>
            </p:cNvPr>
            <p:cNvCxnSpPr>
              <a:cxnSpLocks/>
            </p:cNvCxnSpPr>
            <p:nvPr/>
          </p:nvCxnSpPr>
          <p:spPr>
            <a:xfrm>
              <a:off x="383814" y="5513756"/>
              <a:ext cx="432000" cy="0"/>
            </a:xfrm>
            <a:prstGeom prst="line">
              <a:avLst/>
            </a:prstGeom>
            <a:ln>
              <a:solidFill>
                <a:srgbClr val="7F217F"/>
              </a:solidFill>
              <a:tailEnd type="oval" w="lg" len="lg"/>
            </a:ln>
          </p:spPr>
          <p:style>
            <a:lnRef idx="1">
              <a:schemeClr val="accent2"/>
            </a:lnRef>
            <a:fillRef idx="0">
              <a:schemeClr val="accent2"/>
            </a:fillRef>
            <a:effectRef idx="0">
              <a:schemeClr val="accent2"/>
            </a:effectRef>
            <a:fontRef idx="minor">
              <a:schemeClr val="tx1"/>
            </a:fontRef>
          </p:style>
        </p:cxnSp>
        <p:cxnSp>
          <p:nvCxnSpPr>
            <p:cNvPr id="32" name="Straight Connector 31">
              <a:extLst>
                <a:ext uri="{FF2B5EF4-FFF2-40B4-BE49-F238E27FC236}">
                  <a16:creationId xmlns:a16="http://schemas.microsoft.com/office/drawing/2014/main" id="{EFE7BD51-EFFA-2313-C83E-BF2AEB6DA626}"/>
                </a:ext>
              </a:extLst>
            </p:cNvPr>
            <p:cNvCxnSpPr>
              <a:cxnSpLocks/>
            </p:cNvCxnSpPr>
            <p:nvPr/>
          </p:nvCxnSpPr>
          <p:spPr>
            <a:xfrm>
              <a:off x="357869" y="5131033"/>
              <a:ext cx="432000" cy="0"/>
            </a:xfrm>
            <a:prstGeom prst="line">
              <a:avLst/>
            </a:prstGeom>
            <a:ln>
              <a:solidFill>
                <a:srgbClr val="7F217F"/>
              </a:solidFill>
              <a:tailEnd type="oval" w="lg" len="lg"/>
            </a:ln>
          </p:spPr>
          <p:style>
            <a:lnRef idx="1">
              <a:schemeClr val="accent2"/>
            </a:lnRef>
            <a:fillRef idx="0">
              <a:schemeClr val="accent2"/>
            </a:fillRef>
            <a:effectRef idx="0">
              <a:schemeClr val="accent2"/>
            </a:effectRef>
            <a:fontRef idx="minor">
              <a:schemeClr val="tx1"/>
            </a:fontRef>
          </p:style>
        </p:cxnSp>
        <p:sp>
          <p:nvSpPr>
            <p:cNvPr id="41" name="TextBox 40">
              <a:extLst>
                <a:ext uri="{FF2B5EF4-FFF2-40B4-BE49-F238E27FC236}">
                  <a16:creationId xmlns:a16="http://schemas.microsoft.com/office/drawing/2014/main" id="{A2FB0C96-0A5E-FBDD-187C-E1DDA7A9EE3B}"/>
                </a:ext>
              </a:extLst>
            </p:cNvPr>
            <p:cNvSpPr txBox="1"/>
            <p:nvPr/>
          </p:nvSpPr>
          <p:spPr>
            <a:xfrm>
              <a:off x="1311147" y="7537418"/>
              <a:ext cx="1427314"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fr-CA" sz="1000" dirty="0">
                  <a:solidFill>
                    <a:schemeClr val="tx1"/>
                  </a:solidFill>
                </a:rPr>
                <a:t>Le financement du programme IC prend fin</a:t>
              </a:r>
            </a:p>
          </p:txBody>
        </p:sp>
        <p:cxnSp>
          <p:nvCxnSpPr>
            <p:cNvPr id="44" name="Straight Connector 43">
              <a:extLst>
                <a:ext uri="{FF2B5EF4-FFF2-40B4-BE49-F238E27FC236}">
                  <a16:creationId xmlns:a16="http://schemas.microsoft.com/office/drawing/2014/main" id="{4D0A7688-8F5E-9ED5-5345-7C1C11193CDA}"/>
                </a:ext>
              </a:extLst>
            </p:cNvPr>
            <p:cNvCxnSpPr>
              <a:cxnSpLocks/>
            </p:cNvCxnSpPr>
            <p:nvPr/>
          </p:nvCxnSpPr>
          <p:spPr>
            <a:xfrm>
              <a:off x="438576" y="6155440"/>
              <a:ext cx="487078" cy="5332"/>
            </a:xfrm>
            <a:prstGeom prst="line">
              <a:avLst/>
            </a:prstGeom>
            <a:ln>
              <a:solidFill>
                <a:srgbClr val="7F217F"/>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28" name="Flowchart: Connector 27">
              <a:extLst>
                <a:ext uri="{FF2B5EF4-FFF2-40B4-BE49-F238E27FC236}">
                  <a16:creationId xmlns:a16="http://schemas.microsoft.com/office/drawing/2014/main" id="{A76964CF-6930-A762-9B5A-9BE3CB2DB733}"/>
                </a:ext>
              </a:extLst>
            </p:cNvPr>
            <p:cNvSpPr>
              <a:spLocks noChangeAspect="1"/>
            </p:cNvSpPr>
            <p:nvPr/>
          </p:nvSpPr>
          <p:spPr>
            <a:xfrm rot="5400000">
              <a:off x="258665" y="6041315"/>
              <a:ext cx="252001" cy="252000"/>
            </a:xfrm>
            <a:prstGeom prst="flowChartConnector">
              <a:avLst/>
            </a:prstGeom>
            <a:solidFill>
              <a:srgbClr val="63005D"/>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dirty="0">
                <a:solidFill>
                  <a:schemeClr val="tx1"/>
                </a:solidFill>
                <a:latin typeface="+mj-lt"/>
              </a:endParaRPr>
            </a:p>
          </p:txBody>
        </p:sp>
      </p:grpSp>
      <p:sp>
        <p:nvSpPr>
          <p:cNvPr id="5" name="Title 10">
            <a:extLst>
              <a:ext uri="{FF2B5EF4-FFF2-40B4-BE49-F238E27FC236}">
                <a16:creationId xmlns:a16="http://schemas.microsoft.com/office/drawing/2014/main" id="{49053BA0-ED46-A212-E52C-DF217A785003}"/>
              </a:ext>
            </a:extLst>
          </p:cNvPr>
          <p:cNvSpPr txBox="1">
            <a:spLocks/>
          </p:cNvSpPr>
          <p:nvPr/>
        </p:nvSpPr>
        <p:spPr>
          <a:xfrm>
            <a:off x="218690" y="8573980"/>
            <a:ext cx="2447475" cy="351124"/>
          </a:xfrm>
          <a:prstGeom prst="rect">
            <a:avLst/>
          </a:prstGeom>
        </p:spPr>
        <p:txBody>
          <a:bodyPr vert="horz" wrap="square" lIns="0" tIns="0" rIns="0" bIns="0" rtlCol="0" anchor="t">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a:lnSpc>
                <a:spcPct val="100000"/>
              </a:lnSpc>
            </a:pPr>
            <a:r>
              <a:rPr lang="fr-CA" sz="1100" b="1" dirty="0">
                <a:latin typeface="Aptos" panose="020B0004020202020204" pitchFamily="34" charset="0"/>
              </a:rPr>
              <a:t>Figure 1 : </a:t>
            </a:r>
            <a:br>
              <a:rPr lang="fr-CA" sz="1100" b="1" dirty="0">
                <a:latin typeface="Aptos" panose="020B0004020202020204" pitchFamily="34" charset="0"/>
              </a:rPr>
            </a:br>
            <a:r>
              <a:rPr lang="fr-CA" sz="1100" b="1" dirty="0">
                <a:latin typeface="Aptos" panose="020B0004020202020204" pitchFamily="34" charset="0"/>
              </a:rPr>
              <a:t>Chronologie – Initiation au camping</a:t>
            </a:r>
          </a:p>
        </p:txBody>
      </p:sp>
      <p:cxnSp>
        <p:nvCxnSpPr>
          <p:cNvPr id="26" name="Straight Connector 25">
            <a:extLst>
              <a:ext uri="{FF2B5EF4-FFF2-40B4-BE49-F238E27FC236}">
                <a16:creationId xmlns:a16="http://schemas.microsoft.com/office/drawing/2014/main" id="{66517A80-32FA-15AE-3690-F2FEA0BC749B}"/>
              </a:ext>
            </a:extLst>
          </p:cNvPr>
          <p:cNvCxnSpPr>
            <a:cxnSpLocks/>
          </p:cNvCxnSpPr>
          <p:nvPr/>
        </p:nvCxnSpPr>
        <p:spPr>
          <a:xfrm>
            <a:off x="362897" y="6824397"/>
            <a:ext cx="432000" cy="0"/>
          </a:xfrm>
          <a:prstGeom prst="line">
            <a:avLst/>
          </a:prstGeom>
          <a:ln>
            <a:solidFill>
              <a:srgbClr val="7F217F"/>
            </a:solidFill>
            <a:tailEnd type="oval" w="lg" len="lg"/>
          </a:ln>
        </p:spPr>
        <p:style>
          <a:lnRef idx="1">
            <a:schemeClr val="accent2"/>
          </a:lnRef>
          <a:fillRef idx="0">
            <a:schemeClr val="accent2"/>
          </a:fillRef>
          <a:effectRef idx="0">
            <a:schemeClr val="accent2"/>
          </a:effectRef>
          <a:fontRef idx="minor">
            <a:schemeClr val="tx1"/>
          </a:fontRef>
        </p:style>
      </p:cxnSp>
      <p:sp>
        <p:nvSpPr>
          <p:cNvPr id="34" name="TextBox 33">
            <a:extLst>
              <a:ext uri="{FF2B5EF4-FFF2-40B4-BE49-F238E27FC236}">
                <a16:creationId xmlns:a16="http://schemas.microsoft.com/office/drawing/2014/main" id="{1BDEBF83-0486-2203-2ED5-387065E2D435}"/>
              </a:ext>
            </a:extLst>
          </p:cNvPr>
          <p:cNvSpPr txBox="1"/>
          <p:nvPr/>
        </p:nvSpPr>
        <p:spPr>
          <a:xfrm>
            <a:off x="907037" y="6745459"/>
            <a:ext cx="2039051"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fr-CA" sz="1000" b="1" dirty="0">
                <a:solidFill>
                  <a:schemeClr val="tx1"/>
                </a:solidFill>
              </a:rPr>
              <a:t>2024</a:t>
            </a:r>
            <a:r>
              <a:rPr lang="fr-CA" sz="1000" dirty="0">
                <a:solidFill>
                  <a:schemeClr val="tx1"/>
                </a:solidFill>
              </a:rPr>
              <a:t> Ajout de l’activité </a:t>
            </a:r>
            <a:br>
              <a:rPr lang="fr-CA" sz="1000" dirty="0">
                <a:solidFill>
                  <a:schemeClr val="tx1"/>
                </a:solidFill>
              </a:rPr>
            </a:br>
            <a:r>
              <a:rPr lang="fr-CA" sz="1000" dirty="0">
                <a:solidFill>
                  <a:schemeClr val="tx1"/>
                </a:solidFill>
              </a:rPr>
              <a:t>         d’initiation au patinage</a:t>
            </a:r>
          </a:p>
        </p:txBody>
      </p:sp>
    </p:spTree>
    <p:extLst>
      <p:ext uri="{BB962C8B-B14F-4D97-AF65-F5344CB8AC3E}">
        <p14:creationId xmlns:p14="http://schemas.microsoft.com/office/powerpoint/2010/main" val="1382749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468D3-81CE-A160-C3F7-434764032F2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3948E95-124C-DEB1-44C8-3680BF0B923C}"/>
              </a:ext>
            </a:extLst>
          </p:cNvPr>
          <p:cNvSpPr/>
          <p:nvPr/>
        </p:nvSpPr>
        <p:spPr>
          <a:xfrm>
            <a:off x="0" y="5355506"/>
            <a:ext cx="6100634" cy="3181426"/>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dirty="0">
              <a:solidFill>
                <a:schemeClr val="tx2"/>
              </a:solidFill>
              <a:latin typeface="+mj-lt"/>
            </a:endParaRPr>
          </a:p>
        </p:txBody>
      </p:sp>
      <p:sp>
        <p:nvSpPr>
          <p:cNvPr id="3" name="Content Placeholder 2">
            <a:extLst>
              <a:ext uri="{FF2B5EF4-FFF2-40B4-BE49-F238E27FC236}">
                <a16:creationId xmlns:a16="http://schemas.microsoft.com/office/drawing/2014/main" id="{44A7D403-7174-4068-0693-569A2D29140B}"/>
              </a:ext>
            </a:extLst>
          </p:cNvPr>
          <p:cNvSpPr>
            <a:spLocks noGrp="1"/>
          </p:cNvSpPr>
          <p:nvPr>
            <p:ph idx="11"/>
          </p:nvPr>
        </p:nvSpPr>
        <p:spPr>
          <a:xfrm>
            <a:off x="300969" y="900000"/>
            <a:ext cx="6214132" cy="3989862"/>
          </a:xfrm>
        </p:spPr>
        <p:txBody>
          <a:bodyPr numCol="2" spcCol="144000">
            <a:noAutofit/>
          </a:bodyPr>
          <a:lstStyle/>
          <a:p>
            <a:pPr marL="0" marR="0" lvl="1" indent="0" algn="l" defTabSz="1219170" rtl="0" eaLnBrk="1" fontAlgn="auto" latinLnBrk="0" hangingPunct="1">
              <a:lnSpc>
                <a:spcPct val="115000"/>
              </a:lnSpc>
              <a:spcBef>
                <a:spcPts val="0"/>
              </a:spcBef>
              <a:spcAft>
                <a:spcPts val="0"/>
              </a:spcAft>
              <a:buClrTx/>
              <a:buSzTx/>
              <a:buFont typeface="Arial" panose="020B0604020202020204" pitchFamily="34" charset="0"/>
              <a:buChar char="​"/>
              <a:tabLst/>
              <a:defRPr/>
            </a:pPr>
            <a:r>
              <a:rPr kumimoji="0" lang="fr-CA" b="0" i="0" u="none" strike="noStrike" cap="none" normalizeH="0" baseline="0" noProof="0" dirty="0">
                <a:ln>
                  <a:noFill/>
                </a:ln>
                <a:solidFill>
                  <a:srgbClr val="63005D"/>
                </a:solidFill>
                <a:effectLst/>
                <a:uLnTx/>
                <a:uFillTx/>
                <a:latin typeface="HelveticaNeue LT 55 Roman" panose="020B0604020202020204" pitchFamily="34" charset="0"/>
                <a:ea typeface="HelveticaNeue LT 55 Roman"/>
                <a:cs typeface="+mn-cs"/>
              </a:rPr>
              <a:t>Conception du programme</a:t>
            </a:r>
          </a:p>
          <a:p>
            <a:pPr marL="0" marR="0" lvl="1"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100" b="0" i="0" u="none" strike="noStrike" cap="none" normalizeH="0" baseline="0" noProof="0" dirty="0">
                <a:ln>
                  <a:noFill/>
                </a:ln>
                <a:solidFill>
                  <a:srgbClr val="3C3D3E"/>
                </a:solidFill>
                <a:effectLst/>
                <a:uLnTx/>
                <a:uFillTx/>
                <a:latin typeface="Microsoft New Tai Lue"/>
                <a:ea typeface="Microsoft New Tai Lue"/>
                <a:cs typeface="Times New Roman" panose="02020603050405020304" pitchFamily="18" charset="0"/>
              </a:rPr>
              <a:t>Le premier programme IC (de 2011 à 2016) a été créé à une époque où la fréquentation des parcs nationaux était en baisse. Cette tendance, qui s’est depuis inversée, a encouragé Parcs Canada à s’intéresser davantage aux groupes moins présents parmi ses visiteurs et à</a:t>
            </a:r>
            <a:r>
              <a:rPr kumimoji="0" lang="fr-CA" sz="1100" b="0" i="0" u="none" strike="noStrike" cap="none" normalizeH="0" baseline="0" noProof="0" dirty="0">
                <a:ln>
                  <a:noFill/>
                </a:ln>
                <a:solidFill>
                  <a:srgbClr val="3C3D3E"/>
                </a:solidFill>
                <a:effectLst/>
                <a:uLnTx/>
                <a:uFillTx/>
              </a:rPr>
              <a:t> </a:t>
            </a:r>
            <a:r>
              <a:rPr kumimoji="0" lang="fr-CA" sz="1100" b="0" i="0" u="none" strike="noStrike" cap="none" normalizeH="0" baseline="0" noProof="0" dirty="0">
                <a:ln>
                  <a:noFill/>
                </a:ln>
                <a:solidFill>
                  <a:srgbClr val="3C3D3E"/>
                </a:solidFill>
                <a:effectLst/>
                <a:uLnTx/>
                <a:uFillTx/>
                <a:latin typeface="+mn-lt"/>
                <a:ea typeface="+mn-lt"/>
                <a:cs typeface="Times New Roman" panose="02020603050405020304" pitchFamily="18" charset="0"/>
              </a:rPr>
              <a:t>analyser les obstacles à la fréquentation des milieux naturels.</a:t>
            </a:r>
          </a:p>
          <a:p>
            <a:pPr lvl="1">
              <a:lnSpc>
                <a:spcPct val="115000"/>
              </a:lnSpc>
              <a:spcAft>
                <a:spcPts val="600"/>
              </a:spcAft>
              <a:defRPr/>
            </a:pPr>
            <a:r>
              <a:rPr kumimoji="0" lang="fr-CA" sz="1100" b="0" i="0" u="none" strike="noStrike" cap="none" normalizeH="0" baseline="0" noProof="0" dirty="0">
                <a:ln>
                  <a:noFill/>
                </a:ln>
                <a:solidFill>
                  <a:srgbClr val="3C3D3E"/>
                </a:solidFill>
                <a:effectLst/>
                <a:uLnTx/>
                <a:uFillTx/>
                <a:latin typeface="+mn-lt"/>
                <a:ea typeface="+mn-lt"/>
                <a:cs typeface="Times New Roman" panose="02020603050405020304" pitchFamily="18" charset="0"/>
              </a:rPr>
              <a:t>L’analyse des publications universitaires, des rapports d’organismes de défense de la nature, des tendances en matière de camping et des renseignements sur les visiteurs de Parcs Canada ont permis de déterminer que </a:t>
            </a:r>
            <a:r>
              <a:rPr lang="fr-CA" sz="1100" dirty="0">
                <a:solidFill>
                  <a:schemeClr val="tx2"/>
                </a:solidFill>
                <a:latin typeface="+mn-lt"/>
                <a:ea typeface="+mn-lt"/>
                <a:cs typeface="Times New Roman" panose="02020603050405020304" pitchFamily="18" charset="0"/>
              </a:rPr>
              <a:t>les citadins, les Néo‑Canadiens et les familles avec de jeunes enfants étaient les principaux groupes cibles </a:t>
            </a:r>
          </a:p>
          <a:p>
            <a:pPr marL="0" marR="0" lvl="1"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100" b="0" i="0" u="none" strike="noStrike" cap="none" normalizeH="0" baseline="0" noProof="0" dirty="0">
                <a:ln>
                  <a:noFill/>
                </a:ln>
                <a:solidFill>
                  <a:srgbClr val="3C3D3E"/>
                </a:solidFill>
                <a:effectLst/>
                <a:uLnTx/>
                <a:uFillTx/>
                <a:latin typeface="+mn-lt"/>
                <a:ea typeface="+mn-lt"/>
                <a:cs typeface="Times New Roman" panose="02020603050405020304" pitchFamily="18" charset="0"/>
              </a:rPr>
              <a:t>La recherche a également permis de cerner trois obstacles communs qui empêchent ces populations de profiter du camping et d’autres activités de plein air</a:t>
            </a:r>
            <a:r>
              <a:rPr kumimoji="0" lang="fr-CA" sz="1100" i="0" u="none" strike="noStrike" cap="none" normalizeH="0" baseline="0" noProof="0" dirty="0">
                <a:ln>
                  <a:noFill/>
                </a:ln>
                <a:solidFill>
                  <a:srgbClr val="3C3D3E"/>
                </a:solidFill>
                <a:effectLst/>
                <a:uLnTx/>
                <a:uFillTx/>
                <a:latin typeface="+mn-lt"/>
                <a:ea typeface="+mn-lt"/>
                <a:cs typeface="Times New Roman" panose="02020603050405020304" pitchFamily="18" charset="0"/>
              </a:rPr>
              <a:t>, notamment :</a:t>
            </a:r>
          </a:p>
          <a:p>
            <a:pPr marL="171450" marR="0" lvl="1" indent="-171450" algn="l" defTabSz="1219170" rtl="0" eaLnBrk="1" fontAlgn="auto" latinLnBrk="0" hangingPunct="1">
              <a:lnSpc>
                <a:spcPct val="115000"/>
              </a:lnSpc>
              <a:spcBef>
                <a:spcPts val="0"/>
              </a:spcBef>
              <a:spcAft>
                <a:spcPts val="400"/>
              </a:spcAft>
              <a:buClrTx/>
              <a:buSzTx/>
              <a:buFont typeface="Arial" panose="020B0604020202020204" pitchFamily="34" charset="0"/>
              <a:buChar char="•"/>
              <a:tabLst/>
              <a:defRPr/>
            </a:pPr>
            <a:r>
              <a:rPr kumimoji="0" lang="fr-CA" sz="1100" i="0" u="none" strike="noStrike" cap="none" normalizeH="0" baseline="0" noProof="0" dirty="0">
                <a:ln>
                  <a:noFill/>
                </a:ln>
                <a:solidFill>
                  <a:srgbClr val="3C3D3E"/>
                </a:solidFill>
                <a:effectLst/>
                <a:uLnTx/>
                <a:uFillTx/>
                <a:latin typeface="+mn-lt"/>
                <a:ea typeface="+mn-lt"/>
                <a:cs typeface="Times New Roman" panose="02020603050405020304" pitchFamily="18" charset="0"/>
              </a:rPr>
              <a:t>un manque de connaissances et de compétences pour faire du camping et pratiquer d’autres activités de plein air</a:t>
            </a:r>
          </a:p>
          <a:p>
            <a:pPr marL="171450" marR="0" lvl="1" indent="-171450" algn="l" defTabSz="1219170" rtl="0" eaLnBrk="1" fontAlgn="auto" latinLnBrk="0" hangingPunct="1">
              <a:lnSpc>
                <a:spcPct val="115000"/>
              </a:lnSpc>
              <a:spcBef>
                <a:spcPts val="0"/>
              </a:spcBef>
              <a:spcAft>
                <a:spcPts val="400"/>
              </a:spcAft>
              <a:buClrTx/>
              <a:buSzTx/>
              <a:buFont typeface="Arial" panose="020B0604020202020204" pitchFamily="34" charset="0"/>
              <a:buChar char="•"/>
              <a:tabLst/>
              <a:defRPr/>
            </a:pPr>
            <a:r>
              <a:rPr kumimoji="0" lang="fr-CA" sz="1100" i="0" u="none" strike="noStrike" cap="none" normalizeH="0" baseline="0" noProof="0" dirty="0">
                <a:ln>
                  <a:noFill/>
                </a:ln>
                <a:solidFill>
                  <a:srgbClr val="3C3D3E"/>
                </a:solidFill>
                <a:effectLst/>
                <a:uLnTx/>
                <a:uFillTx/>
                <a:latin typeface="+mn-lt"/>
                <a:ea typeface="+mn-lt"/>
                <a:cs typeface="Times New Roman" panose="02020603050405020304" pitchFamily="18" charset="0"/>
              </a:rPr>
              <a:t>la distance séparant les milieux urbains et les parcs et autres lieux de loisirs de plein air</a:t>
            </a:r>
          </a:p>
          <a:p>
            <a:pPr marL="171450" marR="0" lvl="1" indent="-171450" algn="l" defTabSz="1219170" rtl="0" eaLnBrk="1" fontAlgn="auto" latinLnBrk="0" hangingPunct="1">
              <a:lnSpc>
                <a:spcPct val="115000"/>
              </a:lnSpc>
              <a:spcBef>
                <a:spcPts val="0"/>
              </a:spcBef>
              <a:spcAft>
                <a:spcPts val="400"/>
              </a:spcAft>
              <a:buClrTx/>
              <a:buSzTx/>
              <a:buFont typeface="Arial" panose="020B0604020202020204" pitchFamily="34" charset="0"/>
              <a:buChar char="•"/>
              <a:tabLst/>
              <a:defRPr/>
            </a:pPr>
            <a:r>
              <a:rPr kumimoji="0" lang="fr-CA" sz="1100" i="0" u="none" strike="noStrike" cap="none" normalizeH="0" baseline="0" noProof="0" dirty="0">
                <a:ln>
                  <a:noFill/>
                </a:ln>
                <a:solidFill>
                  <a:srgbClr val="3C3D3E"/>
                </a:solidFill>
                <a:effectLst/>
                <a:uLnTx/>
                <a:uFillTx/>
                <a:latin typeface="+mn-lt"/>
                <a:ea typeface="+mn-lt"/>
                <a:cs typeface="Times New Roman" panose="02020603050405020304" pitchFamily="18" charset="0"/>
              </a:rPr>
              <a:t>les coûts associés </a:t>
            </a:r>
            <a:r>
              <a:rPr kumimoji="0" lang="fr-CA" sz="1100" b="0" i="0" u="none" strike="noStrike" cap="none" normalizeH="0" baseline="0" noProof="0" dirty="0">
                <a:ln>
                  <a:noFill/>
                </a:ln>
                <a:solidFill>
                  <a:srgbClr val="3C3D3E"/>
                </a:solidFill>
                <a:effectLst/>
                <a:uLnTx/>
                <a:uFillTx/>
                <a:latin typeface="Microsoft New Tai Lue"/>
                <a:ea typeface="Microsoft New Tai Lue"/>
                <a:cs typeface="Times New Roman" panose="02020603050405020304" pitchFamily="18" charset="0"/>
              </a:rPr>
              <a:t>à l’équipement, aux droits d’entrée et au transport. </a:t>
            </a:r>
          </a:p>
          <a:p>
            <a:pPr>
              <a:lnSpc>
                <a:spcPct val="115000"/>
              </a:lnSpc>
            </a:pPr>
            <a:r>
              <a:rPr lang="fr-CA" dirty="0">
                <a:solidFill>
                  <a:srgbClr val="3C3D3E"/>
                </a:solidFill>
                <a:cs typeface="Times New Roman" panose="02020603050405020304" pitchFamily="18" charset="0"/>
              </a:rPr>
              <a:t>Depuis 2011, ces trois obstacles ont </a:t>
            </a:r>
            <a:r>
              <a:rPr lang="fr-CA" dirty="0"/>
              <a:t>inspiré la conception du programme IC, menant à la création d’activités ainsi que la réforme du programme et l’élargissement de sa portée en 2017, tel que décrit ci-dessous.</a:t>
            </a:r>
          </a:p>
          <a:p>
            <a:pPr lvl="0">
              <a:lnSpc>
                <a:spcPct val="115000"/>
              </a:lnSpc>
              <a:spcAft>
                <a:spcPts val="0"/>
              </a:spcAft>
              <a:defRPr/>
            </a:pPr>
            <a:r>
              <a:rPr lang="fr-CA" sz="1200" dirty="0">
                <a:solidFill>
                  <a:srgbClr val="63005D"/>
                </a:solidFill>
              </a:rPr>
              <a:t>Connaissances et de compétences</a:t>
            </a:r>
          </a:p>
          <a:p>
            <a:pPr lvl="0">
              <a:lnSpc>
                <a:spcPct val="115000"/>
              </a:lnSpc>
              <a:defRPr/>
            </a:pPr>
            <a:r>
              <a:rPr lang="fr-CA" dirty="0">
                <a:solidFill>
                  <a:srgbClr val="3C3D3E"/>
                </a:solidFill>
              </a:rPr>
              <a:t>Qu’il s’agisse de faire connaître le programme ou d’acquérir des compétences (voir p. 13), presque tous les contenus du programme IC portent sur la nature, le camping et les loisirs de plein air.</a:t>
            </a:r>
          </a:p>
        </p:txBody>
      </p:sp>
      <p:grpSp>
        <p:nvGrpSpPr>
          <p:cNvPr id="10" name="Group 9">
            <a:extLst>
              <a:ext uri="{FF2B5EF4-FFF2-40B4-BE49-F238E27FC236}">
                <a16:creationId xmlns:a16="http://schemas.microsoft.com/office/drawing/2014/main" id="{4916852A-E3B2-D97D-C83E-704CFD9EC22C}"/>
              </a:ext>
            </a:extLst>
          </p:cNvPr>
          <p:cNvGrpSpPr>
            <a:grpSpLocks noChangeAspect="1"/>
          </p:cNvGrpSpPr>
          <p:nvPr/>
        </p:nvGrpSpPr>
        <p:grpSpPr>
          <a:xfrm>
            <a:off x="452731" y="4605390"/>
            <a:ext cx="4914916" cy="3785689"/>
            <a:chOff x="699920" y="4063592"/>
            <a:chExt cx="5889789" cy="4536582"/>
          </a:xfrm>
        </p:grpSpPr>
        <p:pic>
          <p:nvPicPr>
            <p:cNvPr id="11" name="Picture 10">
              <a:extLst>
                <a:ext uri="{FF2B5EF4-FFF2-40B4-BE49-F238E27FC236}">
                  <a16:creationId xmlns:a16="http://schemas.microsoft.com/office/drawing/2014/main" id="{18178FDC-0755-088C-16E9-B492BB61561D}"/>
                </a:ext>
              </a:extLst>
            </p:cNvPr>
            <p:cNvPicPr preferRelativeResize="0">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92412" y="4063592"/>
              <a:ext cx="5248480" cy="4536582"/>
            </a:xfrm>
            <a:prstGeom prst="rect">
              <a:avLst/>
            </a:prstGeom>
          </p:spPr>
        </p:pic>
        <p:sp>
          <p:nvSpPr>
            <p:cNvPr id="13" name="TextBox 12">
              <a:extLst>
                <a:ext uri="{FF2B5EF4-FFF2-40B4-BE49-F238E27FC236}">
                  <a16:creationId xmlns:a16="http://schemas.microsoft.com/office/drawing/2014/main" id="{CFA11A8F-376B-484E-1FC8-25F12E36073D}"/>
                </a:ext>
              </a:extLst>
            </p:cNvPr>
            <p:cNvSpPr txBox="1"/>
            <p:nvPr/>
          </p:nvSpPr>
          <p:spPr>
            <a:xfrm>
              <a:off x="4629565" y="8151738"/>
              <a:ext cx="906591" cy="212687"/>
            </a:xfrm>
            <a:prstGeom prst="roundRect">
              <a:avLst/>
            </a:prstGeom>
            <a:solidFill>
              <a:schemeClr val="bg2">
                <a:lumMod val="20000"/>
                <a:lumOff val="80000"/>
                <a:alpha val="74000"/>
              </a:schemeClr>
            </a:solidFill>
            <a:ln>
              <a:noFill/>
            </a:ln>
          </p:spPr>
          <p:txBody>
            <a:bodyPr wrap="square" lIns="0" tIns="0" rIns="0" bIns="0" rtlCol="0" anchor="ctr">
              <a:spAutoFit/>
            </a:bodyPr>
            <a:lstStyle>
              <a:defPPr>
                <a:defRPr lang="en-US"/>
              </a:defPPr>
              <a:lvl1pPr algn="ctr">
                <a:defRPr sz="1200" b="1" spc="100">
                  <a:solidFill>
                    <a:srgbClr val="A06891"/>
                  </a:solidFill>
                </a:defRPr>
              </a:lvl1pPr>
            </a:lstStyle>
            <a:p>
              <a:r>
                <a:rPr lang="fr-CA" sz="1000">
                  <a:solidFill>
                    <a:srgbClr val="7F217F"/>
                  </a:solidFill>
                </a:rPr>
                <a:t>Ottawa</a:t>
              </a:r>
            </a:p>
          </p:txBody>
        </p:sp>
        <p:sp>
          <p:nvSpPr>
            <p:cNvPr id="14" name="TextBox 13">
              <a:extLst>
                <a:ext uri="{FF2B5EF4-FFF2-40B4-BE49-F238E27FC236}">
                  <a16:creationId xmlns:a16="http://schemas.microsoft.com/office/drawing/2014/main" id="{EBC055F5-7263-D749-D6FA-C70BBF1AE873}"/>
                </a:ext>
              </a:extLst>
            </p:cNvPr>
            <p:cNvSpPr txBox="1"/>
            <p:nvPr/>
          </p:nvSpPr>
          <p:spPr>
            <a:xfrm>
              <a:off x="5683118" y="7583268"/>
              <a:ext cx="906591" cy="212687"/>
            </a:xfrm>
            <a:prstGeom prst="roundRect">
              <a:avLst/>
            </a:prstGeom>
            <a:solidFill>
              <a:schemeClr val="bg2">
                <a:lumMod val="20000"/>
                <a:lumOff val="80000"/>
                <a:alpha val="62000"/>
              </a:schemeClr>
            </a:solidFill>
            <a:ln>
              <a:noFill/>
            </a:ln>
          </p:spPr>
          <p:txBody>
            <a:bodyPr wrap="square" lIns="0" tIns="0" rIns="0" bIns="0" rtlCol="0" anchor="ctr">
              <a:spAutoFit/>
            </a:bodyPr>
            <a:lstStyle>
              <a:defPPr>
                <a:defRPr lang="en-US"/>
              </a:defPPr>
              <a:lvl1pPr algn="ctr">
                <a:defRPr sz="1200" b="1" spc="100">
                  <a:solidFill>
                    <a:srgbClr val="A06891"/>
                  </a:solidFill>
                </a:defRPr>
              </a:lvl1pPr>
            </a:lstStyle>
            <a:p>
              <a:r>
                <a:rPr lang="fr-CA" sz="1000" dirty="0">
                  <a:solidFill>
                    <a:srgbClr val="7F217F"/>
                  </a:solidFill>
                </a:rPr>
                <a:t>Halifax</a:t>
              </a:r>
            </a:p>
          </p:txBody>
        </p:sp>
        <p:sp>
          <p:nvSpPr>
            <p:cNvPr id="15" name="TextBox 14">
              <a:extLst>
                <a:ext uri="{FF2B5EF4-FFF2-40B4-BE49-F238E27FC236}">
                  <a16:creationId xmlns:a16="http://schemas.microsoft.com/office/drawing/2014/main" id="{D87A0832-A259-BD23-604D-94E6111C31A8}"/>
                </a:ext>
              </a:extLst>
            </p:cNvPr>
            <p:cNvSpPr txBox="1"/>
            <p:nvPr/>
          </p:nvSpPr>
          <p:spPr>
            <a:xfrm>
              <a:off x="4029293" y="7330188"/>
              <a:ext cx="1276146" cy="253437"/>
            </a:xfrm>
            <a:prstGeom prst="roundRect">
              <a:avLst/>
            </a:prstGeom>
            <a:solidFill>
              <a:schemeClr val="bg2">
                <a:lumMod val="20000"/>
                <a:lumOff val="80000"/>
                <a:alpha val="82000"/>
              </a:schemeClr>
            </a:solidFill>
            <a:ln>
              <a:noFill/>
            </a:ln>
          </p:spPr>
          <p:txBody>
            <a:bodyPr wrap="square" lIns="0" tIns="0" rIns="0" bIns="0" rtlCol="0" anchor="ctr">
              <a:spAutoFit/>
            </a:bodyPr>
            <a:lstStyle>
              <a:defPPr>
                <a:defRPr lang="en-US"/>
              </a:defPPr>
              <a:lvl1pPr algn="ctr">
                <a:defRPr sz="1200" b="1" spc="100">
                  <a:solidFill>
                    <a:srgbClr val="A06891"/>
                  </a:solidFill>
                </a:defRPr>
              </a:lvl1pPr>
            </a:lstStyle>
            <a:p>
              <a:r>
                <a:rPr lang="fr-CA" sz="1000">
                  <a:solidFill>
                    <a:srgbClr val="7F217F"/>
                  </a:solidFill>
                </a:rPr>
                <a:t>Montréal</a:t>
              </a:r>
            </a:p>
          </p:txBody>
        </p:sp>
        <p:sp>
          <p:nvSpPr>
            <p:cNvPr id="17" name="TextBox 16">
              <a:extLst>
                <a:ext uri="{FF2B5EF4-FFF2-40B4-BE49-F238E27FC236}">
                  <a16:creationId xmlns:a16="http://schemas.microsoft.com/office/drawing/2014/main" id="{2C071999-E007-0F24-E5DD-B6A005F0A0E8}"/>
                </a:ext>
              </a:extLst>
            </p:cNvPr>
            <p:cNvSpPr txBox="1"/>
            <p:nvPr/>
          </p:nvSpPr>
          <p:spPr>
            <a:xfrm>
              <a:off x="2568489" y="7227665"/>
              <a:ext cx="1276143" cy="253435"/>
            </a:xfrm>
            <a:prstGeom prst="roundRect">
              <a:avLst/>
            </a:prstGeom>
            <a:solidFill>
              <a:schemeClr val="bg2">
                <a:lumMod val="20000"/>
                <a:lumOff val="80000"/>
                <a:alpha val="79000"/>
              </a:schemeClr>
            </a:solidFill>
            <a:ln>
              <a:noFill/>
            </a:ln>
          </p:spPr>
          <p:txBody>
            <a:bodyPr wrap="square" lIns="0" tIns="0" rIns="0" bIns="0" rtlCol="0" anchor="ctr">
              <a:spAutoFit/>
            </a:bodyPr>
            <a:lstStyle/>
            <a:p>
              <a:pPr algn="ctr"/>
              <a:r>
                <a:rPr lang="fr-CA" sz="1000" b="1">
                  <a:solidFill>
                    <a:srgbClr val="63005D"/>
                  </a:solidFill>
                </a:rPr>
                <a:t>Saskatoon</a:t>
              </a:r>
            </a:p>
          </p:txBody>
        </p:sp>
        <p:sp>
          <p:nvSpPr>
            <p:cNvPr id="18" name="TextBox 17">
              <a:extLst>
                <a:ext uri="{FF2B5EF4-FFF2-40B4-BE49-F238E27FC236}">
                  <a16:creationId xmlns:a16="http://schemas.microsoft.com/office/drawing/2014/main" id="{8EB2B376-28AA-099C-03AA-E55AF88E0F5C}"/>
                </a:ext>
              </a:extLst>
            </p:cNvPr>
            <p:cNvSpPr txBox="1"/>
            <p:nvPr/>
          </p:nvSpPr>
          <p:spPr>
            <a:xfrm>
              <a:off x="1549426" y="6617270"/>
              <a:ext cx="1464808" cy="225400"/>
            </a:xfrm>
            <a:prstGeom prst="roundRect">
              <a:avLst/>
            </a:prstGeom>
            <a:solidFill>
              <a:schemeClr val="bg1">
                <a:lumMod val="95000"/>
                <a:alpha val="80000"/>
              </a:schemeClr>
            </a:solidFill>
            <a:ln>
              <a:noFill/>
            </a:ln>
          </p:spPr>
          <p:txBody>
            <a:bodyPr wrap="square" lIns="0" tIns="0" rIns="0" bIns="0" rtlCol="0" anchor="ctr">
              <a:spAutoFit/>
            </a:bodyPr>
            <a:lstStyle/>
            <a:p>
              <a:pPr algn="ctr"/>
              <a:r>
                <a:rPr lang="fr-CA" sz="1050" b="1">
                  <a:solidFill>
                    <a:srgbClr val="7F217F"/>
                  </a:solidFill>
                </a:rPr>
                <a:t>Edmonton</a:t>
              </a:r>
            </a:p>
          </p:txBody>
        </p:sp>
        <p:sp>
          <p:nvSpPr>
            <p:cNvPr id="19" name="TextBox 18">
              <a:extLst>
                <a:ext uri="{FF2B5EF4-FFF2-40B4-BE49-F238E27FC236}">
                  <a16:creationId xmlns:a16="http://schemas.microsoft.com/office/drawing/2014/main" id="{CA964C36-F211-7277-D6A3-7783805F61C1}"/>
                </a:ext>
              </a:extLst>
            </p:cNvPr>
            <p:cNvSpPr txBox="1"/>
            <p:nvPr/>
          </p:nvSpPr>
          <p:spPr>
            <a:xfrm>
              <a:off x="699920" y="7339070"/>
              <a:ext cx="1276143" cy="266109"/>
            </a:xfrm>
            <a:prstGeom prst="roundRect">
              <a:avLst/>
            </a:prstGeom>
            <a:solidFill>
              <a:schemeClr val="bg2">
                <a:lumMod val="20000"/>
                <a:lumOff val="80000"/>
                <a:alpha val="90000"/>
              </a:schemeClr>
            </a:solidFill>
            <a:ln>
              <a:noFill/>
            </a:ln>
          </p:spPr>
          <p:txBody>
            <a:bodyPr wrap="square" lIns="0" tIns="0" rIns="0" bIns="0" rtlCol="0" anchor="ctr">
              <a:spAutoFit/>
            </a:bodyPr>
            <a:lstStyle/>
            <a:p>
              <a:pPr algn="ctr"/>
              <a:r>
                <a:rPr lang="fr-CA" sz="1050" b="1" dirty="0">
                  <a:solidFill>
                    <a:srgbClr val="7F217F"/>
                  </a:solidFill>
                </a:rPr>
                <a:t>Vancouver</a:t>
              </a:r>
            </a:p>
          </p:txBody>
        </p:sp>
        <p:sp>
          <p:nvSpPr>
            <p:cNvPr id="20" name="TextBox 19">
              <a:extLst>
                <a:ext uri="{FF2B5EF4-FFF2-40B4-BE49-F238E27FC236}">
                  <a16:creationId xmlns:a16="http://schemas.microsoft.com/office/drawing/2014/main" id="{8E4412ED-0384-01D7-5D1B-29A33FFBCBEE}"/>
                </a:ext>
              </a:extLst>
            </p:cNvPr>
            <p:cNvSpPr txBox="1"/>
            <p:nvPr/>
          </p:nvSpPr>
          <p:spPr>
            <a:xfrm>
              <a:off x="3335169" y="8133939"/>
              <a:ext cx="1008385" cy="212687"/>
            </a:xfrm>
            <a:prstGeom prst="roundRect">
              <a:avLst/>
            </a:prstGeom>
            <a:solidFill>
              <a:schemeClr val="bg2">
                <a:lumMod val="20000"/>
                <a:lumOff val="80000"/>
                <a:alpha val="62000"/>
              </a:schemeClr>
            </a:solidFill>
            <a:ln>
              <a:noFill/>
            </a:ln>
          </p:spPr>
          <p:txBody>
            <a:bodyPr wrap="square" lIns="0" tIns="0" rIns="0" bIns="0" rtlCol="0" anchor="ctr">
              <a:spAutoFit/>
            </a:bodyPr>
            <a:lstStyle>
              <a:defPPr>
                <a:defRPr lang="en-US"/>
              </a:defPPr>
              <a:lvl1pPr algn="ctr">
                <a:defRPr sz="1200" b="1" spc="100">
                  <a:solidFill>
                    <a:srgbClr val="A06891"/>
                  </a:solidFill>
                </a:defRPr>
              </a:lvl1pPr>
            </a:lstStyle>
            <a:p>
              <a:r>
                <a:rPr lang="fr-CA" sz="1000">
                  <a:solidFill>
                    <a:srgbClr val="7F217F"/>
                  </a:solidFill>
                </a:rPr>
                <a:t>Toronto</a:t>
              </a:r>
            </a:p>
          </p:txBody>
        </p:sp>
      </p:grpSp>
      <p:sp>
        <p:nvSpPr>
          <p:cNvPr id="21" name="Title 10">
            <a:extLst>
              <a:ext uri="{FF2B5EF4-FFF2-40B4-BE49-F238E27FC236}">
                <a16:creationId xmlns:a16="http://schemas.microsoft.com/office/drawing/2014/main" id="{C3621962-D936-2A98-618F-AC2411CB8C3C}"/>
              </a:ext>
            </a:extLst>
          </p:cNvPr>
          <p:cNvSpPr txBox="1">
            <a:spLocks/>
          </p:cNvSpPr>
          <p:nvPr/>
        </p:nvSpPr>
        <p:spPr>
          <a:xfrm>
            <a:off x="4020005" y="5586419"/>
            <a:ext cx="2571012" cy="414201"/>
          </a:xfrm>
          <a:prstGeom prst="rect">
            <a:avLst/>
          </a:prstGeom>
        </p:spPr>
        <p:txBody>
          <a:bodyPr vert="horz" wrap="square" lIns="0" tIns="0" rIns="0" bIns="0" rtlCol="0" anchor="t">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a:lnSpc>
                <a:spcPct val="100000"/>
              </a:lnSpc>
            </a:pPr>
            <a:r>
              <a:rPr lang="fr-CA" sz="1200" b="1" dirty="0">
                <a:latin typeface="Aptos" panose="020B0004020202020204" pitchFamily="34" charset="0"/>
              </a:rPr>
              <a:t>Figure 2 : Centres urbains – programme IC 2017-2025</a:t>
            </a:r>
            <a:br>
              <a:rPr lang="fr-CA" sz="1600" dirty="0">
                <a:latin typeface="+mn-lt"/>
              </a:rPr>
            </a:br>
            <a:endParaRPr lang="fr-CA" sz="1600" dirty="0">
              <a:latin typeface="+mn-lt"/>
            </a:endParaRPr>
          </a:p>
        </p:txBody>
      </p:sp>
      <p:sp>
        <p:nvSpPr>
          <p:cNvPr id="26" name="Title 1">
            <a:extLst>
              <a:ext uri="{FF2B5EF4-FFF2-40B4-BE49-F238E27FC236}">
                <a16:creationId xmlns:a16="http://schemas.microsoft.com/office/drawing/2014/main" id="{BC0445CB-A240-7536-99BA-AA8B07FEC81D}"/>
              </a:ext>
            </a:extLst>
          </p:cNvPr>
          <p:cNvSpPr>
            <a:spLocks noGrp="1"/>
          </p:cNvSpPr>
          <p:nvPr>
            <p:ph type="title"/>
          </p:nvPr>
        </p:nvSpPr>
        <p:spPr>
          <a:xfrm>
            <a:off x="2885663" y="212400"/>
            <a:ext cx="3671999" cy="180000"/>
          </a:xfrm>
        </p:spPr>
        <p:txBody>
          <a:bodyPr/>
          <a:lstStyle/>
          <a:p>
            <a:pPr algn="r"/>
            <a:r>
              <a:rPr lang="fr-CA" sz="1400"/>
              <a:t>Profil du programme</a:t>
            </a:r>
          </a:p>
        </p:txBody>
      </p:sp>
    </p:spTree>
    <p:extLst>
      <p:ext uri="{BB962C8B-B14F-4D97-AF65-F5344CB8AC3E}">
        <p14:creationId xmlns:p14="http://schemas.microsoft.com/office/powerpoint/2010/main" val="639554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3F897-429C-0E62-15FD-ACB23762C1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2F221F-399B-95A0-BBC4-AA3F89FF9323}"/>
              </a:ext>
            </a:extLst>
          </p:cNvPr>
          <p:cNvSpPr>
            <a:spLocks noGrp="1"/>
          </p:cNvSpPr>
          <p:nvPr>
            <p:ph type="title"/>
          </p:nvPr>
        </p:nvSpPr>
        <p:spPr/>
        <p:txBody>
          <a:bodyPr/>
          <a:lstStyle/>
          <a:p>
            <a:r>
              <a:rPr lang="fr-CA" dirty="0"/>
              <a:t>Profil du programme</a:t>
            </a:r>
          </a:p>
        </p:txBody>
      </p:sp>
      <p:sp>
        <p:nvSpPr>
          <p:cNvPr id="5" name="TextBox 4">
            <a:extLst>
              <a:ext uri="{FF2B5EF4-FFF2-40B4-BE49-F238E27FC236}">
                <a16:creationId xmlns:a16="http://schemas.microsoft.com/office/drawing/2014/main" id="{48B95D73-223C-FB28-9798-435FB4CA9052}"/>
              </a:ext>
            </a:extLst>
          </p:cNvPr>
          <p:cNvSpPr txBox="1"/>
          <p:nvPr/>
        </p:nvSpPr>
        <p:spPr>
          <a:xfrm>
            <a:off x="368806" y="900000"/>
            <a:ext cx="6201194" cy="5616000"/>
          </a:xfrm>
          <a:prstGeom prst="rect">
            <a:avLst/>
          </a:prstGeom>
          <a:noFill/>
        </p:spPr>
        <p:txBody>
          <a:bodyPr wrap="square" lIns="0" tIns="0" rIns="0" bIns="0" numCol="2" spcCol="180000">
            <a:spAutoFit/>
          </a:bodyPr>
          <a:lstStyle/>
          <a:p>
            <a:pPr lvl="0">
              <a:lnSpc>
                <a:spcPct val="115000"/>
              </a:lnSpc>
              <a:defRPr/>
            </a:pPr>
            <a:r>
              <a:rPr lang="fr-CA" sz="1200" dirty="0">
                <a:solidFill>
                  <a:srgbClr val="63005D"/>
                </a:solidFill>
              </a:rPr>
              <a:t>Obstacles liés à la distance</a:t>
            </a:r>
          </a:p>
          <a:p>
            <a:pPr>
              <a:lnSpc>
                <a:spcPct val="115000"/>
              </a:lnSpc>
              <a:spcAft>
                <a:spcPts val="600"/>
              </a:spcAft>
            </a:pPr>
            <a:r>
              <a:rPr lang="fr-CA" sz="1100" dirty="0"/>
              <a:t>Les facteurs liés à la distance ont mené à la création de centres urbains d’initiation au camping (voir la figure 2 sur la page précédente) pour que le programme soit offert dans les villes près des publics cibles. En ce qui concerne la plupart des offres, on a mis l’accent sur les options mobiles : le personnel a pu se déplacer dans des écoles ou des centres communautaires avec des trousses d’activités et installer des kiosques. Le personnel a aussi tenu compte de la distance au moment de planifier des activités avec nuitée, en privilégiant des lieux urbains qui sont accessibles par transport en commun.</a:t>
            </a:r>
          </a:p>
          <a:p>
            <a:pPr>
              <a:lnSpc>
                <a:spcPct val="115000"/>
              </a:lnSpc>
              <a:defRPr/>
            </a:pPr>
            <a:r>
              <a:rPr lang="fr-CA" sz="1200" dirty="0">
                <a:solidFill>
                  <a:srgbClr val="63005D"/>
                </a:solidFill>
              </a:rPr>
              <a:t>Obstacles liés aux coûts</a:t>
            </a:r>
          </a:p>
          <a:p>
            <a:pPr>
              <a:lnSpc>
                <a:spcPct val="115000"/>
              </a:lnSpc>
              <a:spcAft>
                <a:spcPts val="600"/>
              </a:spcAft>
              <a:defRPr/>
            </a:pPr>
            <a:r>
              <a:rPr lang="fr-CA" sz="1100" dirty="0">
                <a:solidFill>
                  <a:srgbClr val="3C3D3E"/>
                </a:solidFill>
                <a:cs typeface="Times New Roman" panose="02020603050405020304" pitchFamily="18" charset="0"/>
              </a:rPr>
              <a:t>La plupart des activités proposées dans le cadre du programme IC, comme les activités de sensibilisation et les ateliers, étaient offertes gratuitement, tandis que les activités plus spécialisées (p. ex. excursions de canotage ou événements de camping) étaient proposées à des tarifs inférieurs au seuil de recouvrement des coûts afin qu’ils soient abordables. </a:t>
            </a:r>
          </a:p>
          <a:p>
            <a:pPr>
              <a:lnSpc>
                <a:spcPct val="115000"/>
              </a:lnSpc>
              <a:defRPr/>
            </a:pPr>
            <a:r>
              <a:rPr lang="fr-CA" sz="1400" dirty="0">
                <a:solidFill>
                  <a:srgbClr val="63005D"/>
                </a:solidFill>
              </a:rPr>
              <a:t>Principaux objectifs du programme</a:t>
            </a:r>
          </a:p>
          <a:p>
            <a:pPr>
              <a:lnSpc>
                <a:spcPct val="115000"/>
              </a:lnSpc>
              <a:spcAft>
                <a:spcPts val="600"/>
              </a:spcAft>
              <a:defRPr/>
            </a:pPr>
            <a:r>
              <a:rPr lang="fr-CA" sz="1100" dirty="0">
                <a:solidFill>
                  <a:schemeClr val="tx2"/>
                </a:solidFill>
              </a:rPr>
              <a:t>Un investissement de 6,3 millions de dollars sur cinq ans a permis, en 2017, d’élargir le programme IC</a:t>
            </a:r>
            <a:r>
              <a:rPr lang="fr-CA" sz="1100" dirty="0">
                <a:solidFill>
                  <a:srgbClr val="3C3D3E"/>
                </a:solidFill>
              </a:rPr>
              <a:t> pour passer d’une approche plus étroite centrée sur l’acquisition de compétences à une initiative élargie visant à atteindre un large public canadien en milieu urbain.</a:t>
            </a:r>
          </a:p>
          <a:p>
            <a:pPr>
              <a:lnSpc>
                <a:spcPct val="115000"/>
              </a:lnSpc>
              <a:spcAft>
                <a:spcPts val="600"/>
              </a:spcAft>
              <a:defRPr/>
            </a:pPr>
            <a:r>
              <a:rPr lang="fr-CA" sz="1100" dirty="0">
                <a:solidFill>
                  <a:srgbClr val="3C3D3E"/>
                </a:solidFill>
              </a:rPr>
              <a:t>Alors que la version initiale du programme IC a attiré environ 16 000 campeurs novices entre 2011 et 2016, la version élargie a pour but de rejoindre 100 000 Canadiens chaque année. Plutôt que de chercher à atteindre cet objectif en organisant des activités de camping, qui nécessitent beaucoup de ressources et imposent des limites au nombre de participants, le personnel du programme IC a mis au point de nouvelles offres (voir la p. 13) conçues pour répondre aux deux objectifs clés du programme :</a:t>
            </a:r>
          </a:p>
          <a:p>
            <a:pPr marL="171450" lvl="1" indent="-171450">
              <a:lnSpc>
                <a:spcPct val="115000"/>
              </a:lnSpc>
              <a:spcAft>
                <a:spcPts val="600"/>
              </a:spcAft>
              <a:buFont typeface="Arial" panose="020B0604020202020204" pitchFamily="34" charset="0"/>
              <a:buChar char="•"/>
            </a:pPr>
            <a:r>
              <a:rPr lang="fr-CA" sz="1100" dirty="0">
                <a:solidFill>
                  <a:srgbClr val="3C3D3E"/>
                </a:solidFill>
              </a:rPr>
              <a:t>Maximiser la portée du programme IC pour sensibiliser les publics cibles au camping, aux activités de plein air et aux lieux administrés par Parcs Canada;</a:t>
            </a:r>
          </a:p>
          <a:p>
            <a:pPr marL="171450" lvl="0" indent="-171450">
              <a:lnSpc>
                <a:spcPct val="115000"/>
              </a:lnSpc>
              <a:spcAft>
                <a:spcPts val="600"/>
              </a:spcAft>
              <a:buFont typeface="Arial" panose="020B0604020202020204" pitchFamily="34" charset="0"/>
              <a:buChar char="•"/>
              <a:defRPr/>
            </a:pPr>
            <a:r>
              <a:rPr lang="fr-CA" sz="1100" dirty="0">
                <a:solidFill>
                  <a:srgbClr val="3C3D3E"/>
                </a:solidFill>
              </a:rPr>
              <a:t>Réduire autant que possible les obstacles au camping, à la nature et aux loisirs de plein air pour les personnes qui rencontrent ces obstacles grâce à l’apprentissage de nouvelles compétences et la possibilité de découvrir de nouvelles activités.</a:t>
            </a:r>
          </a:p>
          <a:p>
            <a:pPr lvl="0" defTabSz="1071563">
              <a:lnSpc>
                <a:spcPct val="115000"/>
              </a:lnSpc>
              <a:spcAft>
                <a:spcPts val="600"/>
              </a:spcAft>
              <a:buNone/>
              <a:defRPr/>
            </a:pPr>
            <a:r>
              <a:rPr lang="fr-CA" sz="1100" dirty="0">
                <a:solidFill>
                  <a:srgbClr val="3C3D3E"/>
                </a:solidFill>
              </a:rPr>
              <a:t>Voir le modèle logique (p. 15) pour un aperçu des résultats et des indicateurs.</a:t>
            </a:r>
          </a:p>
        </p:txBody>
      </p:sp>
    </p:spTree>
    <p:extLst>
      <p:ext uri="{BB962C8B-B14F-4D97-AF65-F5344CB8AC3E}">
        <p14:creationId xmlns:p14="http://schemas.microsoft.com/office/powerpoint/2010/main" val="2058820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40C82A-239B-9946-E5F1-370887EBD982}"/>
              </a:ext>
            </a:extLst>
          </p:cNvPr>
          <p:cNvSpPr>
            <a:spLocks noGrp="1"/>
          </p:cNvSpPr>
          <p:nvPr>
            <p:ph type="title"/>
          </p:nvPr>
        </p:nvSpPr>
        <p:spPr/>
        <p:txBody>
          <a:bodyPr/>
          <a:lstStyle/>
          <a:p>
            <a:r>
              <a:rPr lang="fr-CA" dirty="0"/>
              <a:t>Profil du programme</a:t>
            </a:r>
            <a:endParaRPr lang="en-CA" dirty="0"/>
          </a:p>
        </p:txBody>
      </p:sp>
      <p:grpSp>
        <p:nvGrpSpPr>
          <p:cNvPr id="6" name="Group 5">
            <a:extLst>
              <a:ext uri="{FF2B5EF4-FFF2-40B4-BE49-F238E27FC236}">
                <a16:creationId xmlns:a16="http://schemas.microsoft.com/office/drawing/2014/main" id="{F64AA975-BE8F-41FB-4FF1-79FE727DF865}"/>
              </a:ext>
            </a:extLst>
          </p:cNvPr>
          <p:cNvGrpSpPr/>
          <p:nvPr/>
        </p:nvGrpSpPr>
        <p:grpSpPr>
          <a:xfrm>
            <a:off x="-17968" y="4896246"/>
            <a:ext cx="6876000" cy="2798963"/>
            <a:chOff x="-22860" y="5601379"/>
            <a:chExt cx="6876000" cy="2632708"/>
          </a:xfrm>
        </p:grpSpPr>
        <p:sp>
          <p:nvSpPr>
            <p:cNvPr id="7" name="Rectangle 6">
              <a:extLst>
                <a:ext uri="{FF2B5EF4-FFF2-40B4-BE49-F238E27FC236}">
                  <a16:creationId xmlns:a16="http://schemas.microsoft.com/office/drawing/2014/main" id="{17A4B082-5A9D-52D8-D070-313D752D1700}"/>
                </a:ext>
              </a:extLst>
            </p:cNvPr>
            <p:cNvSpPr/>
            <p:nvPr/>
          </p:nvSpPr>
          <p:spPr>
            <a:xfrm>
              <a:off x="-22860" y="5601379"/>
              <a:ext cx="6876000" cy="2632708"/>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dirty="0">
                <a:solidFill>
                  <a:schemeClr val="tx2"/>
                </a:solidFill>
                <a:latin typeface="+mj-lt"/>
              </a:endParaRPr>
            </a:p>
          </p:txBody>
        </p:sp>
        <p:sp>
          <p:nvSpPr>
            <p:cNvPr id="8" name="Freeform: Shape 7">
              <a:extLst>
                <a:ext uri="{FF2B5EF4-FFF2-40B4-BE49-F238E27FC236}">
                  <a16:creationId xmlns:a16="http://schemas.microsoft.com/office/drawing/2014/main" id="{71DE1EBC-5FD3-4A79-904F-04E1FC95DE2F}"/>
                </a:ext>
              </a:extLst>
            </p:cNvPr>
            <p:cNvSpPr/>
            <p:nvPr/>
          </p:nvSpPr>
          <p:spPr>
            <a:xfrm>
              <a:off x="350030" y="5992440"/>
              <a:ext cx="1872000" cy="360000"/>
            </a:xfrm>
            <a:custGeom>
              <a:avLst/>
              <a:gdLst>
                <a:gd name="connsiteX0" fmla="*/ 0 w 1018670"/>
                <a:gd name="connsiteY0" fmla="*/ 40509 h 405091"/>
                <a:gd name="connsiteX1" fmla="*/ 40509 w 1018670"/>
                <a:gd name="connsiteY1" fmla="*/ 0 h 405091"/>
                <a:gd name="connsiteX2" fmla="*/ 978161 w 1018670"/>
                <a:gd name="connsiteY2" fmla="*/ 0 h 405091"/>
                <a:gd name="connsiteX3" fmla="*/ 1018670 w 1018670"/>
                <a:gd name="connsiteY3" fmla="*/ 40509 h 405091"/>
                <a:gd name="connsiteX4" fmla="*/ 1018670 w 1018670"/>
                <a:gd name="connsiteY4" fmla="*/ 364582 h 405091"/>
                <a:gd name="connsiteX5" fmla="*/ 978161 w 1018670"/>
                <a:gd name="connsiteY5" fmla="*/ 405091 h 405091"/>
                <a:gd name="connsiteX6" fmla="*/ 40509 w 1018670"/>
                <a:gd name="connsiteY6" fmla="*/ 405091 h 405091"/>
                <a:gd name="connsiteX7" fmla="*/ 0 w 1018670"/>
                <a:gd name="connsiteY7" fmla="*/ 364582 h 405091"/>
                <a:gd name="connsiteX8" fmla="*/ 0 w 1018670"/>
                <a:gd name="connsiteY8" fmla="*/ 40509 h 40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670" h="405091">
                  <a:moveTo>
                    <a:pt x="0" y="40509"/>
                  </a:moveTo>
                  <a:cubicBezTo>
                    <a:pt x="0" y="18136"/>
                    <a:pt x="18136" y="0"/>
                    <a:pt x="40509" y="0"/>
                  </a:cubicBezTo>
                  <a:lnTo>
                    <a:pt x="978161" y="0"/>
                  </a:lnTo>
                  <a:cubicBezTo>
                    <a:pt x="1000534" y="0"/>
                    <a:pt x="1018670" y="18136"/>
                    <a:pt x="1018670" y="40509"/>
                  </a:cubicBezTo>
                  <a:lnTo>
                    <a:pt x="1018670" y="364582"/>
                  </a:lnTo>
                  <a:cubicBezTo>
                    <a:pt x="1018670" y="386955"/>
                    <a:pt x="1000534" y="405091"/>
                    <a:pt x="978161" y="405091"/>
                  </a:cubicBezTo>
                  <a:lnTo>
                    <a:pt x="40509" y="405091"/>
                  </a:lnTo>
                  <a:cubicBezTo>
                    <a:pt x="18136" y="405091"/>
                    <a:pt x="0" y="386955"/>
                    <a:pt x="0" y="364582"/>
                  </a:cubicBezTo>
                  <a:lnTo>
                    <a:pt x="0" y="40509"/>
                  </a:lnTo>
                  <a:close/>
                </a:path>
              </a:pathLst>
            </a:custGeom>
            <a:solidFill>
              <a:srgbClr val="B1C32B"/>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fr-CA" sz="1400" b="1"/>
                <a:t>Sensibilisation</a:t>
              </a:r>
            </a:p>
          </p:txBody>
        </p:sp>
        <p:sp>
          <p:nvSpPr>
            <p:cNvPr id="9" name="Freeform: Shape 8">
              <a:extLst>
                <a:ext uri="{FF2B5EF4-FFF2-40B4-BE49-F238E27FC236}">
                  <a16:creationId xmlns:a16="http://schemas.microsoft.com/office/drawing/2014/main" id="{9C86360B-5C3C-C94F-2A65-1DB139AFD217}"/>
                </a:ext>
              </a:extLst>
            </p:cNvPr>
            <p:cNvSpPr/>
            <p:nvPr/>
          </p:nvSpPr>
          <p:spPr>
            <a:xfrm>
              <a:off x="2409931" y="5992440"/>
              <a:ext cx="2017154" cy="360000"/>
            </a:xfrm>
            <a:custGeom>
              <a:avLst/>
              <a:gdLst>
                <a:gd name="connsiteX0" fmla="*/ 0 w 1018670"/>
                <a:gd name="connsiteY0" fmla="*/ 40509 h 405091"/>
                <a:gd name="connsiteX1" fmla="*/ 40509 w 1018670"/>
                <a:gd name="connsiteY1" fmla="*/ 0 h 405091"/>
                <a:gd name="connsiteX2" fmla="*/ 978161 w 1018670"/>
                <a:gd name="connsiteY2" fmla="*/ 0 h 405091"/>
                <a:gd name="connsiteX3" fmla="*/ 1018670 w 1018670"/>
                <a:gd name="connsiteY3" fmla="*/ 40509 h 405091"/>
                <a:gd name="connsiteX4" fmla="*/ 1018670 w 1018670"/>
                <a:gd name="connsiteY4" fmla="*/ 364582 h 405091"/>
                <a:gd name="connsiteX5" fmla="*/ 978161 w 1018670"/>
                <a:gd name="connsiteY5" fmla="*/ 405091 h 405091"/>
                <a:gd name="connsiteX6" fmla="*/ 40509 w 1018670"/>
                <a:gd name="connsiteY6" fmla="*/ 405091 h 405091"/>
                <a:gd name="connsiteX7" fmla="*/ 0 w 1018670"/>
                <a:gd name="connsiteY7" fmla="*/ 364582 h 405091"/>
                <a:gd name="connsiteX8" fmla="*/ 0 w 1018670"/>
                <a:gd name="connsiteY8" fmla="*/ 40509 h 40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670" h="405091">
                  <a:moveTo>
                    <a:pt x="0" y="40509"/>
                  </a:moveTo>
                  <a:cubicBezTo>
                    <a:pt x="0" y="18136"/>
                    <a:pt x="18136" y="0"/>
                    <a:pt x="40509" y="0"/>
                  </a:cubicBezTo>
                  <a:lnTo>
                    <a:pt x="978161" y="0"/>
                  </a:lnTo>
                  <a:cubicBezTo>
                    <a:pt x="1000534" y="0"/>
                    <a:pt x="1018670" y="18136"/>
                    <a:pt x="1018670" y="40509"/>
                  </a:cubicBezTo>
                  <a:lnTo>
                    <a:pt x="1018670" y="364582"/>
                  </a:lnTo>
                  <a:cubicBezTo>
                    <a:pt x="1018670" y="386955"/>
                    <a:pt x="1000534" y="405091"/>
                    <a:pt x="978161" y="405091"/>
                  </a:cubicBezTo>
                  <a:lnTo>
                    <a:pt x="40509" y="405091"/>
                  </a:lnTo>
                  <a:cubicBezTo>
                    <a:pt x="18136" y="405091"/>
                    <a:pt x="0" y="386955"/>
                    <a:pt x="0" y="364582"/>
                  </a:cubicBezTo>
                  <a:lnTo>
                    <a:pt x="0" y="40509"/>
                  </a:lnTo>
                  <a:close/>
                </a:path>
              </a:pathLst>
            </a:custGeom>
            <a:solidFill>
              <a:srgbClr val="EE8E00"/>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fr-CA" sz="1400" b="1"/>
                <a:t>Exposition</a:t>
              </a:r>
            </a:p>
          </p:txBody>
        </p:sp>
        <p:pic>
          <p:nvPicPr>
            <p:cNvPr id="10" name="Picture 9" descr="A white symbol of a person holding a paddle  AI-generated content may be incorrect.">
              <a:extLst>
                <a:ext uri="{FF2B5EF4-FFF2-40B4-BE49-F238E27FC236}">
                  <a16:creationId xmlns:a16="http://schemas.microsoft.com/office/drawing/2014/main" id="{F75D2E0B-5B74-8577-F67D-C34CC6BC49E3}"/>
                </a:ext>
              </a:extLst>
            </p:cNvPr>
            <p:cNvPicPr>
              <a:picLocks noChangeAspect="1"/>
            </p:cNvPicPr>
            <p:nvPr/>
          </p:nvPicPr>
          <p:blipFill>
            <a:blip r:embed="rId2" cstate="print">
              <a:extLst>
                <a:ext uri="{28A0092B-C50C-407E-A947-70E740481C1C}">
                  <a14:useLocalDpi xmlns:a14="http://schemas.microsoft.com/office/drawing/2010/main"/>
                </a:ext>
              </a:extLst>
            </a:blip>
            <a:srcRect l="8087" t="18180" r="7021" b="21590"/>
            <a:stretch/>
          </p:blipFill>
          <p:spPr>
            <a:xfrm>
              <a:off x="4571862" y="6894453"/>
              <a:ext cx="304477" cy="216000"/>
            </a:xfrm>
            <a:prstGeom prst="rect">
              <a:avLst/>
            </a:prstGeom>
            <a:ln>
              <a:noFill/>
            </a:ln>
          </p:spPr>
        </p:pic>
        <p:sp>
          <p:nvSpPr>
            <p:cNvPr id="11" name="Freeform: Shape 10">
              <a:extLst>
                <a:ext uri="{FF2B5EF4-FFF2-40B4-BE49-F238E27FC236}">
                  <a16:creationId xmlns:a16="http://schemas.microsoft.com/office/drawing/2014/main" id="{E9996428-6805-B05A-69B0-51631F8A04FE}"/>
                </a:ext>
              </a:extLst>
            </p:cNvPr>
            <p:cNvSpPr/>
            <p:nvPr/>
          </p:nvSpPr>
          <p:spPr>
            <a:xfrm>
              <a:off x="4580820" y="6002735"/>
              <a:ext cx="1872000" cy="360000"/>
            </a:xfrm>
            <a:custGeom>
              <a:avLst/>
              <a:gdLst>
                <a:gd name="connsiteX0" fmla="*/ 0 w 1080004"/>
                <a:gd name="connsiteY0" fmla="*/ 40509 h 405091"/>
                <a:gd name="connsiteX1" fmla="*/ 40509 w 1080004"/>
                <a:gd name="connsiteY1" fmla="*/ 0 h 405091"/>
                <a:gd name="connsiteX2" fmla="*/ 1039495 w 1080004"/>
                <a:gd name="connsiteY2" fmla="*/ 0 h 405091"/>
                <a:gd name="connsiteX3" fmla="*/ 1080004 w 1080004"/>
                <a:gd name="connsiteY3" fmla="*/ 40509 h 405091"/>
                <a:gd name="connsiteX4" fmla="*/ 1080004 w 1080004"/>
                <a:gd name="connsiteY4" fmla="*/ 364582 h 405091"/>
                <a:gd name="connsiteX5" fmla="*/ 1039495 w 1080004"/>
                <a:gd name="connsiteY5" fmla="*/ 405091 h 405091"/>
                <a:gd name="connsiteX6" fmla="*/ 40509 w 1080004"/>
                <a:gd name="connsiteY6" fmla="*/ 405091 h 405091"/>
                <a:gd name="connsiteX7" fmla="*/ 0 w 1080004"/>
                <a:gd name="connsiteY7" fmla="*/ 364582 h 405091"/>
                <a:gd name="connsiteX8" fmla="*/ 0 w 1080004"/>
                <a:gd name="connsiteY8" fmla="*/ 40509 h 40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4" h="405091">
                  <a:moveTo>
                    <a:pt x="0" y="40509"/>
                  </a:moveTo>
                  <a:cubicBezTo>
                    <a:pt x="0" y="18136"/>
                    <a:pt x="18136" y="0"/>
                    <a:pt x="40509" y="0"/>
                  </a:cubicBezTo>
                  <a:lnTo>
                    <a:pt x="1039495" y="0"/>
                  </a:lnTo>
                  <a:cubicBezTo>
                    <a:pt x="1061868" y="0"/>
                    <a:pt x="1080004" y="18136"/>
                    <a:pt x="1080004" y="40509"/>
                  </a:cubicBezTo>
                  <a:lnTo>
                    <a:pt x="1080004" y="364582"/>
                  </a:lnTo>
                  <a:cubicBezTo>
                    <a:pt x="1080004" y="386955"/>
                    <a:pt x="1061868" y="405091"/>
                    <a:pt x="1039495" y="405091"/>
                  </a:cubicBezTo>
                  <a:lnTo>
                    <a:pt x="40509" y="405091"/>
                  </a:lnTo>
                  <a:cubicBezTo>
                    <a:pt x="18136" y="405091"/>
                    <a:pt x="0" y="386955"/>
                    <a:pt x="0" y="364582"/>
                  </a:cubicBezTo>
                  <a:lnTo>
                    <a:pt x="0" y="40509"/>
                  </a:lnTo>
                  <a:close/>
                </a:path>
              </a:pathLst>
            </a:custGeom>
            <a:solidFill>
              <a:srgbClr val="63005D"/>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fr-CA" sz="1400" b="1"/>
                <a:t>Expérience</a:t>
              </a:r>
            </a:p>
          </p:txBody>
        </p:sp>
        <p:sp>
          <p:nvSpPr>
            <p:cNvPr id="12" name="TextBox 11">
              <a:extLst>
                <a:ext uri="{FF2B5EF4-FFF2-40B4-BE49-F238E27FC236}">
                  <a16:creationId xmlns:a16="http://schemas.microsoft.com/office/drawing/2014/main" id="{40498AD3-F679-D7AB-DDC9-92A99700CAE2}"/>
                </a:ext>
              </a:extLst>
            </p:cNvPr>
            <p:cNvSpPr txBox="1"/>
            <p:nvPr/>
          </p:nvSpPr>
          <p:spPr>
            <a:xfrm>
              <a:off x="424805" y="6921380"/>
              <a:ext cx="1780768" cy="1020792"/>
            </a:xfrm>
            <a:prstGeom prst="rect">
              <a:avLst/>
            </a:prstGeom>
            <a:noFill/>
          </p:spPr>
          <p:txBody>
            <a:bodyPr wrap="square" lIns="0" tIns="0" rIns="0" bIns="0" rtlCol="0">
              <a:spAutoFit/>
            </a:bodyPr>
            <a:lstStyle/>
            <a:p>
              <a:pPr marL="171450" indent="-171450">
                <a:spcAft>
                  <a:spcPts val="400"/>
                </a:spcAft>
                <a:buFont typeface="Arial" panose="020B0604020202020204" pitchFamily="34" charset="0"/>
                <a:buChar char="•"/>
              </a:pPr>
              <a:r>
                <a:rPr lang="fr-CA" sz="1050" dirty="0"/>
                <a:t>Activités de diffusion externes itinérantes dans les espaces publics</a:t>
              </a:r>
            </a:p>
            <a:p>
              <a:pPr marL="171450" indent="-171450">
                <a:spcAft>
                  <a:spcPts val="400"/>
                </a:spcAft>
                <a:buFont typeface="Arial" panose="020B0604020202020204" pitchFamily="34" charset="0"/>
                <a:buChar char="•"/>
              </a:pPr>
              <a:r>
                <a:rPr lang="fr-CA" sz="1050" dirty="0"/>
                <a:t>Présence dans les festivals et autres grands événements</a:t>
              </a:r>
            </a:p>
          </p:txBody>
        </p:sp>
        <p:sp>
          <p:nvSpPr>
            <p:cNvPr id="13" name="TextBox 12">
              <a:extLst>
                <a:ext uri="{FF2B5EF4-FFF2-40B4-BE49-F238E27FC236}">
                  <a16:creationId xmlns:a16="http://schemas.microsoft.com/office/drawing/2014/main" id="{E5896939-94A6-1A8F-3C2A-ADEDBCA191F8}"/>
                </a:ext>
              </a:extLst>
            </p:cNvPr>
            <p:cNvSpPr txBox="1"/>
            <p:nvPr/>
          </p:nvSpPr>
          <p:spPr>
            <a:xfrm>
              <a:off x="2558158" y="6942259"/>
              <a:ext cx="1747693" cy="961802"/>
            </a:xfrm>
            <a:prstGeom prst="rect">
              <a:avLst/>
            </a:prstGeom>
            <a:noFill/>
          </p:spPr>
          <p:txBody>
            <a:bodyPr wrap="square" lIns="0" tIns="0" rIns="0" bIns="0" rtlCol="0">
              <a:spAutoFit/>
            </a:bodyPr>
            <a:lstStyle/>
            <a:p>
              <a:pPr marL="171450" indent="-171450">
                <a:spcAft>
                  <a:spcPts val="400"/>
                </a:spcAft>
                <a:buFont typeface="Arial" panose="020B0604020202020204" pitchFamily="34" charset="0"/>
                <a:buChar char="•"/>
              </a:pPr>
              <a:r>
                <a:rPr lang="fr-CA" sz="1050" dirty="0"/>
                <a:t>Ateliers</a:t>
              </a:r>
            </a:p>
            <a:p>
              <a:pPr marL="171450" indent="-171450">
                <a:spcAft>
                  <a:spcPts val="400"/>
                </a:spcAft>
                <a:buFont typeface="Arial" panose="020B0604020202020204" pitchFamily="34" charset="0"/>
                <a:buChar char="•"/>
              </a:pPr>
              <a:r>
                <a:rPr lang="fr-CA" sz="1050" dirty="0"/>
                <a:t>Activités virtuelles</a:t>
              </a:r>
            </a:p>
            <a:p>
              <a:pPr marL="171450" indent="-171450">
                <a:spcAft>
                  <a:spcPts val="400"/>
                </a:spcAft>
                <a:buFont typeface="Arial" panose="020B0604020202020204" pitchFamily="34" charset="0"/>
                <a:buChar char="•"/>
              </a:pPr>
              <a:r>
                <a:rPr lang="fr-CA" sz="1050" dirty="0"/>
                <a:t>Activités de camping d’une journée</a:t>
              </a:r>
            </a:p>
            <a:p>
              <a:pPr marL="171450" indent="-171450">
                <a:spcAft>
                  <a:spcPts val="400"/>
                </a:spcAft>
                <a:buFont typeface="Arial" panose="020B0604020202020204" pitchFamily="34" charset="0"/>
                <a:buChar char="•"/>
              </a:pPr>
              <a:r>
                <a:rPr lang="fr-CA" sz="1050" dirty="0"/>
                <a:t>Feux de camp en soirée</a:t>
              </a:r>
            </a:p>
          </p:txBody>
        </p:sp>
        <p:sp>
          <p:nvSpPr>
            <p:cNvPr id="14" name="TextBox 13">
              <a:extLst>
                <a:ext uri="{FF2B5EF4-FFF2-40B4-BE49-F238E27FC236}">
                  <a16:creationId xmlns:a16="http://schemas.microsoft.com/office/drawing/2014/main" id="{E6029BBD-15C1-1C22-86E2-04CDDB303A3B}"/>
                </a:ext>
              </a:extLst>
            </p:cNvPr>
            <p:cNvSpPr txBox="1"/>
            <p:nvPr/>
          </p:nvSpPr>
          <p:spPr>
            <a:xfrm>
              <a:off x="403402" y="6437023"/>
              <a:ext cx="1802171" cy="315471"/>
            </a:xfrm>
            <a:prstGeom prst="rect">
              <a:avLst/>
            </a:prstGeom>
            <a:noFill/>
          </p:spPr>
          <p:txBody>
            <a:bodyPr wrap="square" lIns="0" tIns="0" rIns="0" bIns="0" rtlCol="0">
              <a:spAutoFit/>
            </a:bodyPr>
            <a:lstStyle/>
            <a:p>
              <a:pPr algn="ctr">
                <a:spcAft>
                  <a:spcPts val="600"/>
                </a:spcAft>
              </a:pPr>
              <a:r>
                <a:rPr lang="fr-CA" sz="1000" dirty="0"/>
                <a:t>Courtes activités de diffusion externe pour </a:t>
              </a:r>
              <a:r>
                <a:rPr lang="fr-CA" sz="1050" dirty="0"/>
                <a:t>susciter</a:t>
              </a:r>
              <a:r>
                <a:rPr lang="fr-CA" sz="1000" dirty="0"/>
                <a:t> l’intérêt</a:t>
              </a:r>
            </a:p>
          </p:txBody>
        </p:sp>
        <p:sp>
          <p:nvSpPr>
            <p:cNvPr id="15" name="TextBox 14">
              <a:extLst>
                <a:ext uri="{FF2B5EF4-FFF2-40B4-BE49-F238E27FC236}">
                  <a16:creationId xmlns:a16="http://schemas.microsoft.com/office/drawing/2014/main" id="{C6F4F777-4790-40C2-0B9E-AD59259930C8}"/>
                </a:ext>
              </a:extLst>
            </p:cNvPr>
            <p:cNvSpPr txBox="1"/>
            <p:nvPr/>
          </p:nvSpPr>
          <p:spPr>
            <a:xfrm>
              <a:off x="2403195" y="6429328"/>
              <a:ext cx="2023890" cy="330860"/>
            </a:xfrm>
            <a:prstGeom prst="rect">
              <a:avLst/>
            </a:prstGeom>
            <a:noFill/>
          </p:spPr>
          <p:txBody>
            <a:bodyPr wrap="square" lIns="0" tIns="0" rIns="0" bIns="0" rtlCol="0">
              <a:spAutoFit/>
            </a:bodyPr>
            <a:lstStyle/>
            <a:p>
              <a:pPr algn="ctr">
                <a:spcAft>
                  <a:spcPts val="600"/>
                </a:spcAft>
              </a:pPr>
              <a:r>
                <a:rPr lang="fr-CA" sz="1100" dirty="0"/>
                <a:t>Initiations</a:t>
              </a:r>
              <a:r>
                <a:rPr lang="fr-CA" sz="1050" dirty="0"/>
                <a:t> encadrées au camping et aux techniques de plein air</a:t>
              </a:r>
            </a:p>
          </p:txBody>
        </p:sp>
        <p:sp>
          <p:nvSpPr>
            <p:cNvPr id="16" name="TextBox 15">
              <a:extLst>
                <a:ext uri="{FF2B5EF4-FFF2-40B4-BE49-F238E27FC236}">
                  <a16:creationId xmlns:a16="http://schemas.microsoft.com/office/drawing/2014/main" id="{52C7199C-58ED-B823-C185-096E543EB25F}"/>
                </a:ext>
              </a:extLst>
            </p:cNvPr>
            <p:cNvSpPr txBox="1"/>
            <p:nvPr/>
          </p:nvSpPr>
          <p:spPr>
            <a:xfrm>
              <a:off x="4753341" y="6437023"/>
              <a:ext cx="1526958" cy="323165"/>
            </a:xfrm>
            <a:prstGeom prst="rect">
              <a:avLst/>
            </a:prstGeom>
            <a:noFill/>
          </p:spPr>
          <p:txBody>
            <a:bodyPr wrap="square" lIns="0" tIns="0" rIns="0" bIns="0" rtlCol="0">
              <a:spAutoFit/>
            </a:bodyPr>
            <a:lstStyle/>
            <a:p>
              <a:pPr algn="ctr"/>
              <a:r>
                <a:rPr lang="fr-CA" sz="1050" dirty="0"/>
                <a:t>Apprentissage pratique immersif</a:t>
              </a:r>
            </a:p>
          </p:txBody>
        </p:sp>
        <p:sp>
          <p:nvSpPr>
            <p:cNvPr id="17" name="TextBox 16">
              <a:extLst>
                <a:ext uri="{FF2B5EF4-FFF2-40B4-BE49-F238E27FC236}">
                  <a16:creationId xmlns:a16="http://schemas.microsoft.com/office/drawing/2014/main" id="{6314D96F-FB77-80D8-3F6C-2377353EC674}"/>
                </a:ext>
              </a:extLst>
            </p:cNvPr>
            <p:cNvSpPr txBox="1"/>
            <p:nvPr/>
          </p:nvSpPr>
          <p:spPr>
            <a:xfrm>
              <a:off x="4555035" y="6920236"/>
              <a:ext cx="1868377" cy="907684"/>
            </a:xfrm>
            <a:prstGeom prst="rect">
              <a:avLst/>
            </a:prstGeom>
            <a:noFill/>
          </p:spPr>
          <p:txBody>
            <a:bodyPr wrap="square" lIns="0" tIns="0" rIns="0" bIns="0" rtlCol="0">
              <a:spAutoFit/>
            </a:bodyPr>
            <a:lstStyle/>
            <a:p>
              <a:pPr marL="171450" indent="-171450">
                <a:spcAft>
                  <a:spcPts val="400"/>
                </a:spcAft>
                <a:buFont typeface="Arial" panose="020B0604020202020204" pitchFamily="34" charset="0"/>
                <a:buChar char="•"/>
              </a:pPr>
              <a:r>
                <a:rPr lang="fr-CA" sz="1050" dirty="0"/>
                <a:t>Activités de camping avec nuitée</a:t>
              </a:r>
            </a:p>
            <a:p>
              <a:pPr marL="171450" indent="-171450">
                <a:lnSpc>
                  <a:spcPct val="110000"/>
                </a:lnSpc>
                <a:spcAft>
                  <a:spcPts val="400"/>
                </a:spcAft>
                <a:buFont typeface="Arial" panose="020B0604020202020204" pitchFamily="34" charset="0"/>
                <a:buChar char="•"/>
              </a:pPr>
              <a:r>
                <a:rPr lang="fr-CA" sz="1050" dirty="0"/>
                <a:t>Activités d’initiation axées sur les sports de pagaie, le ski et la pêche</a:t>
              </a:r>
            </a:p>
          </p:txBody>
        </p:sp>
        <p:cxnSp>
          <p:nvCxnSpPr>
            <p:cNvPr id="18" name="Straight Arrow Connector 17">
              <a:extLst>
                <a:ext uri="{FF2B5EF4-FFF2-40B4-BE49-F238E27FC236}">
                  <a16:creationId xmlns:a16="http://schemas.microsoft.com/office/drawing/2014/main" id="{DD3E54A7-B376-A83E-3079-51A0775D0651}"/>
                </a:ext>
              </a:extLst>
            </p:cNvPr>
            <p:cNvCxnSpPr>
              <a:cxnSpLocks/>
            </p:cNvCxnSpPr>
            <p:nvPr/>
          </p:nvCxnSpPr>
          <p:spPr>
            <a:xfrm>
              <a:off x="303412" y="5771358"/>
              <a:ext cx="6120000" cy="0"/>
            </a:xfrm>
            <a:prstGeom prst="straightConnector1">
              <a:avLst/>
            </a:prstGeom>
            <a:ln w="63500">
              <a:gradFill flip="none" rotWithShape="1">
                <a:gsLst>
                  <a:gs pos="22000">
                    <a:srgbClr val="C8D850"/>
                  </a:gs>
                  <a:gs pos="38000">
                    <a:srgbClr val="EE8E00"/>
                  </a:gs>
                  <a:gs pos="54000">
                    <a:srgbClr val="D97A33"/>
                  </a:gs>
                  <a:gs pos="84000">
                    <a:srgbClr val="63005D"/>
                  </a:gs>
                </a:gsLst>
                <a:lin ang="0" scaled="1"/>
                <a:tileRect/>
              </a:gra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AF2EF960-9315-FF30-2B46-B9F2E85EB21F}"/>
              </a:ext>
            </a:extLst>
          </p:cNvPr>
          <p:cNvSpPr txBox="1"/>
          <p:nvPr/>
        </p:nvSpPr>
        <p:spPr>
          <a:xfrm>
            <a:off x="350838" y="4581926"/>
            <a:ext cx="5333253" cy="184666"/>
          </a:xfrm>
          <a:prstGeom prst="rect">
            <a:avLst/>
          </a:prstGeom>
          <a:noFill/>
        </p:spPr>
        <p:txBody>
          <a:bodyPr wrap="square" lIns="0" tIns="0" rIns="0" bIns="0" rtlCol="0">
            <a:spAutoFit/>
          </a:bodyPr>
          <a:lstStyle/>
          <a:p>
            <a:r>
              <a:rPr lang="fr-CA" sz="1200" b="1" dirty="0">
                <a:solidFill>
                  <a:schemeClr val="tx2"/>
                </a:solidFill>
                <a:latin typeface="Aptos" panose="020B0004020202020204" pitchFamily="34" charset="0"/>
              </a:rPr>
              <a:t>Figure 3 : Continuum de mobilisation et d’expérience – IC, 2017-2024</a:t>
            </a:r>
          </a:p>
        </p:txBody>
      </p:sp>
      <p:sp>
        <p:nvSpPr>
          <p:cNvPr id="20" name="Content Placeholder 4">
            <a:extLst>
              <a:ext uri="{FF2B5EF4-FFF2-40B4-BE49-F238E27FC236}">
                <a16:creationId xmlns:a16="http://schemas.microsoft.com/office/drawing/2014/main" id="{55404F52-C023-35BB-8A6E-372177B41B63}"/>
              </a:ext>
            </a:extLst>
          </p:cNvPr>
          <p:cNvSpPr txBox="1">
            <a:spLocks noGrp="1"/>
          </p:cNvSpPr>
          <p:nvPr>
            <p:ph idx="13"/>
          </p:nvPr>
        </p:nvSpPr>
        <p:spPr>
          <a:xfrm>
            <a:off x="350838" y="900000"/>
            <a:ext cx="6219825" cy="3250110"/>
          </a:xfrm>
          <a:prstGeom prst="rect">
            <a:avLst/>
          </a:prstGeom>
        </p:spPr>
        <p:txBody>
          <a:bodyPr vert="horz" lIns="0" tIns="0" rIns="0" bIns="0" numCol="2" spcCol="14400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lang="en-US" sz="1100" b="0" i="0" kern="1200" dirty="0" smtClean="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lang="en-US" sz="1200" i="0" kern="1200" dirty="0" smtClean="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lang="en-US" sz="1200" b="1" kern="1200" dirty="0" smtClean="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lang="en-US" sz="1100" kern="1200" dirty="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0" defTabSz="1071563">
              <a:lnSpc>
                <a:spcPct val="115000"/>
              </a:lnSpc>
              <a:spcAft>
                <a:spcPts val="0"/>
              </a:spcAft>
              <a:buNone/>
              <a:defRPr/>
            </a:pPr>
            <a:r>
              <a:rPr lang="fr-CA" sz="1400" dirty="0">
                <a:solidFill>
                  <a:srgbClr val="63005D"/>
                </a:solidFill>
              </a:rPr>
              <a:t>Programmes offerts</a:t>
            </a:r>
          </a:p>
          <a:p>
            <a:pPr>
              <a:lnSpc>
                <a:spcPct val="114000"/>
              </a:lnSpc>
              <a:spcAft>
                <a:spcPts val="800"/>
              </a:spcAft>
            </a:pPr>
            <a:r>
              <a:rPr lang="fr-CA" dirty="0">
                <a:solidFill>
                  <a:srgbClr val="3C3D3E"/>
                </a:solidFill>
              </a:rPr>
              <a:t>En 2017, la nouvelle version élargie du programme a redéfini « Initiation au camping » en un continuum d’activités en trois volets, chacun visant des objectifs précis, comme le montre la figure 3 sur la prochaine page, afin de renforcer la diffusion externe et l’acquisition de compétences.</a:t>
            </a:r>
          </a:p>
          <a:p>
            <a:pPr>
              <a:lnSpc>
                <a:spcPct val="114000"/>
              </a:lnSpc>
              <a:spcAft>
                <a:spcPts val="800"/>
              </a:spcAft>
            </a:pPr>
            <a:r>
              <a:rPr lang="fr-CA" dirty="0"/>
              <a:t>Les activités de </a:t>
            </a:r>
            <a:r>
              <a:rPr lang="fr-CA" b="1" dirty="0"/>
              <a:t>sensibilisation</a:t>
            </a:r>
            <a:r>
              <a:rPr lang="fr-CA" dirty="0"/>
              <a:t> visent à éveiller l’intérêt pour les loisirs de plein air. Le personnel installe des tentes dans des espaces publics et présente des jeux, des jeux-questionnaires et des faits intéressants sur la faune, et de l’information sur l’équipement de camping, les parcs nationaux et les activités dans la nature.</a:t>
            </a:r>
          </a:p>
          <a:p>
            <a:pPr>
              <a:lnSpc>
                <a:spcPct val="114000"/>
              </a:lnSpc>
              <a:spcAft>
                <a:spcPts val="800"/>
              </a:spcAft>
            </a:pPr>
            <a:r>
              <a:rPr lang="fr-CA" dirty="0"/>
              <a:t>Les activités d’</a:t>
            </a:r>
            <a:r>
              <a:rPr lang="fr-CA" b="1" dirty="0"/>
              <a:t>exposition</a:t>
            </a:r>
            <a:r>
              <a:rPr lang="fr-CA" dirty="0"/>
              <a:t> visent à susciter l’intérêt et à renforcer la confiance. Le personnel enseigne des compétences de base liées au plein air sous forme d’ateliers. Conçues pour être mobiles, les activités d’exposition peuvent avoir lieu dans des écoles, des bibliothèques, des parcs ou des centres communautaires.</a:t>
            </a:r>
          </a:p>
          <a:p>
            <a:pPr>
              <a:lnSpc>
                <a:spcPct val="114000"/>
              </a:lnSpc>
            </a:pPr>
            <a:r>
              <a:rPr lang="fr-CA" dirty="0"/>
              <a:t>Les activités d’</a:t>
            </a:r>
            <a:r>
              <a:rPr lang="fr-CA" b="1" dirty="0"/>
              <a:t>expérience</a:t>
            </a:r>
            <a:r>
              <a:rPr lang="fr-CA" dirty="0"/>
              <a:t> visent à favoriser des liens durables avec la nature en proposant l’apprentissage de compétences plus complexes nécessaire pour le camping, les sports de pagaie, le ski de fond, etc. Ces activités sont immersives et permettent de vivre de véritables activités de plein air dans un cadre sécurisant.</a:t>
            </a:r>
          </a:p>
        </p:txBody>
      </p:sp>
    </p:spTree>
    <p:extLst>
      <p:ext uri="{BB962C8B-B14F-4D97-AF65-F5344CB8AC3E}">
        <p14:creationId xmlns:p14="http://schemas.microsoft.com/office/powerpoint/2010/main" val="426428354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8CD47-3A2C-5408-78A2-5C9BB1F9BDF2}"/>
              </a:ext>
            </a:extLst>
          </p:cNvPr>
          <p:cNvSpPr>
            <a:spLocks noGrp="1"/>
          </p:cNvSpPr>
          <p:nvPr>
            <p:ph type="title"/>
          </p:nvPr>
        </p:nvSpPr>
        <p:spPr/>
        <p:txBody>
          <a:bodyPr/>
          <a:lstStyle/>
          <a:p>
            <a:r>
              <a:rPr lang="fr-CA"/>
              <a:t>Profil du programme</a:t>
            </a:r>
          </a:p>
        </p:txBody>
      </p:sp>
      <p:sp>
        <p:nvSpPr>
          <p:cNvPr id="5" name="Content Placeholder 4">
            <a:extLst>
              <a:ext uri="{FF2B5EF4-FFF2-40B4-BE49-F238E27FC236}">
                <a16:creationId xmlns:a16="http://schemas.microsoft.com/office/drawing/2014/main" id="{C356D0CC-33F9-907A-57F7-EBEB56B6B242}"/>
              </a:ext>
            </a:extLst>
          </p:cNvPr>
          <p:cNvSpPr>
            <a:spLocks noGrp="1"/>
          </p:cNvSpPr>
          <p:nvPr>
            <p:ph idx="13"/>
          </p:nvPr>
        </p:nvSpPr>
        <p:spPr>
          <a:xfrm>
            <a:off x="350807" y="6142201"/>
            <a:ext cx="6219193" cy="2382890"/>
          </a:xfrm>
        </p:spPr>
        <p:txBody>
          <a:bodyPr numCol="2" spcCol="144000"/>
          <a:lstStyle/>
          <a:p>
            <a:pPr lvl="0">
              <a:lnSpc>
                <a:spcPct val="114000"/>
              </a:lnSpc>
              <a:spcAft>
                <a:spcPts val="0"/>
              </a:spcAft>
              <a:defRPr/>
            </a:pPr>
            <a:r>
              <a:rPr lang="fr-CA" sz="1400" dirty="0">
                <a:solidFill>
                  <a:srgbClr val="63005D"/>
                </a:solidFill>
                <a:latin typeface="HelveticaNeue LT 55 Roman" panose="020B0604020202020204" pitchFamily="34" charset="0"/>
              </a:rPr>
              <a:t>Gouvernance</a:t>
            </a:r>
          </a:p>
          <a:p>
            <a:pPr>
              <a:lnSpc>
                <a:spcPct val="114000"/>
              </a:lnSpc>
            </a:pPr>
            <a:r>
              <a:rPr lang="fr-CA" dirty="0"/>
              <a:t>Le programme IC est encadré par l’équipe des services aux visiteurs et des activités relevant de la Direction générale des relations externes et de l’expérience du visiteur (DGREEV).</a:t>
            </a:r>
          </a:p>
          <a:p>
            <a:pPr>
              <a:lnSpc>
                <a:spcPct val="114000"/>
              </a:lnSpc>
              <a:buNone/>
            </a:pPr>
            <a:r>
              <a:rPr lang="fr-CA" dirty="0"/>
              <a:t>Au sein de cette équipe, un analyste des activités récréatives et un coordinateur national appuient les centres urbains et les unités de gestion responsables qui organisent de façon autonome les activités de camping avec nuitée dans le cadre du programme IC. Dans chaque centre urbain, une équipe d’environ six étudiants est encadrée par un coordinateur à temps plein.         La plupart des coordinateurs relèvent des gestionnaires des relations externes (RE) ou de l’expérience du visiteur (EV) de leur unité de gestion, mais le coordinateur du centre urbain d’Ottawa relève directement de l’analyste des activités récréatives au sein de l’équipe des services aux visiteurs et des activités.</a:t>
            </a:r>
          </a:p>
          <a:p>
            <a:pPr>
              <a:lnSpc>
                <a:spcPct val="114000"/>
              </a:lnSpc>
              <a:buNone/>
            </a:pPr>
            <a:r>
              <a:rPr lang="fr-CA" dirty="0"/>
              <a:t>La figure 4 illustre la structure de gouvernance du programme IC, et la figure 5 présente la structure organisationnelle des centres urbains situés à Halifax, Montréal, Toronto, Edmonton, Saskatoon et Vancouver.</a:t>
            </a:r>
          </a:p>
        </p:txBody>
      </p:sp>
      <p:sp>
        <p:nvSpPr>
          <p:cNvPr id="6" name="Rectangle 5">
            <a:extLst>
              <a:ext uri="{FF2B5EF4-FFF2-40B4-BE49-F238E27FC236}">
                <a16:creationId xmlns:a16="http://schemas.microsoft.com/office/drawing/2014/main" id="{C08A0131-8C92-DE6B-1F62-C0F0E4D0A233}"/>
              </a:ext>
            </a:extLst>
          </p:cNvPr>
          <p:cNvSpPr/>
          <p:nvPr/>
        </p:nvSpPr>
        <p:spPr>
          <a:xfrm>
            <a:off x="11006" y="864000"/>
            <a:ext cx="6851293" cy="5110192"/>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dirty="0">
              <a:solidFill>
                <a:schemeClr val="tx2"/>
              </a:solidFill>
              <a:latin typeface="+mj-lt"/>
            </a:endParaRPr>
          </a:p>
        </p:txBody>
      </p:sp>
      <p:sp>
        <p:nvSpPr>
          <p:cNvPr id="8" name="TextBox 7">
            <a:extLst>
              <a:ext uri="{FF2B5EF4-FFF2-40B4-BE49-F238E27FC236}">
                <a16:creationId xmlns:a16="http://schemas.microsoft.com/office/drawing/2014/main" id="{C6C0A39B-AE20-E1BC-64EF-515990267A67}"/>
              </a:ext>
            </a:extLst>
          </p:cNvPr>
          <p:cNvSpPr txBox="1"/>
          <p:nvPr/>
        </p:nvSpPr>
        <p:spPr>
          <a:xfrm>
            <a:off x="4010339" y="1065467"/>
            <a:ext cx="2559661" cy="369332"/>
          </a:xfrm>
          <a:prstGeom prst="rect">
            <a:avLst/>
          </a:prstGeom>
          <a:noFill/>
        </p:spPr>
        <p:txBody>
          <a:bodyPr wrap="square" lIns="0" tIns="0" rIns="0" bIns="0" rtlCol="0">
            <a:spAutoFit/>
          </a:bodyPr>
          <a:lstStyle/>
          <a:p>
            <a:r>
              <a:rPr lang="fr-CA" sz="1200" b="1" dirty="0">
                <a:solidFill>
                  <a:schemeClr val="tx2"/>
                </a:solidFill>
                <a:latin typeface="Aptos" panose="020B0004020202020204" pitchFamily="34" charset="0"/>
                <a:ea typeface="Aptos"/>
                <a:cs typeface="+mj-cs"/>
              </a:rPr>
              <a:t>Figure 5 : Structure organisationnelle des centres urbains</a:t>
            </a:r>
          </a:p>
        </p:txBody>
      </p:sp>
      <p:sp>
        <p:nvSpPr>
          <p:cNvPr id="9" name="TextBox 8">
            <a:extLst>
              <a:ext uri="{FF2B5EF4-FFF2-40B4-BE49-F238E27FC236}">
                <a16:creationId xmlns:a16="http://schemas.microsoft.com/office/drawing/2014/main" id="{B6AFCB38-BCCF-5678-D102-1270C7ABF567}"/>
              </a:ext>
            </a:extLst>
          </p:cNvPr>
          <p:cNvSpPr txBox="1"/>
          <p:nvPr/>
        </p:nvSpPr>
        <p:spPr>
          <a:xfrm>
            <a:off x="518218" y="1065467"/>
            <a:ext cx="2663830" cy="369332"/>
          </a:xfrm>
          <a:prstGeom prst="rect">
            <a:avLst/>
          </a:prstGeom>
          <a:noFill/>
        </p:spPr>
        <p:txBody>
          <a:bodyPr wrap="square" lIns="0" tIns="0" rIns="0" bIns="0" rtlCol="0">
            <a:spAutoFit/>
          </a:bodyPr>
          <a:lstStyle/>
          <a:p>
            <a:r>
              <a:rPr lang="fr-CA" sz="1200" b="1" dirty="0">
                <a:solidFill>
                  <a:schemeClr val="tx2"/>
                </a:solidFill>
                <a:latin typeface="Aptos" panose="020B0004020202020204" pitchFamily="34" charset="0"/>
                <a:ea typeface="Aptos"/>
                <a:cs typeface="+mj-cs"/>
              </a:rPr>
              <a:t>Figure 4 : Gouvernance du programme et du centre urbain d’Ottawa </a:t>
            </a:r>
          </a:p>
        </p:txBody>
      </p:sp>
      <p:graphicFrame>
        <p:nvGraphicFramePr>
          <p:cNvPr id="10" name="Diagram 9">
            <a:extLst>
              <a:ext uri="{FF2B5EF4-FFF2-40B4-BE49-F238E27FC236}">
                <a16:creationId xmlns:a16="http://schemas.microsoft.com/office/drawing/2014/main" id="{5661075F-7321-8C1F-93DF-CFEDC10218E6}"/>
              </a:ext>
            </a:extLst>
          </p:cNvPr>
          <p:cNvGraphicFramePr/>
          <p:nvPr>
            <p:extLst>
              <p:ext uri="{D42A27DB-BD31-4B8C-83A1-F6EECF244321}">
                <p14:modId xmlns:p14="http://schemas.microsoft.com/office/powerpoint/2010/main" val="1682306023"/>
              </p:ext>
            </p:extLst>
          </p:nvPr>
        </p:nvGraphicFramePr>
        <p:xfrm>
          <a:off x="3431942" y="1641683"/>
          <a:ext cx="3187480" cy="33478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1" name="Group 10">
            <a:extLst>
              <a:ext uri="{FF2B5EF4-FFF2-40B4-BE49-F238E27FC236}">
                <a16:creationId xmlns:a16="http://schemas.microsoft.com/office/drawing/2014/main" id="{17351658-12E1-1F76-CD69-AA7202F36377}"/>
              </a:ext>
            </a:extLst>
          </p:cNvPr>
          <p:cNvGrpSpPr/>
          <p:nvPr/>
        </p:nvGrpSpPr>
        <p:grpSpPr>
          <a:xfrm>
            <a:off x="3854210" y="5319772"/>
            <a:ext cx="2615601" cy="411140"/>
            <a:chOff x="768110" y="8343826"/>
            <a:chExt cx="2615601" cy="411140"/>
          </a:xfrm>
        </p:grpSpPr>
        <p:sp>
          <p:nvSpPr>
            <p:cNvPr id="12" name="TextBox 11">
              <a:extLst>
                <a:ext uri="{FF2B5EF4-FFF2-40B4-BE49-F238E27FC236}">
                  <a16:creationId xmlns:a16="http://schemas.microsoft.com/office/drawing/2014/main" id="{7AEA15B6-9C95-1379-B44C-988671422F11}"/>
                </a:ext>
              </a:extLst>
            </p:cNvPr>
            <p:cNvSpPr txBox="1"/>
            <p:nvPr/>
          </p:nvSpPr>
          <p:spPr>
            <a:xfrm>
              <a:off x="1533034" y="8343826"/>
              <a:ext cx="1850677" cy="169276"/>
            </a:xfrm>
            <a:prstGeom prst="rect">
              <a:avLst/>
            </a:prstGeom>
            <a:noFill/>
          </p:spPr>
          <p:txBody>
            <a:bodyPr wrap="square" lIns="0" tIns="0" rIns="0" bIns="0" rtlCol="0" anchor="ctr">
              <a:spAutoFit/>
            </a:bodyPr>
            <a:lstStyle/>
            <a:p>
              <a:r>
                <a:rPr lang="fr-CA" sz="1100" dirty="0"/>
                <a:t>Rôles de supervision directe</a:t>
              </a:r>
            </a:p>
          </p:txBody>
        </p:sp>
        <p:sp>
          <p:nvSpPr>
            <p:cNvPr id="13" name="TextBox 12">
              <a:extLst>
                <a:ext uri="{FF2B5EF4-FFF2-40B4-BE49-F238E27FC236}">
                  <a16:creationId xmlns:a16="http://schemas.microsoft.com/office/drawing/2014/main" id="{3E372783-0B50-DBFA-D50E-235AFCF2D3D1}"/>
                </a:ext>
              </a:extLst>
            </p:cNvPr>
            <p:cNvSpPr txBox="1"/>
            <p:nvPr/>
          </p:nvSpPr>
          <p:spPr>
            <a:xfrm>
              <a:off x="1508223" y="8585689"/>
              <a:ext cx="1181590" cy="169277"/>
            </a:xfrm>
            <a:prstGeom prst="rect">
              <a:avLst/>
            </a:prstGeom>
            <a:noFill/>
          </p:spPr>
          <p:txBody>
            <a:bodyPr wrap="square" lIns="0" tIns="0" rIns="0" bIns="0" rtlCol="0" anchor="ctr">
              <a:spAutoFit/>
            </a:bodyPr>
            <a:lstStyle/>
            <a:p>
              <a:r>
                <a:rPr lang="fr-CA" sz="1100" dirty="0"/>
                <a:t>Rôles de soutien</a:t>
              </a:r>
            </a:p>
          </p:txBody>
        </p:sp>
        <p:cxnSp>
          <p:nvCxnSpPr>
            <p:cNvPr id="14" name="Straight Connector 13">
              <a:extLst>
                <a:ext uri="{FF2B5EF4-FFF2-40B4-BE49-F238E27FC236}">
                  <a16:creationId xmlns:a16="http://schemas.microsoft.com/office/drawing/2014/main" id="{6C197D5C-98B5-1580-8D88-6CD666A8AA6D}"/>
                </a:ext>
              </a:extLst>
            </p:cNvPr>
            <p:cNvCxnSpPr/>
            <p:nvPr/>
          </p:nvCxnSpPr>
          <p:spPr>
            <a:xfrm>
              <a:off x="768110" y="8410500"/>
              <a:ext cx="612000" cy="0"/>
            </a:xfrm>
            <a:prstGeom prst="line">
              <a:avLst/>
            </a:prstGeom>
            <a:ln w="28575">
              <a:solidFill>
                <a:schemeClr val="tx2"/>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2C799722-04CA-CCC4-F0BF-8F0694390B9F}"/>
                </a:ext>
              </a:extLst>
            </p:cNvPr>
            <p:cNvCxnSpPr/>
            <p:nvPr/>
          </p:nvCxnSpPr>
          <p:spPr>
            <a:xfrm>
              <a:off x="787160" y="8629575"/>
              <a:ext cx="576000" cy="0"/>
            </a:xfrm>
            <a:prstGeom prst="line">
              <a:avLst/>
            </a:prstGeom>
            <a:ln w="28575">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aphicFrame>
        <p:nvGraphicFramePr>
          <p:cNvPr id="16" name="Diagram 15">
            <a:extLst>
              <a:ext uri="{FF2B5EF4-FFF2-40B4-BE49-F238E27FC236}">
                <a16:creationId xmlns:a16="http://schemas.microsoft.com/office/drawing/2014/main" id="{C1CE0B6B-9557-1ECA-85FE-F0D3180E6DF3}"/>
              </a:ext>
            </a:extLst>
          </p:cNvPr>
          <p:cNvGraphicFramePr/>
          <p:nvPr>
            <p:extLst>
              <p:ext uri="{D42A27DB-BD31-4B8C-83A1-F6EECF244321}">
                <p14:modId xmlns:p14="http://schemas.microsoft.com/office/powerpoint/2010/main" val="3799368579"/>
              </p:ext>
            </p:extLst>
          </p:nvPr>
        </p:nvGraphicFramePr>
        <p:xfrm>
          <a:off x="406140" y="1551848"/>
          <a:ext cx="3187480" cy="430529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76333219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CC412ADB-3C40-0785-3B7C-67F2414A4976}"/>
              </a:ext>
            </a:extLst>
          </p:cNvPr>
          <p:cNvGrpSpPr/>
          <p:nvPr/>
        </p:nvGrpSpPr>
        <p:grpSpPr>
          <a:xfrm>
            <a:off x="353205" y="1858596"/>
            <a:ext cx="5814609" cy="6651672"/>
            <a:chOff x="448455" y="764345"/>
            <a:chExt cx="5814609" cy="6651672"/>
          </a:xfrm>
        </p:grpSpPr>
        <p:sp>
          <p:nvSpPr>
            <p:cNvPr id="5" name="Rectangle 4">
              <a:extLst>
                <a:ext uri="{FF2B5EF4-FFF2-40B4-BE49-F238E27FC236}">
                  <a16:creationId xmlns:a16="http://schemas.microsoft.com/office/drawing/2014/main" id="{5EBE159B-426D-5A98-1F8E-CCF18997FFE7}"/>
                </a:ext>
              </a:extLst>
            </p:cNvPr>
            <p:cNvSpPr/>
            <p:nvPr/>
          </p:nvSpPr>
          <p:spPr>
            <a:xfrm>
              <a:off x="1334450" y="6131174"/>
              <a:ext cx="968688" cy="504000"/>
            </a:xfrm>
            <a:prstGeom prst="rect">
              <a:avLst/>
            </a:prstGeom>
            <a:noFill/>
            <a:ln w="19050">
              <a:solidFill>
                <a:srgbClr val="9EC551"/>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fr-CA" sz="900" dirty="0">
                  <a:solidFill>
                    <a:schemeClr val="tx2"/>
                  </a:solidFill>
                </a:rPr>
                <a:t>Nbre de participants et </a:t>
              </a:r>
              <a:br>
                <a:rPr lang="fr-CA" sz="900" dirty="0">
                  <a:solidFill>
                    <a:schemeClr val="tx2"/>
                  </a:solidFill>
                </a:rPr>
              </a:br>
              <a:r>
                <a:rPr lang="fr-CA" sz="900" dirty="0">
                  <a:solidFill>
                    <a:schemeClr val="tx2"/>
                  </a:solidFill>
                </a:rPr>
                <a:t>de contacts</a:t>
              </a:r>
            </a:p>
          </p:txBody>
        </p:sp>
        <p:sp>
          <p:nvSpPr>
            <p:cNvPr id="6" name="Rectangle 5">
              <a:extLst>
                <a:ext uri="{FF2B5EF4-FFF2-40B4-BE49-F238E27FC236}">
                  <a16:creationId xmlns:a16="http://schemas.microsoft.com/office/drawing/2014/main" id="{68EB56BE-3D59-12BC-6FFD-0D451813BECF}"/>
                </a:ext>
              </a:extLst>
            </p:cNvPr>
            <p:cNvSpPr/>
            <p:nvPr/>
          </p:nvSpPr>
          <p:spPr>
            <a:xfrm>
              <a:off x="3779014" y="6137889"/>
              <a:ext cx="1217061" cy="504000"/>
            </a:xfrm>
            <a:prstGeom prst="rect">
              <a:avLst/>
            </a:prstGeom>
            <a:noFill/>
            <a:ln w="19050">
              <a:solidFill>
                <a:srgbClr val="9EC551"/>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algn="ctr" defTabSz="622300">
                <a:spcBef>
                  <a:spcPct val="0"/>
                </a:spcBef>
              </a:pPr>
              <a:r>
                <a:rPr lang="fr-CA" sz="900">
                  <a:solidFill>
                    <a:schemeClr val="tx2"/>
                  </a:solidFill>
                </a:rPr>
                <a:t>Profils des participants (activités avec nuitée)</a:t>
              </a:r>
            </a:p>
          </p:txBody>
        </p:sp>
        <p:sp>
          <p:nvSpPr>
            <p:cNvPr id="7" name="Rectangle 6">
              <a:extLst>
                <a:ext uri="{FF2B5EF4-FFF2-40B4-BE49-F238E27FC236}">
                  <a16:creationId xmlns:a16="http://schemas.microsoft.com/office/drawing/2014/main" id="{5A5CBA8D-1D50-39EC-1102-A68C5CA62B8F}"/>
                </a:ext>
              </a:extLst>
            </p:cNvPr>
            <p:cNvSpPr/>
            <p:nvPr/>
          </p:nvSpPr>
          <p:spPr>
            <a:xfrm>
              <a:off x="2422229" y="6131174"/>
              <a:ext cx="1237694" cy="504000"/>
            </a:xfrm>
            <a:prstGeom prst="rect">
              <a:avLst/>
            </a:prstGeom>
            <a:noFill/>
            <a:ln w="19050">
              <a:solidFill>
                <a:srgbClr val="9EC551"/>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algn="ctr" defTabSz="622300">
                <a:spcBef>
                  <a:spcPct val="0"/>
                </a:spcBef>
              </a:pPr>
              <a:r>
                <a:rPr lang="fr-CA" sz="900">
                  <a:solidFill>
                    <a:schemeClr val="tx2"/>
                  </a:solidFill>
                </a:rPr>
                <a:t>Taux de satisfaction et commentaires des visiteurs</a:t>
              </a:r>
            </a:p>
          </p:txBody>
        </p:sp>
        <p:sp>
          <p:nvSpPr>
            <p:cNvPr id="10" name="Rectangle 9">
              <a:extLst>
                <a:ext uri="{FF2B5EF4-FFF2-40B4-BE49-F238E27FC236}">
                  <a16:creationId xmlns:a16="http://schemas.microsoft.com/office/drawing/2014/main" id="{507F502A-0908-1460-C9AE-8B61A23F3680}"/>
                </a:ext>
              </a:extLst>
            </p:cNvPr>
            <p:cNvSpPr/>
            <p:nvPr/>
          </p:nvSpPr>
          <p:spPr>
            <a:xfrm>
              <a:off x="448455" y="6131174"/>
              <a:ext cx="828000" cy="504000"/>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CA" sz="900" dirty="0">
                  <a:solidFill>
                    <a:schemeClr val="tx2"/>
                  </a:solidFill>
                </a:rPr>
                <a:t>Données du programme</a:t>
              </a:r>
            </a:p>
          </p:txBody>
        </p:sp>
        <p:sp>
          <p:nvSpPr>
            <p:cNvPr id="21" name="Rectangle 20">
              <a:extLst>
                <a:ext uri="{FF2B5EF4-FFF2-40B4-BE49-F238E27FC236}">
                  <a16:creationId xmlns:a16="http://schemas.microsoft.com/office/drawing/2014/main" id="{887CA38C-7C9B-0232-6346-42967DBEC240}"/>
                </a:ext>
              </a:extLst>
            </p:cNvPr>
            <p:cNvSpPr/>
            <p:nvPr/>
          </p:nvSpPr>
          <p:spPr>
            <a:xfrm>
              <a:off x="448455" y="6701595"/>
              <a:ext cx="828000" cy="360000"/>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CA" sz="1050">
                  <a:solidFill>
                    <a:schemeClr val="tx2"/>
                  </a:solidFill>
                </a:rPr>
                <a:t>Indicateur clé</a:t>
              </a:r>
            </a:p>
          </p:txBody>
        </p:sp>
        <p:sp>
          <p:nvSpPr>
            <p:cNvPr id="22" name="TextBox 21">
              <a:extLst>
                <a:ext uri="{FF2B5EF4-FFF2-40B4-BE49-F238E27FC236}">
                  <a16:creationId xmlns:a16="http://schemas.microsoft.com/office/drawing/2014/main" id="{6CE0D52A-77CF-8016-EF72-0A1959F74B1B}"/>
                </a:ext>
              </a:extLst>
            </p:cNvPr>
            <p:cNvSpPr txBox="1"/>
            <p:nvPr/>
          </p:nvSpPr>
          <p:spPr>
            <a:xfrm>
              <a:off x="1334450" y="6702261"/>
              <a:ext cx="4928612" cy="346668"/>
            </a:xfrm>
            <a:prstGeom prst="rect">
              <a:avLst/>
            </a:prstGeom>
            <a:noFill/>
            <a:ln w="19050">
              <a:solidFill>
                <a:srgbClr val="9EC551"/>
              </a:solidFill>
            </a:ln>
          </p:spPr>
          <p:txBody>
            <a:bodyPr wrap="square" tIns="36000" bIns="36000" rtlCol="0" anchor="ctr">
              <a:noAutofit/>
            </a:bodyPr>
            <a:lstStyle/>
            <a:p>
              <a:pPr algn="ctr"/>
              <a:r>
                <a:rPr lang="fr-CA" sz="1000">
                  <a:solidFill>
                    <a:schemeClr val="tx2"/>
                  </a:solidFill>
                </a:rPr>
                <a:t>Portée du programme IC (contacts + participants)</a:t>
              </a:r>
            </a:p>
          </p:txBody>
        </p:sp>
        <p:sp>
          <p:nvSpPr>
            <p:cNvPr id="23" name="Rectangle 22">
              <a:extLst>
                <a:ext uri="{FF2B5EF4-FFF2-40B4-BE49-F238E27FC236}">
                  <a16:creationId xmlns:a16="http://schemas.microsoft.com/office/drawing/2014/main" id="{798E1369-187C-28AD-57B8-4773E27210FF}"/>
                </a:ext>
              </a:extLst>
            </p:cNvPr>
            <p:cNvSpPr/>
            <p:nvPr/>
          </p:nvSpPr>
          <p:spPr>
            <a:xfrm>
              <a:off x="448455" y="7128017"/>
              <a:ext cx="828000" cy="288000"/>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CA" sz="1050">
                  <a:solidFill>
                    <a:schemeClr val="tx2"/>
                  </a:solidFill>
                </a:rPr>
                <a:t>Cible</a:t>
              </a:r>
            </a:p>
          </p:txBody>
        </p:sp>
        <p:sp>
          <p:nvSpPr>
            <p:cNvPr id="24" name="TextBox 23">
              <a:extLst>
                <a:ext uri="{FF2B5EF4-FFF2-40B4-BE49-F238E27FC236}">
                  <a16:creationId xmlns:a16="http://schemas.microsoft.com/office/drawing/2014/main" id="{FC67AD6F-86A8-9E81-EFBA-01DFF67F4E07}"/>
                </a:ext>
              </a:extLst>
            </p:cNvPr>
            <p:cNvSpPr txBox="1"/>
            <p:nvPr/>
          </p:nvSpPr>
          <p:spPr>
            <a:xfrm>
              <a:off x="1334449" y="7127913"/>
              <a:ext cx="4928611" cy="288000"/>
            </a:xfrm>
            <a:prstGeom prst="rect">
              <a:avLst/>
            </a:prstGeom>
            <a:noFill/>
            <a:ln w="19050">
              <a:solidFill>
                <a:srgbClr val="9EC551"/>
              </a:solidFill>
            </a:ln>
          </p:spPr>
          <p:txBody>
            <a:bodyPr wrap="square" tIns="36000" bIns="36000" rtlCol="0" anchor="ctr">
              <a:noAutofit/>
            </a:bodyPr>
            <a:lstStyle/>
            <a:p>
              <a:pPr algn="ctr"/>
              <a:r>
                <a:rPr lang="fr-CA" sz="1000">
                  <a:solidFill>
                    <a:schemeClr val="tx2"/>
                  </a:solidFill>
                </a:rPr>
                <a:t>Portée totale du programme : 100 000 personnes jointes par an</a:t>
              </a:r>
            </a:p>
          </p:txBody>
        </p:sp>
        <p:sp>
          <p:nvSpPr>
            <p:cNvPr id="26" name="Rectangle 25">
              <a:extLst>
                <a:ext uri="{FF2B5EF4-FFF2-40B4-BE49-F238E27FC236}">
                  <a16:creationId xmlns:a16="http://schemas.microsoft.com/office/drawing/2014/main" id="{944733F5-46BB-062F-68A8-C6C3F673CE23}"/>
                </a:ext>
              </a:extLst>
            </p:cNvPr>
            <p:cNvSpPr/>
            <p:nvPr/>
          </p:nvSpPr>
          <p:spPr>
            <a:xfrm>
              <a:off x="1334450" y="3620528"/>
              <a:ext cx="4928612" cy="106089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36000" rIns="108000" bIns="3600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600"/>
                </a:spcAft>
              </a:pPr>
              <a:r>
                <a:rPr lang="fr-CA" sz="900" dirty="0">
                  <a:solidFill>
                    <a:schemeClr val="tx1"/>
                  </a:solidFill>
                </a:rPr>
                <a:t>Les participants sont exposés à différentes activités de plein air et en apprennent davantage à ce sujet.</a:t>
              </a:r>
            </a:p>
            <a:p>
              <a:pPr algn="ctr">
                <a:spcAft>
                  <a:spcPts val="600"/>
                </a:spcAft>
              </a:pPr>
              <a:r>
                <a:rPr lang="fr-CA" sz="900" dirty="0">
                  <a:solidFill>
                    <a:schemeClr val="tx1"/>
                  </a:solidFill>
                </a:rPr>
                <a:t>Les participants prennent part à des activités récréatives de plein air, comme le camping, la randonnée, la natation, le canotage, la pêche et des chansons autour d’un feu de camp. </a:t>
              </a:r>
            </a:p>
            <a:p>
              <a:pPr algn="ctr">
                <a:spcAft>
                  <a:spcPts val="600"/>
                </a:spcAft>
              </a:pPr>
              <a:r>
                <a:rPr lang="fr-CA" sz="900" dirty="0">
                  <a:solidFill>
                    <a:sysClr val="windowText" lastClr="000000"/>
                  </a:solidFill>
                </a:rPr>
                <a:t>Les participants acquièrent des compétences et sont satisfaits des activités du programme IC.</a:t>
              </a:r>
            </a:p>
          </p:txBody>
        </p:sp>
        <p:sp>
          <p:nvSpPr>
            <p:cNvPr id="27" name="Rectangle 26">
              <a:extLst>
                <a:ext uri="{FF2B5EF4-FFF2-40B4-BE49-F238E27FC236}">
                  <a16:creationId xmlns:a16="http://schemas.microsoft.com/office/drawing/2014/main" id="{E063FC4B-D5D1-BB77-ACC8-FC77ED482ECE}"/>
                </a:ext>
              </a:extLst>
            </p:cNvPr>
            <p:cNvSpPr/>
            <p:nvPr/>
          </p:nvSpPr>
          <p:spPr>
            <a:xfrm>
              <a:off x="1334450" y="4710686"/>
              <a:ext cx="4928612" cy="6480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CA" sz="900" dirty="0">
                <a:solidFill>
                  <a:sysClr val="windowText" lastClr="000000"/>
                </a:solidFill>
              </a:endParaRPr>
            </a:p>
            <a:p>
              <a:pPr algn="ctr"/>
              <a:endParaRPr lang="en-CA" sz="900" dirty="0">
                <a:solidFill>
                  <a:sysClr val="windowText" lastClr="000000"/>
                </a:solidFill>
              </a:endParaRPr>
            </a:p>
            <a:p>
              <a:pPr algn="ctr">
                <a:defRPr/>
              </a:pPr>
              <a:r>
                <a:rPr lang="fr-CA" sz="900" dirty="0">
                  <a:solidFill>
                    <a:schemeClr val="tx1"/>
                  </a:solidFill>
                </a:rPr>
                <a:t>Les participants acquièrent la confiance nécessaire pour aller camper et passer du temps à l’extérieur par eux-mêmes.</a:t>
              </a:r>
            </a:p>
            <a:p>
              <a:pPr algn="ctr">
                <a:defRPr/>
              </a:pPr>
              <a:r>
                <a:rPr lang="fr-CA" sz="900" dirty="0">
                  <a:solidFill>
                    <a:sysClr val="windowText" lastClr="000000"/>
                  </a:solidFill>
                </a:rPr>
                <a:t>Réduction des obstacles </a:t>
              </a:r>
              <a:r>
                <a:rPr lang="fr-CA" sz="900" dirty="0">
                  <a:solidFill>
                    <a:schemeClr val="tx1"/>
                  </a:solidFill>
                </a:rPr>
                <a:t>empêchant les gens de profiter </a:t>
              </a:r>
              <a:r>
                <a:rPr lang="fr-CA" sz="900" dirty="0">
                  <a:solidFill>
                    <a:sysClr val="windowText" lastClr="000000"/>
                  </a:solidFill>
                </a:rPr>
                <a:t> des lieux protégés du Canada.</a:t>
              </a: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900" b="0" i="0" u="none" strike="noStrike" kern="0" cap="none" spc="0" normalizeH="0" baseline="0" noProof="0" dirty="0">
                <a:ln>
                  <a:noFill/>
                </a:ln>
                <a:solidFill>
                  <a:srgbClr val="FF0000"/>
                </a:solidFill>
                <a:effectLst/>
                <a:uLnTx/>
                <a:uFillTx/>
                <a:latin typeface="+mn-lt"/>
                <a:ea typeface="+mn-ea"/>
                <a:cs typeface="+mn-cs"/>
              </a:endParaRPr>
            </a:p>
            <a:p>
              <a:pPr algn="ctr"/>
              <a:endParaRPr lang="en-CA" sz="900" dirty="0">
                <a:solidFill>
                  <a:sysClr val="windowText" lastClr="000000"/>
                </a:solidFill>
              </a:endParaRPr>
            </a:p>
          </p:txBody>
        </p:sp>
        <p:sp>
          <p:nvSpPr>
            <p:cNvPr id="28" name="Rectangle 27">
              <a:extLst>
                <a:ext uri="{FF2B5EF4-FFF2-40B4-BE49-F238E27FC236}">
                  <a16:creationId xmlns:a16="http://schemas.microsoft.com/office/drawing/2014/main" id="{DEE028A6-8812-198B-93DD-32A4ACB96FF2}"/>
                </a:ext>
              </a:extLst>
            </p:cNvPr>
            <p:cNvSpPr/>
            <p:nvPr/>
          </p:nvSpPr>
          <p:spPr>
            <a:xfrm>
              <a:off x="1334450" y="5398460"/>
              <a:ext cx="4928612" cy="6840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400"/>
                </a:spcAft>
              </a:pPr>
              <a:r>
                <a:rPr lang="fr-CA" sz="900" baseline="0" dirty="0">
                  <a:solidFill>
                    <a:sysClr val="windowText" lastClr="000000"/>
                  </a:solidFill>
                </a:rPr>
                <a:t>Les </a:t>
              </a:r>
              <a:r>
                <a:rPr lang="fr-CA" sz="900" dirty="0">
                  <a:solidFill>
                    <a:sysClr val="windowText" lastClr="000000"/>
                  </a:solidFill>
                </a:rPr>
                <a:t>participants</a:t>
              </a:r>
              <a:r>
                <a:rPr lang="fr-CA" sz="900" dirty="0">
                  <a:solidFill>
                    <a:srgbClr val="FF0000"/>
                  </a:solidFill>
                </a:rPr>
                <a:t> </a:t>
              </a:r>
              <a:r>
                <a:rPr lang="fr-CA" sz="900" dirty="0">
                  <a:solidFill>
                    <a:schemeClr val="tx1"/>
                  </a:solidFill>
                </a:rPr>
                <a:t>se rapprochent</a:t>
              </a:r>
              <a:r>
                <a:rPr lang="fr-CA" sz="900" dirty="0">
                  <a:solidFill>
                    <a:srgbClr val="FF0000"/>
                  </a:solidFill>
                </a:rPr>
                <a:t> </a:t>
              </a:r>
              <a:r>
                <a:rPr lang="fr-CA" sz="900" dirty="0">
                  <a:solidFill>
                    <a:sysClr val="windowText" lastClr="000000"/>
                  </a:solidFill>
                </a:rPr>
                <a:t>de la nature et des lieux protégés. </a:t>
              </a:r>
            </a:p>
            <a:p>
              <a:pPr algn="ctr">
                <a:spcAft>
                  <a:spcPts val="400"/>
                </a:spcAft>
              </a:pPr>
              <a:r>
                <a:rPr lang="fr-CA" sz="900" dirty="0">
                  <a:solidFill>
                    <a:sysClr val="windowText" lastClr="000000"/>
                  </a:solidFill>
                </a:rPr>
                <a:t>Augmentation du nombre de visiteurs dans les lieux protégés par Parcs Canada, </a:t>
              </a:r>
              <a:br>
                <a:rPr lang="fr-CA" sz="900" dirty="0">
                  <a:solidFill>
                    <a:sysClr val="windowText" lastClr="000000"/>
                  </a:solidFill>
                </a:rPr>
              </a:br>
              <a:r>
                <a:rPr lang="fr-CA" sz="900" dirty="0">
                  <a:solidFill>
                    <a:sysClr val="windowText" lastClr="000000"/>
                  </a:solidFill>
                </a:rPr>
                <a:t>surtout les citadins.  </a:t>
              </a:r>
            </a:p>
          </p:txBody>
        </p:sp>
        <p:sp>
          <p:nvSpPr>
            <p:cNvPr id="29" name="Rectangle 28">
              <a:extLst>
                <a:ext uri="{FF2B5EF4-FFF2-40B4-BE49-F238E27FC236}">
                  <a16:creationId xmlns:a16="http://schemas.microsoft.com/office/drawing/2014/main" id="{6EA0B170-6133-F180-5F61-0C7F37034CF5}"/>
                </a:ext>
              </a:extLst>
            </p:cNvPr>
            <p:cNvSpPr/>
            <p:nvPr/>
          </p:nvSpPr>
          <p:spPr>
            <a:xfrm>
              <a:off x="448455" y="3609861"/>
              <a:ext cx="828000" cy="1060894"/>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CA" sz="1050">
                  <a:solidFill>
                    <a:sysClr val="windowText" lastClr="000000"/>
                  </a:solidFill>
                </a:rPr>
                <a:t>Résultats directs</a:t>
              </a:r>
            </a:p>
          </p:txBody>
        </p:sp>
        <p:sp>
          <p:nvSpPr>
            <p:cNvPr id="30" name="Rectangle 29">
              <a:extLst>
                <a:ext uri="{FF2B5EF4-FFF2-40B4-BE49-F238E27FC236}">
                  <a16:creationId xmlns:a16="http://schemas.microsoft.com/office/drawing/2014/main" id="{8EA440C0-9192-7A04-92FE-A0EBAD622CFF}"/>
                </a:ext>
              </a:extLst>
            </p:cNvPr>
            <p:cNvSpPr/>
            <p:nvPr/>
          </p:nvSpPr>
          <p:spPr>
            <a:xfrm>
              <a:off x="448455" y="4710685"/>
              <a:ext cx="828000" cy="648000"/>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CA" sz="900" dirty="0">
                  <a:solidFill>
                    <a:sysClr val="windowText" lastClr="000000"/>
                  </a:solidFill>
                </a:rPr>
                <a:t>Résultats intermédiaires</a:t>
              </a:r>
            </a:p>
          </p:txBody>
        </p:sp>
        <p:sp>
          <p:nvSpPr>
            <p:cNvPr id="31" name="Rectangle 30">
              <a:extLst>
                <a:ext uri="{FF2B5EF4-FFF2-40B4-BE49-F238E27FC236}">
                  <a16:creationId xmlns:a16="http://schemas.microsoft.com/office/drawing/2014/main" id="{9D8A0EBF-10DA-7C1D-6627-31614D1E159D}"/>
                </a:ext>
              </a:extLst>
            </p:cNvPr>
            <p:cNvSpPr/>
            <p:nvPr/>
          </p:nvSpPr>
          <p:spPr>
            <a:xfrm>
              <a:off x="448455" y="5387949"/>
              <a:ext cx="828000" cy="713961"/>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CA" sz="1050" dirty="0">
                  <a:solidFill>
                    <a:sysClr val="windowText" lastClr="000000"/>
                  </a:solidFill>
                </a:rPr>
                <a:t>Résultats ultimes</a:t>
              </a:r>
            </a:p>
          </p:txBody>
        </p:sp>
        <p:sp>
          <p:nvSpPr>
            <p:cNvPr id="33" name="Freeform: Shape 32">
              <a:extLst>
                <a:ext uri="{FF2B5EF4-FFF2-40B4-BE49-F238E27FC236}">
                  <a16:creationId xmlns:a16="http://schemas.microsoft.com/office/drawing/2014/main" id="{803186A1-EB6A-80FE-39CA-661F97CEEF92}"/>
                </a:ext>
              </a:extLst>
            </p:cNvPr>
            <p:cNvSpPr/>
            <p:nvPr/>
          </p:nvSpPr>
          <p:spPr>
            <a:xfrm>
              <a:off x="1334450" y="764345"/>
              <a:ext cx="3240000" cy="562576"/>
            </a:xfrm>
            <a:prstGeom prst="rect">
              <a:avLst/>
            </a:prstGeom>
            <a:solidFill>
              <a:srgbClr val="9EC551"/>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fr-CA" sz="1400"/>
                <a:t>Connaissances, compétences et expérience</a:t>
              </a:r>
            </a:p>
          </p:txBody>
        </p:sp>
        <p:grpSp>
          <p:nvGrpSpPr>
            <p:cNvPr id="34" name="Group 33">
              <a:extLst>
                <a:ext uri="{FF2B5EF4-FFF2-40B4-BE49-F238E27FC236}">
                  <a16:creationId xmlns:a16="http://schemas.microsoft.com/office/drawing/2014/main" id="{A8E8B994-3551-8F09-0657-0AE96CD18D4A}"/>
                </a:ext>
              </a:extLst>
            </p:cNvPr>
            <p:cNvGrpSpPr/>
            <p:nvPr/>
          </p:nvGrpSpPr>
          <p:grpSpPr>
            <a:xfrm>
              <a:off x="4603351" y="781807"/>
              <a:ext cx="1659713" cy="563018"/>
              <a:chOff x="4577105" y="1269980"/>
              <a:chExt cx="1550041" cy="563018"/>
            </a:xfrm>
          </p:grpSpPr>
          <p:sp>
            <p:nvSpPr>
              <p:cNvPr id="50" name="Freeform: Shape 49">
                <a:extLst>
                  <a:ext uri="{FF2B5EF4-FFF2-40B4-BE49-F238E27FC236}">
                    <a16:creationId xmlns:a16="http://schemas.microsoft.com/office/drawing/2014/main" id="{C6745416-4B3D-686E-68C8-22C52C2D317D}"/>
                  </a:ext>
                </a:extLst>
              </p:cNvPr>
              <p:cNvSpPr/>
              <p:nvPr/>
            </p:nvSpPr>
            <p:spPr>
              <a:xfrm>
                <a:off x="4577105" y="1269980"/>
                <a:ext cx="1550041" cy="250954"/>
              </a:xfrm>
              <a:prstGeom prst="rect">
                <a:avLst/>
              </a:prstGeom>
              <a:solidFill>
                <a:srgbClr val="4AACE8"/>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fr-CA" sz="1400"/>
                  <a:t>Coûts</a:t>
                </a:r>
              </a:p>
            </p:txBody>
          </p:sp>
          <p:sp>
            <p:nvSpPr>
              <p:cNvPr id="51" name="Freeform: Shape 50">
                <a:extLst>
                  <a:ext uri="{FF2B5EF4-FFF2-40B4-BE49-F238E27FC236}">
                    <a16:creationId xmlns:a16="http://schemas.microsoft.com/office/drawing/2014/main" id="{0E96DED8-0DED-A5BF-FE58-8CC8B771699F}"/>
                  </a:ext>
                </a:extLst>
              </p:cNvPr>
              <p:cNvSpPr/>
              <p:nvPr/>
            </p:nvSpPr>
            <p:spPr>
              <a:xfrm>
                <a:off x="4577108" y="1544998"/>
                <a:ext cx="1550034" cy="288000"/>
              </a:xfrm>
              <a:prstGeom prst="rect">
                <a:avLst/>
              </a:prstGeom>
              <a:solidFill>
                <a:srgbClr val="003192"/>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fr-CA" sz="1400"/>
                  <a:t>Distance</a:t>
                </a:r>
              </a:p>
            </p:txBody>
          </p:sp>
        </p:grpSp>
        <p:sp>
          <p:nvSpPr>
            <p:cNvPr id="35" name="Rectangle: Rounded Corners 34">
              <a:extLst>
                <a:ext uri="{FF2B5EF4-FFF2-40B4-BE49-F238E27FC236}">
                  <a16:creationId xmlns:a16="http://schemas.microsoft.com/office/drawing/2014/main" id="{39B2E582-8602-46A0-D930-3F236DDECBD4}"/>
                </a:ext>
              </a:extLst>
            </p:cNvPr>
            <p:cNvSpPr/>
            <p:nvPr/>
          </p:nvSpPr>
          <p:spPr>
            <a:xfrm>
              <a:off x="448455" y="764345"/>
              <a:ext cx="828000" cy="562576"/>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CA" sz="1050">
                  <a:solidFill>
                    <a:sysClr val="windowText" lastClr="000000"/>
                  </a:solidFill>
                </a:rPr>
                <a:t>Obstacles</a:t>
              </a:r>
            </a:p>
          </p:txBody>
        </p:sp>
        <p:sp>
          <p:nvSpPr>
            <p:cNvPr id="36" name="Rectangle: Rounded Corners 35">
              <a:extLst>
                <a:ext uri="{FF2B5EF4-FFF2-40B4-BE49-F238E27FC236}">
                  <a16:creationId xmlns:a16="http://schemas.microsoft.com/office/drawing/2014/main" id="{59CED0EF-B10E-47C8-7EAD-DDA9B4982E6F}"/>
                </a:ext>
              </a:extLst>
            </p:cNvPr>
            <p:cNvSpPr/>
            <p:nvPr/>
          </p:nvSpPr>
          <p:spPr>
            <a:xfrm>
              <a:off x="448455" y="1375342"/>
              <a:ext cx="828000" cy="2191043"/>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fr-CA" sz="900" dirty="0">
                  <a:solidFill>
                    <a:sysClr val="windowText" lastClr="000000"/>
                  </a:solidFill>
                </a:rPr>
                <a:t>Conception du programme</a:t>
              </a:r>
            </a:p>
          </p:txBody>
        </p:sp>
        <p:sp>
          <p:nvSpPr>
            <p:cNvPr id="37" name="Freeform: Shape 36">
              <a:extLst>
                <a:ext uri="{FF2B5EF4-FFF2-40B4-BE49-F238E27FC236}">
                  <a16:creationId xmlns:a16="http://schemas.microsoft.com/office/drawing/2014/main" id="{09AC0787-1F62-D38A-3B22-AE5DF2F11FC6}"/>
                </a:ext>
              </a:extLst>
            </p:cNvPr>
            <p:cNvSpPr/>
            <p:nvPr/>
          </p:nvSpPr>
          <p:spPr>
            <a:xfrm>
              <a:off x="4620287" y="1384145"/>
              <a:ext cx="1642775" cy="713961"/>
            </a:xfrm>
            <a:prstGeom prst="rect">
              <a:avLst/>
            </a:prstGeom>
            <a:solidFill>
              <a:schemeClr val="bg1"/>
            </a:solidFill>
            <a:ln w="28575">
              <a:solidFill>
                <a:srgbClr val="4AACE8"/>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72000" tIns="29645" rIns="72000" bIns="29645" numCol="1" spcCol="1270" anchor="ctr" anchorCtr="0">
              <a:noAutofit/>
            </a:bodyPr>
            <a:lstStyle/>
            <a:p>
              <a:pPr marL="0" lvl="0" indent="0" algn="ctr" defTabSz="622300">
                <a:spcBef>
                  <a:spcPct val="0"/>
                </a:spcBef>
                <a:buNone/>
              </a:pPr>
              <a:r>
                <a:rPr lang="fr-CA" sz="1000" dirty="0">
                  <a:solidFill>
                    <a:schemeClr val="tx2"/>
                  </a:solidFill>
                </a:rPr>
                <a:t>Les activités du programme IC sont gratuites ou proposées à faible coût</a:t>
              </a:r>
            </a:p>
          </p:txBody>
        </p:sp>
        <p:sp>
          <p:nvSpPr>
            <p:cNvPr id="38" name="Freeform: Shape 37">
              <a:extLst>
                <a:ext uri="{FF2B5EF4-FFF2-40B4-BE49-F238E27FC236}">
                  <a16:creationId xmlns:a16="http://schemas.microsoft.com/office/drawing/2014/main" id="{DA4C0084-0B3F-8ED3-CE44-420AFD82BD02}"/>
                </a:ext>
              </a:extLst>
            </p:cNvPr>
            <p:cNvSpPr/>
            <p:nvPr/>
          </p:nvSpPr>
          <p:spPr>
            <a:xfrm>
              <a:off x="4620286" y="2155331"/>
              <a:ext cx="1642777" cy="1411054"/>
            </a:xfrm>
            <a:prstGeom prst="rect">
              <a:avLst/>
            </a:prstGeom>
            <a:solidFill>
              <a:schemeClr val="bg1"/>
            </a:solidFill>
            <a:ln w="28575">
              <a:solidFill>
                <a:srgbClr val="003192"/>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72000" tIns="29645" rIns="36000" bIns="29645" numCol="1" spcCol="1270" anchor="ctr" anchorCtr="0">
              <a:noAutofit/>
            </a:bodyPr>
            <a:lstStyle/>
            <a:p>
              <a:pPr marL="171450" lvl="0" indent="-171450" defTabSz="622300">
                <a:spcBef>
                  <a:spcPct val="0"/>
                </a:spcBef>
                <a:spcAft>
                  <a:spcPts val="300"/>
                </a:spcAft>
                <a:buFont typeface="Arial" panose="020B0604020202020204" pitchFamily="34" charset="0"/>
                <a:buChar char="•"/>
              </a:pPr>
              <a:r>
                <a:rPr lang="fr-CA" sz="1000" dirty="0">
                  <a:solidFill>
                    <a:schemeClr val="tx2"/>
                  </a:solidFill>
                </a:rPr>
                <a:t>Centres urbains</a:t>
              </a:r>
            </a:p>
            <a:p>
              <a:pPr marL="171450" lvl="0" indent="-171450" defTabSz="622300">
                <a:spcBef>
                  <a:spcPct val="0"/>
                </a:spcBef>
                <a:spcAft>
                  <a:spcPts val="300"/>
                </a:spcAft>
                <a:buFont typeface="Arial" panose="020B0604020202020204" pitchFamily="34" charset="0"/>
                <a:buChar char="•"/>
              </a:pPr>
              <a:r>
                <a:rPr lang="fr-CA" sz="1000" dirty="0">
                  <a:solidFill>
                    <a:schemeClr val="tx2"/>
                  </a:solidFill>
                </a:rPr>
                <a:t>Activités et ateliers de diffusion externe itinérants</a:t>
              </a:r>
            </a:p>
            <a:p>
              <a:pPr marL="171450" lvl="0" indent="-171450" defTabSz="622300">
                <a:spcBef>
                  <a:spcPct val="0"/>
                </a:spcBef>
                <a:spcAft>
                  <a:spcPts val="300"/>
                </a:spcAft>
                <a:buFont typeface="Arial" panose="020B0604020202020204" pitchFamily="34" charset="0"/>
                <a:buChar char="•"/>
              </a:pPr>
              <a:r>
                <a:rPr lang="fr-CA" sz="1000" dirty="0">
                  <a:solidFill>
                    <a:schemeClr val="tx2"/>
                  </a:solidFill>
                </a:rPr>
                <a:t>Lieux accessibles par transport en commun ou navette (activités avec nuitée)</a:t>
              </a:r>
            </a:p>
          </p:txBody>
        </p:sp>
        <p:grpSp>
          <p:nvGrpSpPr>
            <p:cNvPr id="39" name="Group 38">
              <a:extLst>
                <a:ext uri="{FF2B5EF4-FFF2-40B4-BE49-F238E27FC236}">
                  <a16:creationId xmlns:a16="http://schemas.microsoft.com/office/drawing/2014/main" id="{29C71ED3-BAC5-C16F-FA00-8CE31A6E61B8}"/>
                </a:ext>
              </a:extLst>
            </p:cNvPr>
            <p:cNvGrpSpPr/>
            <p:nvPr/>
          </p:nvGrpSpPr>
          <p:grpSpPr>
            <a:xfrm>
              <a:off x="1345518" y="1384146"/>
              <a:ext cx="3223709" cy="2182238"/>
              <a:chOff x="1441403" y="1583714"/>
              <a:chExt cx="3223709" cy="2182238"/>
            </a:xfrm>
          </p:grpSpPr>
          <p:sp>
            <p:nvSpPr>
              <p:cNvPr id="42" name="Freeform: Shape 41">
                <a:extLst>
                  <a:ext uri="{FF2B5EF4-FFF2-40B4-BE49-F238E27FC236}">
                    <a16:creationId xmlns:a16="http://schemas.microsoft.com/office/drawing/2014/main" id="{D62D515A-D036-B7F3-4E08-3867FD6748D8}"/>
                  </a:ext>
                </a:extLst>
              </p:cNvPr>
              <p:cNvSpPr/>
              <p:nvPr/>
            </p:nvSpPr>
            <p:spPr>
              <a:xfrm>
                <a:off x="1441403" y="1583714"/>
                <a:ext cx="3223053" cy="2182238"/>
              </a:xfrm>
              <a:prstGeom prst="rect">
                <a:avLst/>
              </a:prstGeom>
              <a:noFill/>
              <a:ln w="28575">
                <a:solidFill>
                  <a:srgbClr val="9EC551"/>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72000" tIns="36000" rIns="72000" bIns="36000" numCol="1" spcCol="1270" anchor="ctr" anchorCtr="0">
                <a:noAutofit/>
              </a:bodyPr>
              <a:lstStyle/>
              <a:p>
                <a:pPr marL="0" lvl="0" indent="0" defTabSz="622300">
                  <a:spcBef>
                    <a:spcPct val="0"/>
                  </a:spcBef>
                  <a:buNone/>
                </a:pPr>
                <a:endParaRPr lang="en-CA" sz="1200" kern="1200" dirty="0">
                  <a:solidFill>
                    <a:schemeClr val="tx2"/>
                  </a:solidFill>
                </a:endParaRPr>
              </a:p>
            </p:txBody>
          </p:sp>
          <p:sp>
            <p:nvSpPr>
              <p:cNvPr id="43" name="Freeform: Shape 42">
                <a:extLst>
                  <a:ext uri="{FF2B5EF4-FFF2-40B4-BE49-F238E27FC236}">
                    <a16:creationId xmlns:a16="http://schemas.microsoft.com/office/drawing/2014/main" id="{8D324106-0D4E-5D2E-11BD-5D43B8AA08B8}"/>
                  </a:ext>
                </a:extLst>
              </p:cNvPr>
              <p:cNvSpPr/>
              <p:nvPr/>
            </p:nvSpPr>
            <p:spPr>
              <a:xfrm>
                <a:off x="2618335" y="1962746"/>
                <a:ext cx="864000" cy="324000"/>
              </a:xfrm>
              <a:prstGeom prst="rect">
                <a:avLst/>
              </a:prstGeom>
              <a:solidFill>
                <a:srgbClr val="D97A33"/>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marL="0" lvl="0" indent="0" algn="ctr" defTabSz="622300">
                  <a:spcBef>
                    <a:spcPct val="0"/>
                  </a:spcBef>
                  <a:buNone/>
                </a:pPr>
                <a:r>
                  <a:rPr lang="fr-CA" sz="900" b="1"/>
                  <a:t>Exposition</a:t>
                </a:r>
              </a:p>
            </p:txBody>
          </p:sp>
          <p:sp>
            <p:nvSpPr>
              <p:cNvPr id="44" name="Freeform: Shape 43">
                <a:extLst>
                  <a:ext uri="{FF2B5EF4-FFF2-40B4-BE49-F238E27FC236}">
                    <a16:creationId xmlns:a16="http://schemas.microsoft.com/office/drawing/2014/main" id="{B6EFB386-840C-8FDC-1B1B-628542C8219A}"/>
                  </a:ext>
                </a:extLst>
              </p:cNvPr>
              <p:cNvSpPr/>
              <p:nvPr/>
            </p:nvSpPr>
            <p:spPr>
              <a:xfrm>
                <a:off x="3679510" y="1962116"/>
                <a:ext cx="864000" cy="324000"/>
              </a:xfrm>
              <a:prstGeom prst="rect">
                <a:avLst/>
              </a:prstGeom>
              <a:solidFill>
                <a:srgbClr val="63005D"/>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marL="0" lvl="0" indent="0" algn="ctr" defTabSz="622300">
                  <a:spcBef>
                    <a:spcPct val="0"/>
                  </a:spcBef>
                  <a:buNone/>
                </a:pPr>
                <a:r>
                  <a:rPr lang="fr-CA" sz="900" b="1"/>
                  <a:t>Expérience</a:t>
                </a:r>
              </a:p>
            </p:txBody>
          </p:sp>
          <p:sp>
            <p:nvSpPr>
              <p:cNvPr id="45" name="TextBox 44">
                <a:extLst>
                  <a:ext uri="{FF2B5EF4-FFF2-40B4-BE49-F238E27FC236}">
                    <a16:creationId xmlns:a16="http://schemas.microsoft.com/office/drawing/2014/main" id="{2D02D566-2C73-45E8-94E5-FE0CC00B58B2}"/>
                  </a:ext>
                </a:extLst>
              </p:cNvPr>
              <p:cNvSpPr txBox="1"/>
              <p:nvPr/>
            </p:nvSpPr>
            <p:spPr>
              <a:xfrm>
                <a:off x="1565423" y="2339025"/>
                <a:ext cx="844013" cy="938719"/>
              </a:xfrm>
              <a:prstGeom prst="rect">
                <a:avLst/>
              </a:prstGeom>
              <a:noFill/>
            </p:spPr>
            <p:txBody>
              <a:bodyPr wrap="square" lIns="0" tIns="0" rIns="0" bIns="0" rtlCol="0">
                <a:spAutoFit/>
              </a:bodyPr>
              <a:lstStyle/>
              <a:p>
                <a:pPr algn="ctr">
                  <a:spcAft>
                    <a:spcPts val="600"/>
                  </a:spcAft>
                </a:pPr>
                <a:r>
                  <a:rPr lang="fr-CA" sz="800" dirty="0"/>
                  <a:t>Activités de courte durée suscitant l’intérêt</a:t>
                </a:r>
              </a:p>
              <a:p>
                <a:pPr marL="171450" indent="-171450">
                  <a:spcAft>
                    <a:spcPts val="600"/>
                  </a:spcAft>
                  <a:buFont typeface="Arial" panose="020B0604020202020204" pitchFamily="34" charset="0"/>
                  <a:buChar char="•"/>
                </a:pPr>
                <a:r>
                  <a:rPr lang="fr-CA" sz="800" dirty="0"/>
                  <a:t>Kiosques de diffusion externe mobiles</a:t>
                </a:r>
              </a:p>
            </p:txBody>
          </p:sp>
          <p:sp>
            <p:nvSpPr>
              <p:cNvPr id="46" name="TextBox 45">
                <a:extLst>
                  <a:ext uri="{FF2B5EF4-FFF2-40B4-BE49-F238E27FC236}">
                    <a16:creationId xmlns:a16="http://schemas.microsoft.com/office/drawing/2014/main" id="{683F60EF-C569-770E-CF0D-6292182C949B}"/>
                  </a:ext>
                </a:extLst>
              </p:cNvPr>
              <p:cNvSpPr txBox="1"/>
              <p:nvPr/>
            </p:nvSpPr>
            <p:spPr>
              <a:xfrm>
                <a:off x="2566589" y="2347035"/>
                <a:ext cx="936000" cy="1215717"/>
              </a:xfrm>
              <a:prstGeom prst="rect">
                <a:avLst/>
              </a:prstGeom>
              <a:noFill/>
            </p:spPr>
            <p:txBody>
              <a:bodyPr wrap="square" lIns="0" tIns="0" rIns="0" bIns="0" rtlCol="0">
                <a:spAutoFit/>
              </a:bodyPr>
              <a:lstStyle/>
              <a:p>
                <a:pPr algn="ctr">
                  <a:spcAft>
                    <a:spcPts val="600"/>
                  </a:spcAft>
                </a:pPr>
                <a:r>
                  <a:rPr lang="fr-CA" sz="800" dirty="0"/>
                  <a:t>Initiations aux techniques simples (animées)</a:t>
                </a:r>
              </a:p>
              <a:p>
                <a:pPr marL="171450" indent="-171450">
                  <a:spcAft>
                    <a:spcPts val="600"/>
                  </a:spcAft>
                  <a:buFont typeface="Arial" panose="020B0604020202020204" pitchFamily="34" charset="0"/>
                  <a:buChar char="•"/>
                </a:pPr>
                <a:r>
                  <a:rPr lang="fr-CA" sz="800" dirty="0"/>
                  <a:t>Ateliers</a:t>
                </a:r>
              </a:p>
              <a:p>
                <a:pPr marL="171450" indent="-171450">
                  <a:spcAft>
                    <a:spcPts val="600"/>
                  </a:spcAft>
                  <a:buFont typeface="Arial" panose="020B0604020202020204" pitchFamily="34" charset="0"/>
                  <a:buChar char="•"/>
                </a:pPr>
                <a:r>
                  <a:rPr lang="fr-CA" sz="800" dirty="0"/>
                  <a:t>Activités durant la journée</a:t>
                </a:r>
              </a:p>
              <a:p>
                <a:pPr marL="171450" indent="-171450">
                  <a:spcAft>
                    <a:spcPts val="600"/>
                  </a:spcAft>
                  <a:buFont typeface="Arial" panose="020B0604020202020204" pitchFamily="34" charset="0"/>
                  <a:buChar char="•"/>
                </a:pPr>
                <a:r>
                  <a:rPr lang="fr-CA" sz="800" dirty="0"/>
                  <a:t>Activités virtuelles</a:t>
                </a:r>
              </a:p>
            </p:txBody>
          </p:sp>
          <p:sp>
            <p:nvSpPr>
              <p:cNvPr id="47" name="TextBox 46">
                <a:extLst>
                  <a:ext uri="{FF2B5EF4-FFF2-40B4-BE49-F238E27FC236}">
                    <a16:creationId xmlns:a16="http://schemas.microsoft.com/office/drawing/2014/main" id="{3713A8AB-CCB0-FC41-B774-FF4C11EFD910}"/>
                  </a:ext>
                </a:extLst>
              </p:cNvPr>
              <p:cNvSpPr txBox="1"/>
              <p:nvPr/>
            </p:nvSpPr>
            <p:spPr>
              <a:xfrm>
                <a:off x="3679510" y="2349908"/>
                <a:ext cx="936000" cy="1015663"/>
              </a:xfrm>
              <a:prstGeom prst="rect">
                <a:avLst/>
              </a:prstGeom>
              <a:noFill/>
            </p:spPr>
            <p:txBody>
              <a:bodyPr wrap="square" lIns="0" tIns="0" rIns="0" bIns="0" rtlCol="0">
                <a:spAutoFit/>
              </a:bodyPr>
              <a:lstStyle/>
              <a:p>
                <a:pPr algn="ctr"/>
                <a:r>
                  <a:rPr lang="fr-CA" sz="800"/>
                  <a:t>Apprentissage pratique immersif </a:t>
                </a:r>
              </a:p>
              <a:p>
                <a:pPr algn="ctr">
                  <a:spcAft>
                    <a:spcPts val="600"/>
                  </a:spcAft>
                </a:pPr>
                <a:endParaRPr lang="fr-CA" sz="800"/>
              </a:p>
              <a:p>
                <a:pPr marL="171450" indent="-171450">
                  <a:spcAft>
                    <a:spcPts val="600"/>
                  </a:spcAft>
                  <a:buFont typeface="Arial" panose="020B0604020202020204" pitchFamily="34" charset="0"/>
                  <a:buChar char="•"/>
                </a:pPr>
                <a:r>
                  <a:rPr lang="fr-CA" sz="800"/>
                  <a:t>Activités avec nuitée</a:t>
                </a:r>
              </a:p>
              <a:p>
                <a:pPr marL="171450" indent="-171450">
                  <a:spcAft>
                    <a:spcPts val="600"/>
                  </a:spcAft>
                  <a:buFont typeface="Arial" panose="020B0604020202020204" pitchFamily="34" charset="0"/>
                  <a:buChar char="•"/>
                </a:pPr>
                <a:r>
                  <a:rPr lang="fr-CA" sz="800"/>
                  <a:t>Activités d’initiation</a:t>
                </a:r>
              </a:p>
            </p:txBody>
          </p:sp>
          <p:sp>
            <p:nvSpPr>
              <p:cNvPr id="48" name="TextBox 47">
                <a:extLst>
                  <a:ext uri="{FF2B5EF4-FFF2-40B4-BE49-F238E27FC236}">
                    <a16:creationId xmlns:a16="http://schemas.microsoft.com/office/drawing/2014/main" id="{76181B0F-1D9F-3D2B-AEA5-1D5CA7360B81}"/>
                  </a:ext>
                </a:extLst>
              </p:cNvPr>
              <p:cNvSpPr txBox="1"/>
              <p:nvPr/>
            </p:nvSpPr>
            <p:spPr>
              <a:xfrm>
                <a:off x="1448857" y="1688914"/>
                <a:ext cx="3216255" cy="161583"/>
              </a:xfrm>
              <a:prstGeom prst="rect">
                <a:avLst/>
              </a:prstGeom>
              <a:noFill/>
            </p:spPr>
            <p:txBody>
              <a:bodyPr wrap="square" lIns="0" tIns="0" rIns="0" bIns="0" rtlCol="0">
                <a:spAutoFit/>
              </a:bodyPr>
              <a:lstStyle/>
              <a:p>
                <a:pPr algn="ctr">
                  <a:spcAft>
                    <a:spcPts val="600"/>
                  </a:spcAft>
                </a:pPr>
                <a:r>
                  <a:rPr lang="fr-CA" sz="1050">
                    <a:solidFill>
                      <a:schemeClr val="tx2"/>
                    </a:solidFill>
                  </a:rPr>
                  <a:t>Continuum de mobilisation et d’expérience</a:t>
                </a:r>
              </a:p>
            </p:txBody>
          </p:sp>
          <p:sp>
            <p:nvSpPr>
              <p:cNvPr id="49" name="Freeform: Shape 48">
                <a:extLst>
                  <a:ext uri="{FF2B5EF4-FFF2-40B4-BE49-F238E27FC236}">
                    <a16:creationId xmlns:a16="http://schemas.microsoft.com/office/drawing/2014/main" id="{5406A627-88F3-5656-C3FF-5FC275E9AEE7}"/>
                  </a:ext>
                </a:extLst>
              </p:cNvPr>
              <p:cNvSpPr/>
              <p:nvPr/>
            </p:nvSpPr>
            <p:spPr>
              <a:xfrm>
                <a:off x="1557160" y="1957754"/>
                <a:ext cx="864000" cy="324000"/>
              </a:xfrm>
              <a:prstGeom prst="rect">
                <a:avLst/>
              </a:prstGeom>
              <a:solidFill>
                <a:srgbClr val="C8D850"/>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marL="0" lvl="0" indent="0" algn="ctr" defTabSz="622300">
                  <a:spcBef>
                    <a:spcPct val="0"/>
                  </a:spcBef>
                  <a:buNone/>
                </a:pPr>
                <a:r>
                  <a:rPr lang="fr-CA" sz="900" b="1" dirty="0"/>
                  <a:t>Sensibilisation</a:t>
                </a:r>
              </a:p>
            </p:txBody>
          </p:sp>
        </p:grpSp>
        <p:cxnSp>
          <p:nvCxnSpPr>
            <p:cNvPr id="40" name="Straight Arrow Connector 39">
              <a:extLst>
                <a:ext uri="{FF2B5EF4-FFF2-40B4-BE49-F238E27FC236}">
                  <a16:creationId xmlns:a16="http://schemas.microsoft.com/office/drawing/2014/main" id="{D8BE5D0D-5A34-FDE9-235F-58681F1A5182}"/>
                </a:ext>
              </a:extLst>
            </p:cNvPr>
            <p:cNvCxnSpPr>
              <a:cxnSpLocks/>
            </p:cNvCxnSpPr>
            <p:nvPr/>
          </p:nvCxnSpPr>
          <p:spPr>
            <a:xfrm>
              <a:off x="1647740" y="3425867"/>
              <a:ext cx="2739805" cy="0"/>
            </a:xfrm>
            <a:prstGeom prst="straightConnector1">
              <a:avLst/>
            </a:prstGeom>
            <a:ln w="38100">
              <a:gradFill flip="none" rotWithShape="1">
                <a:gsLst>
                  <a:gs pos="24000">
                    <a:srgbClr val="C8D850"/>
                  </a:gs>
                  <a:gs pos="46000">
                    <a:srgbClr val="D97A33"/>
                  </a:gs>
                  <a:gs pos="69000">
                    <a:srgbClr val="63005D"/>
                  </a:gs>
                </a:gsLst>
                <a:lin ang="2700000" scaled="1"/>
                <a:tileRect/>
              </a:gradFill>
              <a:headEnd type="oval"/>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0000031F-21CB-F483-1298-4DF8078EC92C}"/>
                </a:ext>
              </a:extLst>
            </p:cNvPr>
            <p:cNvSpPr/>
            <p:nvPr/>
          </p:nvSpPr>
          <p:spPr>
            <a:xfrm>
              <a:off x="5115165" y="6144323"/>
              <a:ext cx="1147897" cy="504000"/>
            </a:xfrm>
            <a:prstGeom prst="rect">
              <a:avLst/>
            </a:prstGeom>
            <a:solidFill>
              <a:schemeClr val="bg1"/>
            </a:solidFill>
            <a:ln>
              <a:solidFill>
                <a:srgbClr val="4AACE8"/>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6000" tIns="29645" rIns="36000" bIns="29645" numCol="1" spcCol="1270" anchor="ctr" anchorCtr="0">
              <a:noAutofit/>
            </a:bodyPr>
            <a:lstStyle/>
            <a:p>
              <a:pPr marL="0" lvl="0" indent="0" algn="ctr" defTabSz="622300">
                <a:spcBef>
                  <a:spcPct val="0"/>
                </a:spcBef>
                <a:buNone/>
              </a:pPr>
              <a:r>
                <a:rPr lang="fr-CA" sz="900">
                  <a:solidFill>
                    <a:schemeClr val="tx2"/>
                  </a:solidFill>
                </a:rPr>
                <a:t>Dépenses et tarification</a:t>
              </a:r>
            </a:p>
          </p:txBody>
        </p:sp>
      </p:grpSp>
      <p:sp>
        <p:nvSpPr>
          <p:cNvPr id="60" name="Title 10">
            <a:extLst>
              <a:ext uri="{FF2B5EF4-FFF2-40B4-BE49-F238E27FC236}">
                <a16:creationId xmlns:a16="http://schemas.microsoft.com/office/drawing/2014/main" id="{618B69EA-5D71-DAA7-20C3-2D0775D2AC79}"/>
              </a:ext>
            </a:extLst>
          </p:cNvPr>
          <p:cNvSpPr txBox="1">
            <a:spLocks/>
          </p:cNvSpPr>
          <p:nvPr/>
        </p:nvSpPr>
        <p:spPr>
          <a:xfrm>
            <a:off x="408391" y="8605387"/>
            <a:ext cx="5065301" cy="276734"/>
          </a:xfrm>
          <a:prstGeom prst="rect">
            <a:avLst/>
          </a:prstGeom>
        </p:spPr>
        <p:txBody>
          <a:bodyPr vert="horz" wrap="square" lIns="0" tIns="0" rIns="0" bIns="0" rtlCol="0" anchor="ctr">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a:lnSpc>
                <a:spcPct val="100000"/>
              </a:lnSpc>
            </a:pPr>
            <a:r>
              <a:rPr lang="fr-CA" sz="1200" b="1" dirty="0">
                <a:latin typeface="Aptos" panose="020B0004020202020204" pitchFamily="34" charset="0"/>
              </a:rPr>
              <a:t>Figure 6 : Modèle logique du programme Initiation au camping (2017-2024) </a:t>
            </a:r>
          </a:p>
        </p:txBody>
      </p:sp>
      <p:sp>
        <p:nvSpPr>
          <p:cNvPr id="4" name="Title 3">
            <a:extLst>
              <a:ext uri="{FF2B5EF4-FFF2-40B4-BE49-F238E27FC236}">
                <a16:creationId xmlns:a16="http://schemas.microsoft.com/office/drawing/2014/main" id="{E2C6BA09-3C82-7DC9-361A-8B0BFE242532}"/>
              </a:ext>
            </a:extLst>
          </p:cNvPr>
          <p:cNvSpPr>
            <a:spLocks noGrp="1"/>
          </p:cNvSpPr>
          <p:nvPr>
            <p:ph type="title"/>
          </p:nvPr>
        </p:nvSpPr>
        <p:spPr/>
        <p:txBody>
          <a:bodyPr/>
          <a:lstStyle/>
          <a:p>
            <a:r>
              <a:rPr lang="fr-CA"/>
              <a:t>Profil du programme</a:t>
            </a:r>
          </a:p>
        </p:txBody>
      </p:sp>
      <p:sp>
        <p:nvSpPr>
          <p:cNvPr id="3" name="Content Placeholder 3">
            <a:extLst>
              <a:ext uri="{FF2B5EF4-FFF2-40B4-BE49-F238E27FC236}">
                <a16:creationId xmlns:a16="http://schemas.microsoft.com/office/drawing/2014/main" id="{8EE1D163-F549-30B2-1B4E-C4A8ED3B7833}"/>
              </a:ext>
            </a:extLst>
          </p:cNvPr>
          <p:cNvSpPr>
            <a:spLocks noGrp="1"/>
          </p:cNvSpPr>
          <p:nvPr>
            <p:ph idx="11"/>
          </p:nvPr>
        </p:nvSpPr>
        <p:spPr>
          <a:xfrm>
            <a:off x="353205" y="847419"/>
            <a:ext cx="6119784" cy="734013"/>
          </a:xfrm>
        </p:spPr>
        <p:txBody>
          <a:bodyPr/>
          <a:lstStyle/>
          <a:p>
            <a:pPr>
              <a:lnSpc>
                <a:spcPct val="110000"/>
              </a:lnSpc>
              <a:spcAft>
                <a:spcPts val="0"/>
              </a:spcAft>
              <a:buNone/>
            </a:pPr>
            <a:r>
              <a:rPr lang="fr-CA" sz="1400" dirty="0">
                <a:solidFill>
                  <a:srgbClr val="63005D"/>
                </a:solidFill>
                <a:latin typeface="HelveticaNeue LT 55 Roman" panose="020B0604020202020204" pitchFamily="34" charset="0"/>
              </a:rPr>
              <a:t>Modèle logique, résultats et indicateurs</a:t>
            </a:r>
          </a:p>
          <a:p>
            <a:pPr>
              <a:lnSpc>
                <a:spcPct val="110000"/>
              </a:lnSpc>
              <a:spcAft>
                <a:spcPts val="400"/>
              </a:spcAft>
              <a:buNone/>
            </a:pPr>
            <a:r>
              <a:rPr lang="fr-CA" dirty="0">
                <a:solidFill>
                  <a:srgbClr val="3C3D3E"/>
                </a:solidFill>
              </a:rPr>
              <a:t>En résumé, le modèle logique présente un aperçu de la conception du programme IC, des résultats attendus, des mesures et des objectifs en lien avec les trois obstacles à l’accès à la nature et aux loisirs de plein air que le programme a pour mission d’atténuer. </a:t>
            </a:r>
          </a:p>
        </p:txBody>
      </p:sp>
    </p:spTree>
    <p:extLst>
      <p:ext uri="{BB962C8B-B14F-4D97-AF65-F5344CB8AC3E}">
        <p14:creationId xmlns:p14="http://schemas.microsoft.com/office/powerpoint/2010/main" val="24287904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971735"/>
            <a:ext cx="5242560" cy="1777175"/>
          </a:xfrm>
          <a:solidFill>
            <a:srgbClr val="EE542E"/>
          </a:solidFill>
        </p:spPr>
        <p:txBody>
          <a:bodyPr lIns="108000" tIns="72000" rIns="108000" bIns="72000" anchor="ctr"/>
          <a:lstStyle/>
          <a:p>
            <a:pPr algn="ctr"/>
            <a:r>
              <a:rPr lang="fr-CA" sz="5400" b="1" spc="30" dirty="0"/>
              <a:t>Principales constatations</a:t>
            </a:r>
          </a:p>
        </p:txBody>
      </p:sp>
    </p:spTree>
    <p:extLst>
      <p:ext uri="{BB962C8B-B14F-4D97-AF65-F5344CB8AC3E}">
        <p14:creationId xmlns:p14="http://schemas.microsoft.com/office/powerpoint/2010/main" val="75665276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644675" y="1466884"/>
            <a:ext cx="4723144" cy="591265"/>
          </a:xfrm>
        </p:spPr>
        <p:txBody>
          <a:bodyPr/>
          <a:lstStyle/>
          <a:p>
            <a:r>
              <a:rPr lang="fr-CA" sz="6600"/>
              <a:t>Pertinence </a:t>
            </a:r>
          </a:p>
        </p:txBody>
      </p:sp>
      <p:pic>
        <p:nvPicPr>
          <p:cNvPr id="3" name="Picture 2">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0" y="1099226"/>
            <a:ext cx="1728000" cy="1728000"/>
          </a:xfrm>
          <a:prstGeom prst="rect">
            <a:avLst/>
          </a:prstGeom>
        </p:spPr>
      </p:pic>
    </p:spTree>
    <p:extLst>
      <p:ext uri="{BB962C8B-B14F-4D97-AF65-F5344CB8AC3E}">
        <p14:creationId xmlns:p14="http://schemas.microsoft.com/office/powerpoint/2010/main" val="264156881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792000"/>
            <a:ext cx="1980000" cy="1261357"/>
          </a:xfrm>
        </p:spPr>
        <p:txBody>
          <a:bodyPr/>
          <a:lstStyle/>
          <a:p>
            <a:r>
              <a:rPr lang="fr-CA" sz="2400" b="0" i="0" u="none" strike="noStrike" noProof="0" dirty="0">
                <a:solidFill>
                  <a:schemeClr val="tx1"/>
                </a:solidFill>
                <a:effectLst/>
              </a:rPr>
              <a:t>Harmonisation avec les priorités de Parcs Canada</a:t>
            </a:r>
            <a:br>
              <a:rPr lang="fr-CA" sz="2000" b="0" i="0" u="none" strike="noStrike" noProof="0" dirty="0">
                <a:solidFill>
                  <a:schemeClr val="tx1"/>
                </a:solidFill>
                <a:effectLst/>
                <a:latin typeface="+mn-lt"/>
              </a:rPr>
            </a:br>
            <a:endParaRPr lang="fr-CA" sz="2000" b="0" i="0" u="none" strike="noStrike" noProof="0" dirty="0">
              <a:solidFill>
                <a:schemeClr val="tx1"/>
              </a:solidFill>
              <a:effectLst/>
              <a:latin typeface="+mn-lt"/>
            </a:endParaRPr>
          </a:p>
        </p:txBody>
      </p:sp>
      <p:sp>
        <p:nvSpPr>
          <p:cNvPr id="4" name="Text Placeholder 3"/>
          <p:cNvSpPr>
            <a:spLocks noGrp="1"/>
          </p:cNvSpPr>
          <p:nvPr>
            <p:ph type="body" sz="quarter" idx="16"/>
          </p:nvPr>
        </p:nvSpPr>
        <p:spPr>
          <a:xfrm>
            <a:off x="342900" y="2388710"/>
            <a:ext cx="1988820" cy="1383190"/>
          </a:xfrm>
        </p:spPr>
        <p:txBody>
          <a:bodyPr/>
          <a:lstStyle/>
          <a:p>
            <a:pPr>
              <a:lnSpc>
                <a:spcPct val="100000"/>
              </a:lnSpc>
            </a:pPr>
            <a:r>
              <a:rPr lang="fr-CA" sz="1700" dirty="0">
                <a:solidFill>
                  <a:srgbClr val="007C7C"/>
                </a:solidFill>
                <a:latin typeface="Aptos" panose="020B0004020202020204" pitchFamily="34" charset="0"/>
              </a:rPr>
              <a:t>Il a été déterminé que le programme Initiation au camping était bien harmonisé aux priorités stratégiques de Parcs Canada.</a:t>
            </a:r>
          </a:p>
        </p:txBody>
      </p:sp>
      <p:sp>
        <p:nvSpPr>
          <p:cNvPr id="5" name="Content Placeholder 4"/>
          <p:cNvSpPr>
            <a:spLocks noGrp="1"/>
          </p:cNvSpPr>
          <p:nvPr>
            <p:ph idx="1"/>
          </p:nvPr>
        </p:nvSpPr>
        <p:spPr>
          <a:xfrm>
            <a:off x="2453640" y="792000"/>
            <a:ext cx="4236719" cy="7437120"/>
          </a:xfrm>
        </p:spPr>
        <p:txBody>
          <a:bodyPr wrap="square">
            <a:noAutofit/>
          </a:bodyPr>
          <a:lstStyle/>
          <a:p>
            <a:pPr>
              <a:lnSpc>
                <a:spcPct val="114000"/>
              </a:lnSpc>
            </a:pPr>
            <a:r>
              <a:rPr lang="fr-CA" dirty="0"/>
              <a:t>L’évaluation de l’harmonisation du programme Initiation au camping avec les priorités stratégiques de Parcs Canada reposait sur l’examen de documents stratégiques ainsi que sur des entrevues menées auprès d’informateurs clés, notamment des membres du personnel du programme IC dans les centres urbains et des membres de l’équipe nationale responsable du programme au sein de la DGREEV.</a:t>
            </a:r>
          </a:p>
          <a:p>
            <a:pPr lvl="1">
              <a:lnSpc>
                <a:spcPct val="114000"/>
              </a:lnSpc>
            </a:pPr>
            <a:r>
              <a:rPr lang="fr-CA" dirty="0">
                <a:ea typeface=""/>
                <a:cs typeface="Calibri" panose="020F0502020204030204" pitchFamily="34" charset="0"/>
              </a:rPr>
              <a:t>Découverte du patrimoine naturel et culturel</a:t>
            </a:r>
          </a:p>
          <a:p>
            <a:pPr lvl="1">
              <a:lnSpc>
                <a:spcPct val="114000"/>
              </a:lnSpc>
              <a:spcAft>
                <a:spcPts val="600"/>
              </a:spcAft>
            </a:pPr>
            <a:r>
              <a:rPr lang="fr-CA" sz="1100" dirty="0">
                <a:solidFill>
                  <a:schemeClr val="tx2"/>
                </a:solidFill>
                <a:latin typeface="+mn-lt"/>
                <a:ea typeface="+mn-lt"/>
                <a:cs typeface="Calibri" panose="020F0502020204030204" pitchFamily="34" charset="0"/>
              </a:rPr>
              <a:t>Il a été constaté que les objectifs du programme Initiation au camping cadraient avec le troisième résultat ministériel de Parcs Canada, qui prévoit que « la population découvre le patrimoine naturel et culturel du Canada et en fait l’expérience par des moyens qu’elle juge significatifs », puisque le programme vise, en fin de compte, à réduire les obstacles à la découverte des lieux protégés et à favoriser le rapprochement avec la nature à long terme (voir le modèle logique du programme IC à la p. 15).</a:t>
            </a:r>
          </a:p>
          <a:p>
            <a:pPr lvl="1">
              <a:lnSpc>
                <a:spcPct val="114000"/>
              </a:lnSpc>
            </a:pPr>
            <a:r>
              <a:rPr lang="fr-CA" sz="1100" dirty="0">
                <a:ea typeface=""/>
                <a:cs typeface="Calibri" panose="020F0502020204030204" pitchFamily="34" charset="0"/>
              </a:rPr>
              <a:t>Établissement de liens avec les publics cibles</a:t>
            </a:r>
          </a:p>
          <a:p>
            <a:pPr>
              <a:lnSpc>
                <a:spcPct val="114000"/>
              </a:lnSpc>
              <a:buNone/>
            </a:pPr>
            <a:r>
              <a:rPr lang="fr-CA" dirty="0"/>
              <a:t>On a constaté que le programme IC cadrait bien avec plusieurs stratégies de Parcs Canada visant à joindre des publics nouveaux et plus diversifiés (voir la figure 7 à la page suivante). Parmi celles-ci figurent les différentes versions de la stratégie Dans la mire de Parcs Canada, qui a été mise en œuvre pour la première fois en 2011, soit la même année où ont été offerts les premiers programmes avec nuitée d’Initiation au camping.</a:t>
            </a:r>
          </a:p>
          <a:p>
            <a:pPr>
              <a:lnSpc>
                <a:spcPct val="114000"/>
              </a:lnSpc>
              <a:buNone/>
            </a:pPr>
            <a:r>
              <a:rPr lang="fr-CA" dirty="0"/>
              <a:t>Créée pour orienter le travail de la DGREEV, la stratégie de 2011 visait à contrer la baisse de fréquentation grâce à la diversification de la clientèle de Parcs Canada et au travail de sensibilisation mené auprès des segments de marché connaissant moins les parcs et les lieux historiques nationaux, qui, selon les études, comprenaient les personnes vivant en milieu urbain et les Néo-Canadiens.</a:t>
            </a:r>
          </a:p>
          <a:p>
            <a:pPr>
              <a:lnSpc>
                <a:spcPct val="114000"/>
              </a:lnSpc>
              <a:buNone/>
            </a:pPr>
            <a:r>
              <a:rPr lang="fr-CA" dirty="0"/>
              <a:t>Le lien entre le programme Initiation au camping et la stratégie Dans la mire était encore plus évident à la suite du renouvellement de la stratégie en 2019, qui comprenait alors un objectif visant à tirer parti du programme IC pour améliorer les connaissances des jeunes Canadiens sur les rudiments du camping. Cet objectif fait écho à la directive énoncée dans la lettre de mandat de 2019 du ministre de l’Environnement et du Changement climatique, laquelle demandait l’élargissement de la portée du programme Initiation au camping en vue d’éliminer les obstacles limitant l’accès aux lieux protégés pour les jeunes issus de milieux défavorisés.</a:t>
            </a:r>
          </a:p>
          <a:p>
            <a:pPr>
              <a:lnSpc>
                <a:spcPct val="114000"/>
              </a:lnSpc>
              <a:buNone/>
            </a:pPr>
            <a:endParaRPr lang="en-CA"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2862840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3AA875A-CA79-24C6-4EB9-D13CBA87D7A6}"/>
              </a:ext>
            </a:extLst>
          </p:cNvPr>
          <p:cNvSpPr/>
          <p:nvPr/>
        </p:nvSpPr>
        <p:spPr>
          <a:xfrm>
            <a:off x="2628301" y="1302132"/>
            <a:ext cx="3871671" cy="3710818"/>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2" name="Title 1">
            <a:extLst>
              <a:ext uri="{FF2B5EF4-FFF2-40B4-BE49-F238E27FC236}">
                <a16:creationId xmlns:a16="http://schemas.microsoft.com/office/drawing/2014/main" id="{9793A236-4D72-5A81-5F32-A617CFB8B69F}"/>
              </a:ext>
            </a:extLst>
          </p:cNvPr>
          <p:cNvSpPr>
            <a:spLocks noGrp="1"/>
          </p:cNvSpPr>
          <p:nvPr>
            <p:ph type="title"/>
          </p:nvPr>
        </p:nvSpPr>
        <p:spPr>
          <a:xfrm>
            <a:off x="2499361" y="177171"/>
            <a:ext cx="4058302" cy="215229"/>
          </a:xfrm>
        </p:spPr>
        <p:txBody>
          <a:bodyPr/>
          <a:lstStyle/>
          <a:p>
            <a:r>
              <a:rPr lang="fr-CA"/>
              <a:t>Harmonisation avec les priorités de Parcs Canada</a:t>
            </a:r>
          </a:p>
        </p:txBody>
      </p:sp>
      <p:sp>
        <p:nvSpPr>
          <p:cNvPr id="3" name="Content Placeholder 2">
            <a:extLst>
              <a:ext uri="{FF2B5EF4-FFF2-40B4-BE49-F238E27FC236}">
                <a16:creationId xmlns:a16="http://schemas.microsoft.com/office/drawing/2014/main" id="{468A6C15-C34F-463F-0D74-8112C59B059D}"/>
              </a:ext>
            </a:extLst>
          </p:cNvPr>
          <p:cNvSpPr>
            <a:spLocks noGrp="1"/>
          </p:cNvSpPr>
          <p:nvPr>
            <p:ph idx="13"/>
          </p:nvPr>
        </p:nvSpPr>
        <p:spPr>
          <a:xfrm>
            <a:off x="342899" y="792000"/>
            <a:ext cx="2136785" cy="6944775"/>
          </a:xfrm>
        </p:spPr>
        <p:txBody>
          <a:bodyPr/>
          <a:lstStyle/>
          <a:p>
            <a:pPr>
              <a:lnSpc>
                <a:spcPct val="114000"/>
              </a:lnSpc>
            </a:pPr>
            <a:r>
              <a:rPr lang="fr-CA" dirty="0"/>
              <a:t>Dans le même ordre d’idées, le programme IC était également mentionné dans le Cadre de mobilisation des jeunes (2021) de Parcs Canada en tant que moyen de mobiliser ce public grâce à des programmes destinés aux familles avec de jeunes enfants et aux enfants d’âge scolaire. </a:t>
            </a:r>
          </a:p>
          <a:p>
            <a:pPr>
              <a:lnSpc>
                <a:spcPct val="114000"/>
              </a:lnSpc>
            </a:pPr>
            <a:r>
              <a:rPr lang="fr-CA" dirty="0"/>
              <a:t>Un examen des plans ministériels de Parcs Canada de 2018-2019 à 2025-2026 a été effectué en fonction de ces stratégies et a révélé que le programme IC était toujours cité parmi les efforts visant à établir un lien avec le public et à faire connaître la marque au sein des principaux marchés cibles. Le programme IC était également mentionné dans les plans ministériels de 2024-2025 et de 2025-2026 parmi les activités favorisant le respect des engagements en matière d’inclusion et d’ACS Plus.</a:t>
            </a:r>
          </a:p>
          <a:p>
            <a:pPr marL="0" marR="0" lvl="1" indent="0" algn="l" defTabSz="121917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fr-CA" sz="1100" b="0" i="0" u="none" strike="noStrike" cap="none" normalizeH="0" noProof="0" dirty="0">
                <a:ln>
                  <a:noFill/>
                </a:ln>
                <a:solidFill>
                  <a:srgbClr val="007C7C"/>
                </a:solidFill>
                <a:effectLst/>
                <a:uLnTx/>
                <a:uFillTx/>
                <a:latin typeface="HelveticaNeue LT 55 Roman" panose="020B0604020202020204" pitchFamily="34" charset="0"/>
                <a:ea typeface="HelveticaNeue LT 55 Roman"/>
                <a:cs typeface="Calibri" panose="020F0502020204030204" pitchFamily="34" charset="0"/>
              </a:rPr>
              <a:t>Rapprochement avec la nature</a:t>
            </a:r>
          </a:p>
          <a:p>
            <a:pPr>
              <a:lnSpc>
                <a:spcPct val="114000"/>
              </a:lnSpc>
            </a:pPr>
            <a:r>
              <a:rPr lang="fr-CA" dirty="0"/>
              <a:t>Bien que l’examen des politiques et des documents stratégiques ait révélé que le programme IC était surtout axé sur l’élargissement des publics, le programme présentait également des liens clairs avec les priorités de Parcs Canada visant à rapprocher les Canadiens de la nature. On a constaté que le programme IC reflétait des</a:t>
            </a:r>
            <a:endParaRPr lang="en-CA" dirty="0"/>
          </a:p>
        </p:txBody>
      </p:sp>
      <p:sp>
        <p:nvSpPr>
          <p:cNvPr id="4" name="Content Placeholder 3">
            <a:extLst>
              <a:ext uri="{FF2B5EF4-FFF2-40B4-BE49-F238E27FC236}">
                <a16:creationId xmlns:a16="http://schemas.microsoft.com/office/drawing/2014/main" id="{1863B8C6-86F8-B935-995F-7F34D21750F5}"/>
              </a:ext>
            </a:extLst>
          </p:cNvPr>
          <p:cNvSpPr>
            <a:spLocks noGrp="1"/>
          </p:cNvSpPr>
          <p:nvPr>
            <p:ph idx="1"/>
          </p:nvPr>
        </p:nvSpPr>
        <p:spPr>
          <a:xfrm>
            <a:off x="2613991" y="5209277"/>
            <a:ext cx="3871671" cy="2559488"/>
          </a:xfrm>
        </p:spPr>
        <p:txBody>
          <a:bodyPr/>
          <a:lstStyle/>
          <a:p>
            <a:pPr>
              <a:lnSpc>
                <a:spcPct val="114000"/>
              </a:lnSpc>
            </a:pPr>
            <a:r>
              <a:rPr lang="fr-CA" dirty="0"/>
              <a:t>thèmes figurant dans le rapport intitulé </a:t>
            </a:r>
            <a:r>
              <a:rPr lang="fr-CA" i="1" dirty="0"/>
              <a:t>Connecter les Canadiens à la nature</a:t>
            </a:r>
            <a:r>
              <a:rPr lang="fr-CA" dirty="0"/>
              <a:t> produit en 2014 par le Conseil canadien des parcs, un conseil intergouvernemental. Ce rapport présentait les bienfaits sociaux, physiques et culturels du temps passé en nature et met en évidence la nécessité de diversifier les activités offertes dans les parcs dans le but de mieux joindre les populations urbaines, les jeunes et les Néo-Canadiens.</a:t>
            </a:r>
          </a:p>
          <a:p>
            <a:pPr>
              <a:lnSpc>
                <a:spcPct val="114000"/>
              </a:lnSpc>
            </a:pPr>
            <a:r>
              <a:rPr lang="fr-CA" dirty="0"/>
              <a:t>En outre, les membres du personnel de Parcs Canada interrogés dans le cadre de l’évaluation ont souligné les liens entre le programme IC et des éléments de la récente Stratégie provisoire sur les parcs urbains nationaux (2024), dont l’un des principaux objectifs est de rapprocher les gens de la nature.</a:t>
            </a:r>
          </a:p>
          <a:p>
            <a:pPr>
              <a:lnSpc>
                <a:spcPct val="114000"/>
              </a:lnSpc>
            </a:pPr>
            <a:endParaRPr lang="en-CA" dirty="0">
              <a:ea typeface="Calibri" panose="020F0502020204030204" pitchFamily="34" charset="0"/>
              <a:cs typeface="Calibri" panose="020F0502020204030204" pitchFamily="34" charset="0"/>
            </a:endParaRPr>
          </a:p>
          <a:p>
            <a:pPr>
              <a:lnSpc>
                <a:spcPct val="114000"/>
              </a:lnSpc>
            </a:pPr>
            <a:endParaRPr lang="en-CA" dirty="0">
              <a:ea typeface="Calibri" panose="020F0502020204030204" pitchFamily="34" charset="0"/>
              <a:cs typeface="Calibri" panose="020F0502020204030204" pitchFamily="34" charset="0"/>
            </a:endParaRPr>
          </a:p>
          <a:p>
            <a:pPr>
              <a:lnSpc>
                <a:spcPct val="114000"/>
              </a:lnSpc>
            </a:pPr>
            <a:endParaRPr lang="en-CA" dirty="0">
              <a:ea typeface="Calibri" panose="020F0502020204030204" pitchFamily="34" charset="0"/>
              <a:cs typeface="Calibri" panose="020F0502020204030204" pitchFamily="34" charset="0"/>
            </a:endParaRPr>
          </a:p>
          <a:p>
            <a:pPr>
              <a:lnSpc>
                <a:spcPct val="114000"/>
              </a:lnSpc>
            </a:pPr>
            <a:endParaRPr lang="en-CA" dirty="0">
              <a:ea typeface="Calibri" panose="020F0502020204030204" pitchFamily="34" charset="0"/>
              <a:cs typeface="Calibri" panose="020F0502020204030204" pitchFamily="34" charset="0"/>
            </a:endParaRPr>
          </a:p>
          <a:p>
            <a:pPr>
              <a:lnSpc>
                <a:spcPct val="114000"/>
              </a:lnSpc>
            </a:pPr>
            <a:endParaRPr lang="en-CA" dirty="0">
              <a:ea typeface="Calibri" panose="020F0502020204030204" pitchFamily="34" charset="0"/>
              <a:cs typeface="Calibri" panose="020F0502020204030204" pitchFamily="34" charset="0"/>
            </a:endParaRPr>
          </a:p>
          <a:p>
            <a:pPr>
              <a:lnSpc>
                <a:spcPct val="114000"/>
              </a:lnSpc>
            </a:pPr>
            <a:endParaRPr lang="en-CA" dirty="0">
              <a:ea typeface="Calibri" panose="020F0502020204030204" pitchFamily="34" charset="0"/>
              <a:cs typeface="Calibri" panose="020F0502020204030204" pitchFamily="34" charset="0"/>
            </a:endParaRPr>
          </a:p>
          <a:p>
            <a:pPr>
              <a:lnSpc>
                <a:spcPct val="114000"/>
              </a:lnSpc>
              <a:buNone/>
            </a:pPr>
            <a:endParaRPr lang="en-CA" dirty="0">
              <a:ea typeface="Calibri" panose="020F0502020204030204" pitchFamily="34" charset="0"/>
              <a:cs typeface="Calibri" panose="020F0502020204030204" pitchFamily="34" charset="0"/>
            </a:endParaRPr>
          </a:p>
          <a:p>
            <a:pPr>
              <a:lnSpc>
                <a:spcPct val="114000"/>
              </a:lnSpc>
            </a:pPr>
            <a:endParaRPr lang="en-CA" dirty="0"/>
          </a:p>
        </p:txBody>
      </p:sp>
      <p:sp>
        <p:nvSpPr>
          <p:cNvPr id="33" name="TextBox 32">
            <a:extLst>
              <a:ext uri="{FF2B5EF4-FFF2-40B4-BE49-F238E27FC236}">
                <a16:creationId xmlns:a16="http://schemas.microsoft.com/office/drawing/2014/main" id="{AA70CFE0-D81C-2D8F-76F3-16F01A777D8F}"/>
              </a:ext>
            </a:extLst>
          </p:cNvPr>
          <p:cNvSpPr txBox="1"/>
          <p:nvPr/>
        </p:nvSpPr>
        <p:spPr>
          <a:xfrm>
            <a:off x="2649616" y="792000"/>
            <a:ext cx="3901107"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7 : Chronologie de l’harmonisation des politiques et des stratégies</a:t>
            </a:r>
          </a:p>
        </p:txBody>
      </p:sp>
      <p:grpSp>
        <p:nvGrpSpPr>
          <p:cNvPr id="28" name="Group 27">
            <a:extLst>
              <a:ext uri="{FF2B5EF4-FFF2-40B4-BE49-F238E27FC236}">
                <a16:creationId xmlns:a16="http://schemas.microsoft.com/office/drawing/2014/main" id="{82187279-CBB3-DE8D-E7FB-85BE9C4C4778}"/>
              </a:ext>
            </a:extLst>
          </p:cNvPr>
          <p:cNvGrpSpPr/>
          <p:nvPr/>
        </p:nvGrpSpPr>
        <p:grpSpPr>
          <a:xfrm>
            <a:off x="2849474" y="1490105"/>
            <a:ext cx="3501390" cy="3397074"/>
            <a:chOff x="2937404" y="1520497"/>
            <a:chExt cx="3501390" cy="3397074"/>
          </a:xfrm>
        </p:grpSpPr>
        <p:cxnSp>
          <p:nvCxnSpPr>
            <p:cNvPr id="6" name="Straight Connector 5">
              <a:extLst>
                <a:ext uri="{FF2B5EF4-FFF2-40B4-BE49-F238E27FC236}">
                  <a16:creationId xmlns:a16="http://schemas.microsoft.com/office/drawing/2014/main" id="{38659799-A9F6-8FB0-EC2F-9EB210A6B930}"/>
                </a:ext>
              </a:extLst>
            </p:cNvPr>
            <p:cNvCxnSpPr>
              <a:cxnSpLocks/>
            </p:cNvCxnSpPr>
            <p:nvPr/>
          </p:nvCxnSpPr>
          <p:spPr>
            <a:xfrm flipH="1">
              <a:off x="4735712" y="1645461"/>
              <a:ext cx="504000" cy="2212"/>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cxnSp>
          <p:nvCxnSpPr>
            <p:cNvPr id="7" name="Straight Connector 6">
              <a:extLst>
                <a:ext uri="{FF2B5EF4-FFF2-40B4-BE49-F238E27FC236}">
                  <a16:creationId xmlns:a16="http://schemas.microsoft.com/office/drawing/2014/main" id="{C36FA472-41B0-54F9-7349-74D4D31A176E}"/>
                </a:ext>
              </a:extLst>
            </p:cNvPr>
            <p:cNvCxnSpPr>
              <a:cxnSpLocks/>
            </p:cNvCxnSpPr>
            <p:nvPr/>
          </p:nvCxnSpPr>
          <p:spPr>
            <a:xfrm>
              <a:off x="5269741" y="1605571"/>
              <a:ext cx="0" cy="3312000"/>
            </a:xfrm>
            <a:prstGeom prst="line">
              <a:avLst/>
            </a:prstGeom>
            <a:ln w="76200">
              <a:solidFill>
                <a:srgbClr val="63005D"/>
              </a:solidFill>
              <a:tailEnd type="triangle" w="med" len="med"/>
            </a:ln>
          </p:spPr>
          <p:style>
            <a:lnRef idx="1">
              <a:schemeClr val="accent2"/>
            </a:lnRef>
            <a:fillRef idx="0">
              <a:schemeClr val="accent2"/>
            </a:fillRef>
            <a:effectRef idx="0">
              <a:schemeClr val="accent2"/>
            </a:effectRef>
            <a:fontRef idx="minor">
              <a:schemeClr val="tx1"/>
            </a:fontRef>
          </p:style>
        </p:cxnSp>
        <p:grpSp>
          <p:nvGrpSpPr>
            <p:cNvPr id="8" name="Group 7">
              <a:extLst>
                <a:ext uri="{FF2B5EF4-FFF2-40B4-BE49-F238E27FC236}">
                  <a16:creationId xmlns:a16="http://schemas.microsoft.com/office/drawing/2014/main" id="{D146C250-308E-DB71-F239-09AA2EB2D4A1}"/>
                </a:ext>
              </a:extLst>
            </p:cNvPr>
            <p:cNvGrpSpPr/>
            <p:nvPr/>
          </p:nvGrpSpPr>
          <p:grpSpPr>
            <a:xfrm flipH="1">
              <a:off x="3300336" y="3479832"/>
              <a:ext cx="1967407" cy="307777"/>
              <a:chOff x="1652626" y="3172988"/>
              <a:chExt cx="3097328" cy="411787"/>
            </a:xfrm>
          </p:grpSpPr>
          <p:sp>
            <p:nvSpPr>
              <p:cNvPr id="31" name="TextBox 30">
                <a:extLst>
                  <a:ext uri="{FF2B5EF4-FFF2-40B4-BE49-F238E27FC236}">
                    <a16:creationId xmlns:a16="http://schemas.microsoft.com/office/drawing/2014/main" id="{D637DC09-DFED-C76F-A5FB-87384D3EE277}"/>
                  </a:ext>
                </a:extLst>
              </p:cNvPr>
              <p:cNvSpPr txBox="1"/>
              <p:nvPr/>
            </p:nvSpPr>
            <p:spPr>
              <a:xfrm>
                <a:off x="2632489" y="3172988"/>
                <a:ext cx="2117465" cy="41178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000" b="1" i="0" u="none" strike="noStrike" kern="1200" cap="none" spc="0" normalizeH="0" baseline="0" noProof="0" dirty="0">
                    <a:ln>
                      <a:noFill/>
                    </a:ln>
                    <a:solidFill>
                      <a:prstClr val="black"/>
                    </a:solidFill>
                    <a:effectLst/>
                    <a:uLnTx/>
                    <a:uFillTx/>
                    <a:latin typeface="Microsoft New Tai Lue"/>
                    <a:ea typeface="+mn-ea"/>
                    <a:cs typeface="+mn-cs"/>
                  </a:rPr>
                  <a:t>2019</a:t>
                </a: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 Lettre de mandat du ministre</a:t>
                </a:r>
              </a:p>
            </p:txBody>
          </p:sp>
          <p:cxnSp>
            <p:nvCxnSpPr>
              <p:cNvPr id="32" name="Straight Connector 31">
                <a:extLst>
                  <a:ext uri="{FF2B5EF4-FFF2-40B4-BE49-F238E27FC236}">
                    <a16:creationId xmlns:a16="http://schemas.microsoft.com/office/drawing/2014/main" id="{7C8321C2-AFCC-A778-C77A-1B225E910D09}"/>
                  </a:ext>
                </a:extLst>
              </p:cNvPr>
              <p:cNvCxnSpPr>
                <a:cxnSpLocks/>
              </p:cNvCxnSpPr>
              <p:nvPr/>
            </p:nvCxnSpPr>
            <p:spPr>
              <a:xfrm>
                <a:off x="1652626" y="3264815"/>
                <a:ext cx="793457" cy="2960"/>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grpSp>
        <p:sp>
          <p:nvSpPr>
            <p:cNvPr id="9" name="TextBox 8">
              <a:extLst>
                <a:ext uri="{FF2B5EF4-FFF2-40B4-BE49-F238E27FC236}">
                  <a16:creationId xmlns:a16="http://schemas.microsoft.com/office/drawing/2014/main" id="{36224089-7476-1095-96BA-C5E552785555}"/>
                </a:ext>
              </a:extLst>
            </p:cNvPr>
            <p:cNvSpPr txBox="1"/>
            <p:nvPr/>
          </p:nvSpPr>
          <p:spPr>
            <a:xfrm>
              <a:off x="5525777" y="1567222"/>
              <a:ext cx="873144"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1" i="0" u="none" strike="noStrike" kern="1200" cap="none" spc="0" normalizeH="0" baseline="0" noProof="0" dirty="0">
                  <a:ln>
                    <a:noFill/>
                  </a:ln>
                  <a:solidFill>
                    <a:prstClr val="black"/>
                  </a:solidFill>
                  <a:effectLst/>
                  <a:uLnTx/>
                  <a:uFillTx/>
                  <a:latin typeface="Microsoft New Tai Lue"/>
                  <a:ea typeface="+mn-ea"/>
                  <a:cs typeface="+mn-cs"/>
                </a:rPr>
                <a:t>2011 </a:t>
              </a: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Première année du programme IC </a:t>
              </a:r>
            </a:p>
          </p:txBody>
        </p:sp>
        <p:sp>
          <p:nvSpPr>
            <p:cNvPr id="10" name="TextBox 9">
              <a:extLst>
                <a:ext uri="{FF2B5EF4-FFF2-40B4-BE49-F238E27FC236}">
                  <a16:creationId xmlns:a16="http://schemas.microsoft.com/office/drawing/2014/main" id="{BB4CCDF8-E67D-FDD6-CAFF-BF8B2A0ADD0F}"/>
                </a:ext>
              </a:extLst>
            </p:cNvPr>
            <p:cNvSpPr txBox="1"/>
            <p:nvPr/>
          </p:nvSpPr>
          <p:spPr>
            <a:xfrm>
              <a:off x="5532548" y="2942204"/>
              <a:ext cx="895809"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1" i="0" u="none" strike="noStrike" kern="1200" cap="none" spc="0" normalizeH="0" baseline="0" noProof="0" dirty="0">
                  <a:ln>
                    <a:noFill/>
                  </a:ln>
                  <a:solidFill>
                    <a:prstClr val="black"/>
                  </a:solidFill>
                  <a:effectLst/>
                  <a:uLnTx/>
                  <a:uFillTx/>
                  <a:latin typeface="Microsoft New Tai Lue"/>
                  <a:ea typeface="+mn-ea"/>
                  <a:cs typeface="+mn-cs"/>
                </a:rPr>
                <a:t>2017 </a:t>
              </a: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Mise en œuvre du programme IC élargi</a:t>
              </a:r>
            </a:p>
          </p:txBody>
        </p:sp>
        <p:sp>
          <p:nvSpPr>
            <p:cNvPr id="29" name="Oval 28">
              <a:extLst>
                <a:ext uri="{FF2B5EF4-FFF2-40B4-BE49-F238E27FC236}">
                  <a16:creationId xmlns:a16="http://schemas.microsoft.com/office/drawing/2014/main" id="{FDB39F6C-5BC3-E588-B40A-06B644DB6B0E}"/>
                </a:ext>
              </a:extLst>
            </p:cNvPr>
            <p:cNvSpPr>
              <a:spLocks noChangeAspect="1"/>
            </p:cNvSpPr>
            <p:nvPr/>
          </p:nvSpPr>
          <p:spPr>
            <a:xfrm>
              <a:off x="5146039" y="1529044"/>
              <a:ext cx="252000" cy="252000"/>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cxnSp>
          <p:nvCxnSpPr>
            <p:cNvPr id="12" name="Straight Connector 11">
              <a:extLst>
                <a:ext uri="{FF2B5EF4-FFF2-40B4-BE49-F238E27FC236}">
                  <a16:creationId xmlns:a16="http://schemas.microsoft.com/office/drawing/2014/main" id="{0EDB6C41-B759-B2FA-CE7C-CEF7DA11B93C}"/>
                </a:ext>
              </a:extLst>
            </p:cNvPr>
            <p:cNvCxnSpPr>
              <a:cxnSpLocks/>
            </p:cNvCxnSpPr>
            <p:nvPr/>
          </p:nvCxnSpPr>
          <p:spPr>
            <a:xfrm flipH="1">
              <a:off x="4773413" y="3043054"/>
              <a:ext cx="504000" cy="2212"/>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sp>
          <p:nvSpPr>
            <p:cNvPr id="13" name="TextBox 12">
              <a:extLst>
                <a:ext uri="{FF2B5EF4-FFF2-40B4-BE49-F238E27FC236}">
                  <a16:creationId xmlns:a16="http://schemas.microsoft.com/office/drawing/2014/main" id="{418A04F7-39BC-3013-E692-7C8F593D69E2}"/>
                </a:ext>
              </a:extLst>
            </p:cNvPr>
            <p:cNvSpPr txBox="1"/>
            <p:nvPr/>
          </p:nvSpPr>
          <p:spPr>
            <a:xfrm flipH="1">
              <a:off x="2937405" y="2906084"/>
              <a:ext cx="1706598"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000" b="1" i="0" u="none" strike="noStrike" kern="1200" cap="none" spc="0" normalizeH="0" baseline="0" noProof="0" dirty="0">
                  <a:ln>
                    <a:noFill/>
                  </a:ln>
                  <a:solidFill>
                    <a:prstClr val="black"/>
                  </a:solidFill>
                  <a:effectLst/>
                  <a:uLnTx/>
                  <a:uFillTx/>
                  <a:latin typeface="Microsoft New Tai Lue"/>
                  <a:ea typeface="+mn-ea"/>
                  <a:cs typeface="+mn-cs"/>
                </a:rPr>
                <a:t>2017</a:t>
              </a: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 Célébrations du 150</a:t>
              </a:r>
              <a:r>
                <a:rPr kumimoji="0" lang="fr-CA" sz="1000" b="0" i="0" u="none" strike="noStrike" kern="1200" cap="none" spc="0" normalizeH="0" baseline="30000" noProof="0" dirty="0">
                  <a:ln>
                    <a:noFill/>
                  </a:ln>
                  <a:solidFill>
                    <a:prstClr val="black"/>
                  </a:solidFill>
                  <a:effectLst/>
                  <a:uLnTx/>
                  <a:uFillTx/>
                  <a:latin typeface="Microsoft New Tai Lue"/>
                  <a:ea typeface="+mn-ea"/>
                  <a:cs typeface="+mn-cs"/>
                </a:rPr>
                <a:t>e</a:t>
              </a: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 anniversaire du Canada</a:t>
              </a:r>
            </a:p>
          </p:txBody>
        </p:sp>
        <p:sp>
          <p:nvSpPr>
            <p:cNvPr id="14" name="TextBox 13">
              <a:extLst>
                <a:ext uri="{FF2B5EF4-FFF2-40B4-BE49-F238E27FC236}">
                  <a16:creationId xmlns:a16="http://schemas.microsoft.com/office/drawing/2014/main" id="{A4D32B74-701D-2609-4A44-6DF50C405F57}"/>
                </a:ext>
              </a:extLst>
            </p:cNvPr>
            <p:cNvSpPr txBox="1"/>
            <p:nvPr/>
          </p:nvSpPr>
          <p:spPr>
            <a:xfrm flipH="1">
              <a:off x="3084925" y="1520497"/>
              <a:ext cx="1548119"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000" b="1" i="0" u="none" strike="noStrike" kern="1200" cap="none" spc="0" normalizeH="0" baseline="0" noProof="0" dirty="0">
                  <a:ln>
                    <a:noFill/>
                  </a:ln>
                  <a:solidFill>
                    <a:prstClr val="black"/>
                  </a:solidFill>
                  <a:effectLst/>
                  <a:uLnTx/>
                  <a:uFillTx/>
                  <a:latin typeface="Microsoft New Tai Lue"/>
                  <a:ea typeface="+mn-ea"/>
                  <a:cs typeface="+mn-cs"/>
                </a:rPr>
                <a:t>2011 </a:t>
              </a: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Stratégie relative à l’expérience du visiteur Dans la mire</a:t>
              </a:r>
            </a:p>
          </p:txBody>
        </p:sp>
        <p:cxnSp>
          <p:nvCxnSpPr>
            <p:cNvPr id="15" name="Straight Connector 14">
              <a:extLst>
                <a:ext uri="{FF2B5EF4-FFF2-40B4-BE49-F238E27FC236}">
                  <a16:creationId xmlns:a16="http://schemas.microsoft.com/office/drawing/2014/main" id="{38418686-8790-D4C2-7686-B13A602AB869}"/>
                </a:ext>
              </a:extLst>
            </p:cNvPr>
            <p:cNvCxnSpPr>
              <a:cxnSpLocks/>
            </p:cNvCxnSpPr>
            <p:nvPr/>
          </p:nvCxnSpPr>
          <p:spPr>
            <a:xfrm flipH="1">
              <a:off x="4818134" y="2345560"/>
              <a:ext cx="432000" cy="0"/>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2EF80264-BEC1-451A-74F8-85F38B3ECFBC}"/>
                </a:ext>
              </a:extLst>
            </p:cNvPr>
            <p:cNvSpPr txBox="1"/>
            <p:nvPr/>
          </p:nvSpPr>
          <p:spPr>
            <a:xfrm flipH="1">
              <a:off x="3084924" y="2212515"/>
              <a:ext cx="1641916" cy="61555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000" b="1" i="0" u="none" strike="noStrike" kern="1200" cap="none" spc="0" normalizeH="0" baseline="0" noProof="0" dirty="0">
                  <a:ln>
                    <a:noFill/>
                  </a:ln>
                  <a:solidFill>
                    <a:prstClr val="black"/>
                  </a:solidFill>
                  <a:effectLst/>
                  <a:uLnTx/>
                  <a:uFillTx/>
                  <a:latin typeface="Microsoft New Tai Lue"/>
                  <a:ea typeface="+mn-ea"/>
                  <a:cs typeface="+mn-cs"/>
                </a:rPr>
                <a:t>2014 </a:t>
              </a: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Connecter les Canadiens à la nature (Conseil canadien des parcs)</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 </a:t>
              </a:r>
            </a:p>
          </p:txBody>
        </p:sp>
        <p:cxnSp>
          <p:nvCxnSpPr>
            <p:cNvPr id="17" name="Straight Connector 16">
              <a:extLst>
                <a:ext uri="{FF2B5EF4-FFF2-40B4-BE49-F238E27FC236}">
                  <a16:creationId xmlns:a16="http://schemas.microsoft.com/office/drawing/2014/main" id="{658BF006-867E-0D41-59D4-3DC068C9C290}"/>
                </a:ext>
              </a:extLst>
            </p:cNvPr>
            <p:cNvCxnSpPr>
              <a:cxnSpLocks/>
            </p:cNvCxnSpPr>
            <p:nvPr/>
          </p:nvCxnSpPr>
          <p:spPr>
            <a:xfrm flipH="1">
              <a:off x="4746134" y="4576545"/>
              <a:ext cx="504000" cy="0"/>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sp>
          <p:nvSpPr>
            <p:cNvPr id="18" name="TextBox 17">
              <a:extLst>
                <a:ext uri="{FF2B5EF4-FFF2-40B4-BE49-F238E27FC236}">
                  <a16:creationId xmlns:a16="http://schemas.microsoft.com/office/drawing/2014/main" id="{DC8EA47A-7F99-5659-2F46-0CAB47C0C589}"/>
                </a:ext>
              </a:extLst>
            </p:cNvPr>
            <p:cNvSpPr txBox="1"/>
            <p:nvPr/>
          </p:nvSpPr>
          <p:spPr>
            <a:xfrm>
              <a:off x="3415059" y="4369787"/>
              <a:ext cx="1210874"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000" b="1" i="0" u="none" strike="noStrike" kern="1200" cap="none" spc="0" normalizeH="0" baseline="0" noProof="0">
                  <a:ln>
                    <a:noFill/>
                  </a:ln>
                  <a:solidFill>
                    <a:prstClr val="black"/>
                  </a:solidFill>
                  <a:effectLst/>
                  <a:uLnTx/>
                  <a:uFillTx/>
                  <a:latin typeface="Microsoft New Tai Lue"/>
                  <a:ea typeface="+mn-ea"/>
                  <a:cs typeface="+mn-cs"/>
                </a:rPr>
                <a:t>2024</a:t>
              </a:r>
              <a:r>
                <a:rPr kumimoji="0" lang="fr-CA" sz="1000" b="0" i="0" u="none" strike="noStrike" kern="1200" cap="none" spc="0" normalizeH="0" baseline="0" noProof="0">
                  <a:ln>
                    <a:noFill/>
                  </a:ln>
                  <a:solidFill>
                    <a:prstClr val="black"/>
                  </a:solidFill>
                  <a:effectLst/>
                  <a:uLnTx/>
                  <a:uFillTx/>
                  <a:latin typeface="Microsoft New Tai Lue"/>
                  <a:ea typeface="+mn-ea"/>
                  <a:cs typeface="+mn-cs"/>
                </a:rPr>
                <a:t> Stratégie sur les parcs urbains nationaux</a:t>
              </a:r>
            </a:p>
          </p:txBody>
        </p:sp>
        <p:sp>
          <p:nvSpPr>
            <p:cNvPr id="27" name="Oval 26">
              <a:extLst>
                <a:ext uri="{FF2B5EF4-FFF2-40B4-BE49-F238E27FC236}">
                  <a16:creationId xmlns:a16="http://schemas.microsoft.com/office/drawing/2014/main" id="{5F674AA7-26D4-8621-19AD-684F5FA51CE5}"/>
                </a:ext>
              </a:extLst>
            </p:cNvPr>
            <p:cNvSpPr>
              <a:spLocks noChangeAspect="1"/>
            </p:cNvSpPr>
            <p:nvPr/>
          </p:nvSpPr>
          <p:spPr>
            <a:xfrm>
              <a:off x="5152049" y="2949067"/>
              <a:ext cx="252000" cy="252000"/>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25" name="Oval 24">
              <a:extLst>
                <a:ext uri="{FF2B5EF4-FFF2-40B4-BE49-F238E27FC236}">
                  <a16:creationId xmlns:a16="http://schemas.microsoft.com/office/drawing/2014/main" id="{EBCB3841-51FD-AE3A-8B3E-A2BDD1EDF213}"/>
                </a:ext>
              </a:extLst>
            </p:cNvPr>
            <p:cNvSpPr>
              <a:spLocks noChangeAspect="1"/>
            </p:cNvSpPr>
            <p:nvPr/>
          </p:nvSpPr>
          <p:spPr>
            <a:xfrm>
              <a:off x="5158827" y="3999226"/>
              <a:ext cx="252000" cy="252000"/>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21" name="TextBox 20">
              <a:extLst>
                <a:ext uri="{FF2B5EF4-FFF2-40B4-BE49-F238E27FC236}">
                  <a16:creationId xmlns:a16="http://schemas.microsoft.com/office/drawing/2014/main" id="{B52B77B8-0C62-0F21-2A6D-8FA59A86B926}"/>
                </a:ext>
              </a:extLst>
            </p:cNvPr>
            <p:cNvSpPr txBox="1"/>
            <p:nvPr/>
          </p:nvSpPr>
          <p:spPr>
            <a:xfrm>
              <a:off x="5492336" y="4005209"/>
              <a:ext cx="946458"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1" i="0" u="none" strike="noStrike" kern="1200" cap="none" spc="0" normalizeH="0" baseline="0" noProof="0">
                  <a:ln>
                    <a:noFill/>
                  </a:ln>
                  <a:solidFill>
                    <a:prstClr val="black"/>
                  </a:solidFill>
                  <a:effectLst/>
                  <a:uLnTx/>
                  <a:uFillTx/>
                  <a:latin typeface="Microsoft New Tai Lue"/>
                  <a:ea typeface="+mn-ea"/>
                  <a:cs typeface="+mn-cs"/>
                </a:rPr>
                <a:t>2022 </a:t>
              </a:r>
              <a:r>
                <a:rPr kumimoji="0" lang="fr-CA" sz="1000" b="0" i="0" u="none" strike="noStrike" kern="1200" cap="none" spc="0" normalizeH="0" baseline="0" noProof="0">
                  <a:ln>
                    <a:noFill/>
                  </a:ln>
                  <a:solidFill>
                    <a:prstClr val="black"/>
                  </a:solidFill>
                  <a:effectLst/>
                  <a:uLnTx/>
                  <a:uFillTx/>
                  <a:latin typeface="Microsoft New Tai Lue"/>
                  <a:ea typeface="+mn-ea"/>
                  <a:cs typeface="+mn-cs"/>
                </a:rPr>
                <a:t>Début du nouveau cycle quinquennal du programme IC</a:t>
              </a:r>
            </a:p>
          </p:txBody>
        </p:sp>
        <p:grpSp>
          <p:nvGrpSpPr>
            <p:cNvPr id="22" name="Group 21">
              <a:extLst>
                <a:ext uri="{FF2B5EF4-FFF2-40B4-BE49-F238E27FC236}">
                  <a16:creationId xmlns:a16="http://schemas.microsoft.com/office/drawing/2014/main" id="{7D3FDFE7-D9C0-3563-E642-0617F66FA265}"/>
                </a:ext>
              </a:extLst>
            </p:cNvPr>
            <p:cNvGrpSpPr/>
            <p:nvPr/>
          </p:nvGrpSpPr>
          <p:grpSpPr>
            <a:xfrm flipH="1">
              <a:off x="2937404" y="3821540"/>
              <a:ext cx="2318046" cy="307777"/>
              <a:chOff x="1652626" y="3108028"/>
              <a:chExt cx="3649347" cy="411788"/>
            </a:xfrm>
          </p:grpSpPr>
          <p:sp>
            <p:nvSpPr>
              <p:cNvPr id="23" name="TextBox 22">
                <a:extLst>
                  <a:ext uri="{FF2B5EF4-FFF2-40B4-BE49-F238E27FC236}">
                    <a16:creationId xmlns:a16="http://schemas.microsoft.com/office/drawing/2014/main" id="{2B9C0D41-4BB5-4682-3665-684D7C49245C}"/>
                  </a:ext>
                </a:extLst>
              </p:cNvPr>
              <p:cNvSpPr txBox="1"/>
              <p:nvPr/>
            </p:nvSpPr>
            <p:spPr>
              <a:xfrm>
                <a:off x="2632491" y="3108028"/>
                <a:ext cx="2669482" cy="41178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000" b="1" i="0" u="none" strike="noStrike" kern="1200" cap="none" spc="0" normalizeH="0" baseline="0" noProof="0" dirty="0">
                    <a:ln>
                      <a:noFill/>
                    </a:ln>
                    <a:solidFill>
                      <a:prstClr val="black"/>
                    </a:solidFill>
                    <a:effectLst/>
                    <a:uLnTx/>
                    <a:uFillTx/>
                    <a:latin typeface="Microsoft New Tai Lue"/>
                    <a:ea typeface="+mn-ea"/>
                    <a:cs typeface="+mn-cs"/>
                  </a:rPr>
                  <a:t>2021 </a:t>
                </a: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Cadre de mobilisation des jeunes</a:t>
                </a:r>
              </a:p>
            </p:txBody>
          </p:sp>
          <p:cxnSp>
            <p:nvCxnSpPr>
              <p:cNvPr id="24" name="Straight Connector 23">
                <a:extLst>
                  <a:ext uri="{FF2B5EF4-FFF2-40B4-BE49-F238E27FC236}">
                    <a16:creationId xmlns:a16="http://schemas.microsoft.com/office/drawing/2014/main" id="{A22C53C4-BBAD-2645-D0D7-00DB6A12CBB1}"/>
                  </a:ext>
                </a:extLst>
              </p:cNvPr>
              <p:cNvCxnSpPr>
                <a:cxnSpLocks/>
              </p:cNvCxnSpPr>
              <p:nvPr/>
            </p:nvCxnSpPr>
            <p:spPr>
              <a:xfrm>
                <a:off x="1652626" y="3264815"/>
                <a:ext cx="793457" cy="2960"/>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22877097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hidden="1"/>
          <p:cNvSpPr txBox="1">
            <a:spLocks/>
          </p:cNvSpPr>
          <p:nvPr/>
        </p:nvSpPr>
        <p:spPr>
          <a:xfrm>
            <a:off x="351026" y="914401"/>
            <a:ext cx="3846219" cy="422910"/>
          </a:xfrm>
          <a:prstGeom prst="rect">
            <a:avLst/>
          </a:prstGeom>
        </p:spPr>
        <p:txBody>
          <a:bodyPr/>
          <a:lstStyle>
            <a:lvl1pPr algn="l" defTabSz="1219170" rtl="0" eaLnBrk="1" latinLnBrk="0" hangingPunct="1">
              <a:lnSpc>
                <a:spcPct val="95000"/>
              </a:lnSpc>
              <a:spcBef>
                <a:spcPct val="0"/>
              </a:spcBef>
              <a:buNone/>
              <a:defRPr sz="2800" b="0" i="0" kern="1200" spc="0" baseline="0">
                <a:solidFill>
                  <a:schemeClr val="tx2"/>
                </a:solidFill>
                <a:latin typeface="HelveticaNeue LT 45 Light" panose="020B0403020202020204" pitchFamily="34" charset="0"/>
                <a:ea typeface="+mj-ea"/>
                <a:cs typeface="+mj-cs"/>
              </a:defRPr>
            </a:lvl1pPr>
          </a:lstStyle>
          <a:p>
            <a:r>
              <a:rPr lang="en-CA" dirty="0"/>
              <a:t>Publication Information</a:t>
            </a:r>
          </a:p>
        </p:txBody>
      </p:sp>
      <p:sp>
        <p:nvSpPr>
          <p:cNvPr id="7" name="Text Placeholder 3"/>
          <p:cNvSpPr txBox="1">
            <a:spLocks/>
          </p:cNvSpPr>
          <p:nvPr/>
        </p:nvSpPr>
        <p:spPr>
          <a:xfrm>
            <a:off x="471513" y="7044732"/>
            <a:ext cx="4563327" cy="890953"/>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baseline="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9999"/>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chemeClr val="tx2"/>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459306" indent="-230712" algn="l" defTabSz="1219170" rtl="0" eaLnBrk="1" latinLnBrk="0" hangingPunct="1">
              <a:lnSpc>
                <a:spcPct val="120000"/>
              </a:lnSpc>
              <a:spcBef>
                <a:spcPts val="0"/>
              </a:spcBef>
              <a:spcAft>
                <a:spcPts val="600"/>
              </a:spcAft>
              <a:buFont typeface="Arial" panose="020B0604020202020204" pitchFamily="34" charset="0"/>
              <a:buChar char="•"/>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a:spcAft>
                <a:spcPts val="0"/>
              </a:spcAft>
            </a:pPr>
            <a:r>
              <a:rPr lang="fr-CA" sz="1200" dirty="0">
                <a:latin typeface="Calibri" panose="020F0502020204030204" pitchFamily="34" charset="0"/>
                <a:ea typeface="Calibri"/>
              </a:rPr>
              <a:t>© Sa Majesté le Roi du chef du Canada, représenté par le directeur général de l’Agence Parcs Canada, 2026</a:t>
            </a:r>
          </a:p>
          <a:p>
            <a:pPr>
              <a:spcAft>
                <a:spcPts val="0"/>
              </a:spcAft>
            </a:pPr>
            <a:r>
              <a:rPr lang="fr-CA" sz="1200" dirty="0">
                <a:highlight>
                  <a:srgbClr val="FFFF00"/>
                </a:highlight>
                <a:latin typeface="Calibri" panose="020F0502020204030204" pitchFamily="34" charset="0"/>
                <a:ea typeface="Calibri"/>
              </a:rPr>
              <a:t>NO. CAT. </a:t>
            </a:r>
          </a:p>
          <a:p>
            <a:pPr>
              <a:spcAft>
                <a:spcPts val="0"/>
              </a:spcAft>
            </a:pPr>
            <a:r>
              <a:rPr lang="fr-CA" sz="1200" dirty="0">
                <a:highlight>
                  <a:srgbClr val="FFFF00"/>
                </a:highlight>
                <a:latin typeface="Calibri" panose="020F0502020204030204" pitchFamily="34" charset="0"/>
                <a:ea typeface="Calibri"/>
              </a:rPr>
              <a:t>ISBN </a:t>
            </a:r>
          </a:p>
        </p:txBody>
      </p:sp>
      <p:sp>
        <p:nvSpPr>
          <p:cNvPr id="8" name="TextBox 7"/>
          <p:cNvSpPr txBox="1"/>
          <p:nvPr/>
        </p:nvSpPr>
        <p:spPr>
          <a:xfrm>
            <a:off x="345247" y="5342740"/>
            <a:ext cx="3720126" cy="276999"/>
          </a:xfrm>
          <a:prstGeom prst="rect">
            <a:avLst/>
          </a:prstGeom>
          <a:noFill/>
        </p:spPr>
        <p:txBody>
          <a:bodyPr wrap="square" rtlCol="0">
            <a:spAutoFit/>
          </a:bodyPr>
          <a:lstStyle/>
          <a:p>
            <a:pPr defTabSz="1219170">
              <a:buFont typeface="Arial" panose="020B0604020202020204" pitchFamily="34" charset="0"/>
              <a:buChar char="​"/>
            </a:pPr>
            <a:r>
              <a:rPr lang="fr-CA" sz="1200">
                <a:solidFill>
                  <a:schemeClr val="tx2"/>
                </a:solidFill>
                <a:latin typeface="Calibri" panose="020F0502020204030204" pitchFamily="34" charset="0"/>
                <a:ea typeface="Calibri"/>
              </a:rPr>
              <a:t>This document is available in English.</a:t>
            </a:r>
          </a:p>
        </p:txBody>
      </p:sp>
      <p:sp>
        <p:nvSpPr>
          <p:cNvPr id="9" name="TextBox 8"/>
          <p:cNvSpPr txBox="1"/>
          <p:nvPr/>
        </p:nvSpPr>
        <p:spPr>
          <a:xfrm>
            <a:off x="308808" y="4641855"/>
            <a:ext cx="4251467" cy="430887"/>
          </a:xfrm>
          <a:prstGeom prst="rect">
            <a:avLst/>
          </a:prstGeom>
          <a:noFill/>
        </p:spPr>
        <p:txBody>
          <a:bodyPr wrap="square" rtlCol="0">
            <a:spAutoFit/>
          </a:bodyPr>
          <a:lstStyle/>
          <a:p>
            <a:r>
              <a:rPr lang="fr-CA" sz="1100">
                <a:solidFill>
                  <a:schemeClr val="tx2"/>
                </a:solidFill>
                <a:ea typeface=""/>
              </a:rPr>
              <a:t>Page couverture : </a:t>
            </a:r>
            <a:r>
              <a:rPr lang="fr-CA" sz="1100"/>
              <a:t>Un enfant se repose dans un hamac lors des activités d’initiation au camping dans le lieu historique national du Canal-de-Lachine.</a:t>
            </a:r>
          </a:p>
        </p:txBody>
      </p:sp>
      <p:sp>
        <p:nvSpPr>
          <p:cNvPr id="6" name="Text Placeholder 2"/>
          <p:cNvSpPr txBox="1">
            <a:spLocks/>
          </p:cNvSpPr>
          <p:nvPr/>
        </p:nvSpPr>
        <p:spPr>
          <a:xfrm>
            <a:off x="444101" y="5984209"/>
            <a:ext cx="5429571" cy="769131"/>
          </a:xfrm>
          <a:prstGeom prst="rect">
            <a:avLst/>
          </a:prstGeom>
          <a:noFill/>
        </p:spPr>
        <p:txBody>
          <a:bodyPr vert="horz" lIns="0" tIns="0" rIns="0" bIns="0" rtlCol="0">
            <a:noAutofit/>
          </a:bodyPr>
          <a:lstStyle>
            <a:lvl1pPr marL="0" indent="0" algn="l" defTabSz="1219170" rtl="0" eaLnBrk="1" latinLnBrk="0" hangingPunct="1">
              <a:lnSpc>
                <a:spcPct val="100000"/>
              </a:lnSpc>
              <a:spcBef>
                <a:spcPts val="0"/>
              </a:spcBef>
              <a:spcAft>
                <a:spcPts val="800"/>
              </a:spcAft>
              <a:buFont typeface="Arial" panose="020B0604020202020204" pitchFamily="34" charset="0"/>
              <a:buChar char="​"/>
              <a:defRPr sz="2400" b="0" i="0" kern="1200" baseline="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9999"/>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chemeClr val="tx2"/>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459306" indent="-230712" algn="l" defTabSz="1219170" rtl="0" eaLnBrk="1" latinLnBrk="0" hangingPunct="1">
              <a:lnSpc>
                <a:spcPct val="120000"/>
              </a:lnSpc>
              <a:spcBef>
                <a:spcPts val="0"/>
              </a:spcBef>
              <a:spcAft>
                <a:spcPts val="600"/>
              </a:spcAft>
              <a:buFont typeface="Arial" panose="020B0604020202020204" pitchFamily="34" charset="0"/>
              <a:buChar char="•"/>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a:spcAft>
                <a:spcPts val="0"/>
              </a:spcAft>
            </a:pPr>
            <a:r>
              <a:rPr lang="fr-CA" sz="1200">
                <a:latin typeface="Calibri" panose="020F0502020204030204" pitchFamily="34" charset="0"/>
                <a:ea typeface="Calibri"/>
              </a:rPr>
              <a:t>Bureau de l’audit interne et de l’évaluation</a:t>
            </a:r>
          </a:p>
          <a:p>
            <a:pPr>
              <a:spcAft>
                <a:spcPts val="0"/>
              </a:spcAft>
            </a:pPr>
            <a:r>
              <a:rPr lang="fr-CA" sz="1200">
                <a:latin typeface="Calibri" panose="020F0502020204030204" pitchFamily="34" charset="0"/>
                <a:ea typeface="Calibri"/>
              </a:rPr>
              <a:t>Parcs Canada</a:t>
            </a:r>
          </a:p>
          <a:p>
            <a:pPr>
              <a:spcAft>
                <a:spcPts val="0"/>
              </a:spcAft>
            </a:pPr>
            <a:r>
              <a:rPr lang="fr-CA" sz="1200">
                <a:latin typeface="Calibri" panose="020F0502020204030204" pitchFamily="34" charset="0"/>
                <a:ea typeface="Calibri"/>
              </a:rPr>
              <a:t>30, rue Victoria</a:t>
            </a:r>
          </a:p>
          <a:p>
            <a:pPr>
              <a:spcAft>
                <a:spcPts val="0"/>
              </a:spcAft>
            </a:pPr>
            <a:r>
              <a:rPr lang="fr-CA" sz="1200">
                <a:latin typeface="Calibri" panose="020F0502020204030204" pitchFamily="34" charset="0"/>
                <a:ea typeface="Calibri"/>
              </a:rPr>
              <a:t>Gatineau (Québec)  J8X 0B3</a:t>
            </a:r>
          </a:p>
        </p:txBody>
      </p:sp>
    </p:spTree>
    <p:extLst>
      <p:ext uri="{BB962C8B-B14F-4D97-AF65-F5344CB8AC3E}">
        <p14:creationId xmlns:p14="http://schemas.microsoft.com/office/powerpoint/2010/main" val="3444126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71A7B49-36D7-68A7-AFCA-660B75A6EE71}"/>
              </a:ext>
            </a:extLst>
          </p:cNvPr>
          <p:cNvSpPr>
            <a:spLocks noGrp="1"/>
          </p:cNvSpPr>
          <p:nvPr>
            <p:ph idx="13"/>
          </p:nvPr>
        </p:nvSpPr>
        <p:spPr>
          <a:xfrm>
            <a:off x="342900" y="792000"/>
            <a:ext cx="2171702" cy="6462000"/>
          </a:xfrm>
        </p:spPr>
        <p:txBody>
          <a:bodyPr/>
          <a:lstStyle/>
          <a:p>
            <a:pPr lvl="1">
              <a:lnSpc>
                <a:spcPct val="114000"/>
              </a:lnSpc>
            </a:pPr>
            <a:r>
              <a:rPr lang="fr-CA" dirty="0"/>
              <a:t>Priorités nouvelles</a:t>
            </a:r>
            <a:br>
              <a:rPr lang="fr-CA" sz="1100" dirty="0"/>
            </a:br>
            <a:r>
              <a:rPr lang="fr-CA" sz="1100" dirty="0">
                <a:solidFill>
                  <a:schemeClr val="tx2"/>
                </a:solidFill>
                <a:latin typeface="+mn-lt"/>
                <a:ea typeface="+mn-lt"/>
                <a:cs typeface="Calibri" panose="020F0502020204030204" pitchFamily="34" charset="0"/>
              </a:rPr>
              <a:t>Les membres du personnel du programme IC étaient d’avis qu’en plus de cadrer avec les priorités fixées à l’échelle de l’organisme, le programme pouvait être adapté selon l’évolution des besoins et des nouvelles circonstances, notamment grâce à ses nombreuses offres et à ses centres urbains locaux. Des exemples de l’adaptabilité du programme sont présentés ci-dessous.</a:t>
            </a:r>
          </a:p>
          <a:p>
            <a:pPr lvl="1">
              <a:lnSpc>
                <a:spcPct val="114000"/>
              </a:lnSpc>
            </a:pPr>
            <a:endParaRPr lang="fr-CA" sz="1100" dirty="0">
              <a:solidFill>
                <a:schemeClr val="tx2"/>
              </a:solidFill>
              <a:latin typeface="+mn-lt"/>
              <a:ea typeface="+mn-lt"/>
              <a:cs typeface="Calibri" panose="020F0502020204030204" pitchFamily="34" charset="0"/>
            </a:endParaRPr>
          </a:p>
          <a:p>
            <a:pPr lvl="1">
              <a:lnSpc>
                <a:spcPct val="114000"/>
              </a:lnSpc>
            </a:pPr>
            <a:r>
              <a:rPr lang="fr-CA" sz="1100" b="1" dirty="0">
                <a:solidFill>
                  <a:schemeClr val="tx2"/>
                </a:solidFill>
                <a:latin typeface="+mn-lt"/>
                <a:ea typeface="+mn-lt"/>
                <a:cs typeface="Calibri" panose="020F0502020204030204" pitchFamily="34" charset="0"/>
              </a:rPr>
              <a:t>Priorités des unités de gestion</a:t>
            </a:r>
          </a:p>
          <a:p>
            <a:pPr>
              <a:lnSpc>
                <a:spcPct val="114000"/>
              </a:lnSpc>
            </a:pPr>
            <a:r>
              <a:rPr lang="fr-CA" dirty="0"/>
              <a:t>Bien que le programme IC soit un programme national, des activités du programme IC sont menées au sein des unités de gestion dans les centres urbains, et les coordonnateurs de l’initiation au camping relèvent généralement des gestionnaires de l’expérience du visiteur ou des relations externes. Ainsi, les priorités des unités de gestion ont contribué à orienter les efforts de mise en œuvre. </a:t>
            </a:r>
          </a:p>
          <a:p>
            <a:pPr>
              <a:lnSpc>
                <a:spcPct val="114000"/>
              </a:lnSpc>
            </a:pPr>
            <a:r>
              <a:rPr lang="fr-CA" dirty="0"/>
              <a:t>Les domaines dans lesquels les priorités concordent indiqués par les gestionnaires de l’expérience du visiteur et des relations externes comprenaient les</a:t>
            </a:r>
            <a:endParaRPr lang="en-CA" dirty="0"/>
          </a:p>
        </p:txBody>
      </p:sp>
      <p:sp>
        <p:nvSpPr>
          <p:cNvPr id="4" name="Content Placeholder 3">
            <a:extLst>
              <a:ext uri="{FF2B5EF4-FFF2-40B4-BE49-F238E27FC236}">
                <a16:creationId xmlns:a16="http://schemas.microsoft.com/office/drawing/2014/main" id="{80F10A8F-5B19-66AA-4BE6-C4F21C6BEE26}"/>
              </a:ext>
            </a:extLst>
          </p:cNvPr>
          <p:cNvSpPr>
            <a:spLocks noGrp="1"/>
          </p:cNvSpPr>
          <p:nvPr>
            <p:ph idx="1"/>
          </p:nvPr>
        </p:nvSpPr>
        <p:spPr>
          <a:xfrm>
            <a:off x="2667000" y="792000"/>
            <a:ext cx="3890662" cy="6480000"/>
          </a:xfrm>
        </p:spPr>
        <p:txBody>
          <a:bodyPr/>
          <a:lstStyle/>
          <a:p>
            <a:pPr>
              <a:lnSpc>
                <a:spcPct val="114000"/>
              </a:lnSpc>
            </a:pPr>
            <a:r>
              <a:rPr lang="fr-CA" dirty="0"/>
              <a:t>objectifs communs visant à attirer des publics urbains dans les parcs ou les lieux historiques, à établir des liens avec les collectivités locales, à promouvoir les programmes et à faire connaître les questions locales. </a:t>
            </a:r>
          </a:p>
          <a:p>
            <a:pPr>
              <a:lnSpc>
                <a:spcPct val="114000"/>
              </a:lnSpc>
            </a:pPr>
            <a:r>
              <a:rPr lang="fr-CA" dirty="0"/>
              <a:t>Par exemple, un coordonnateur d’IC dans un centre urbain a décrit les travaux d’adaptation des activités de diffusion externe qui ont été réalisés dans le but d’accorder la priorité aux messages sur les incidents liés à la sécurité touchant un parc national situé à proximité, ce qui a permis de répondre à un besoin cerné par l’équipe de diffusion externe de l’unité de gestion.</a:t>
            </a:r>
          </a:p>
          <a:p>
            <a:pPr lvl="1">
              <a:lnSpc>
                <a:spcPct val="114000"/>
              </a:lnSpc>
            </a:pPr>
            <a:r>
              <a:rPr lang="fr-CA" sz="1100" b="1" dirty="0">
                <a:solidFill>
                  <a:schemeClr val="tx2"/>
                </a:solidFill>
                <a:ea typeface="+mn-lt"/>
                <a:cs typeface="Calibri" panose="020F0502020204030204" pitchFamily="34" charset="0"/>
              </a:rPr>
              <a:t>Lutte contre la pandémie</a:t>
            </a:r>
          </a:p>
          <a:p>
            <a:pPr lvl="1">
              <a:lnSpc>
                <a:spcPct val="114000"/>
              </a:lnSpc>
              <a:spcAft>
                <a:spcPts val="600"/>
              </a:spcAft>
            </a:pPr>
            <a:r>
              <a:rPr lang="fr-CA" sz="1100" dirty="0">
                <a:solidFill>
                  <a:schemeClr val="tx2"/>
                </a:solidFill>
                <a:ea typeface="+mn-lt"/>
                <a:cs typeface="Calibri" panose="020F0502020204030204" pitchFamily="34" charset="0"/>
              </a:rPr>
              <a:t>Avant 2020, le programme IC comprenait presque </a:t>
            </a:r>
            <a:r>
              <a:rPr lang="fr-CA" sz="1100" dirty="0">
                <a:solidFill>
                  <a:schemeClr val="tx2"/>
                </a:solidFill>
                <a:latin typeface="+mn-lt"/>
                <a:ea typeface="+mn-lt"/>
                <a:cs typeface="Calibri" panose="020F0502020204030204" pitchFamily="34" charset="0"/>
              </a:rPr>
              <a:t>exclusivement des activités en personne, et le contenu publié en ligne était surtout promotionnel. </a:t>
            </a:r>
          </a:p>
          <a:p>
            <a:pPr lvl="1">
              <a:lnSpc>
                <a:spcPct val="114000"/>
              </a:lnSpc>
              <a:spcAft>
                <a:spcPts val="600"/>
              </a:spcAft>
            </a:pPr>
            <a:r>
              <a:rPr lang="fr-CA" sz="1100" dirty="0">
                <a:solidFill>
                  <a:schemeClr val="tx2"/>
                </a:solidFill>
                <a:latin typeface="+mn-lt"/>
                <a:ea typeface="+mn-lt"/>
                <a:cs typeface="Calibri" panose="020F0502020204030204" pitchFamily="34" charset="0"/>
              </a:rPr>
              <a:t>Lorsque les restrictions touchant les rassemblements publics sont entrées en vigueur en raison de la pandémie de COVID-19, le personnel du programme IC a adapté le matériel des programmes aux plateformes virtuelles. Les activités de la saison 2020-2021 du programme Initiation au camping ont été offertes de manière entièrement virtuelle et ont attiré un peu plus de 5 000 participants.</a:t>
            </a:r>
          </a:p>
          <a:p>
            <a:pPr lvl="1">
              <a:lnSpc>
                <a:spcPct val="114000"/>
              </a:lnSpc>
              <a:spcAft>
                <a:spcPts val="600"/>
              </a:spcAft>
            </a:pPr>
            <a:r>
              <a:rPr lang="fr-CA" sz="1100" dirty="0">
                <a:solidFill>
                  <a:schemeClr val="tx2"/>
                </a:solidFill>
                <a:latin typeface="+mn-lt"/>
                <a:ea typeface="+mn-lt"/>
                <a:cs typeface="Calibri" panose="020F0502020204030204" pitchFamily="34" charset="0"/>
              </a:rPr>
              <a:t>L’année suivante, des partenariats ont été établis avec des plateformes comme École en réseau, une initiative qui propose des expériences d’apprentissage numériques et offre du soutien aux éducateurs qui apprennent à enseigner à distance, et ont permis au programme IC d’attirer plus de 23 000 participants en ligne. Des activités virtuelles ont continué d’être offertes après la pandémie et ont attiré, en moyenne, un peu plus de 7 000 participants par an de 2022-2023 à 2024-2025.</a:t>
            </a:r>
          </a:p>
        </p:txBody>
      </p:sp>
      <p:sp>
        <p:nvSpPr>
          <p:cNvPr id="7" name="Title 6">
            <a:extLst>
              <a:ext uri="{FF2B5EF4-FFF2-40B4-BE49-F238E27FC236}">
                <a16:creationId xmlns:a16="http://schemas.microsoft.com/office/drawing/2014/main" id="{CEDEA98E-B5F0-4CF9-D3EA-F7E13707E8D0}"/>
              </a:ext>
            </a:extLst>
          </p:cNvPr>
          <p:cNvSpPr>
            <a:spLocks noGrp="1"/>
          </p:cNvSpPr>
          <p:nvPr>
            <p:ph type="title"/>
          </p:nvPr>
        </p:nvSpPr>
        <p:spPr>
          <a:xfrm>
            <a:off x="2514601" y="212400"/>
            <a:ext cx="4043062" cy="180000"/>
          </a:xfrm>
        </p:spPr>
        <p:txBody>
          <a:bodyPr/>
          <a:lstStyle/>
          <a:p>
            <a:r>
              <a:rPr lang="fr-CA" dirty="0"/>
              <a:t>Harmonisation avec les priorités de Parcs Canada</a:t>
            </a:r>
          </a:p>
        </p:txBody>
      </p:sp>
      <p:sp>
        <p:nvSpPr>
          <p:cNvPr id="3" name="TextBox 2">
            <a:extLst>
              <a:ext uri="{FF2B5EF4-FFF2-40B4-BE49-F238E27FC236}">
                <a16:creationId xmlns:a16="http://schemas.microsoft.com/office/drawing/2014/main" id="{0E546764-B2EB-179C-A638-E430F05D71E3}"/>
              </a:ext>
            </a:extLst>
          </p:cNvPr>
          <p:cNvSpPr txBox="1"/>
          <p:nvPr/>
        </p:nvSpPr>
        <p:spPr>
          <a:xfrm>
            <a:off x="278461" y="8352000"/>
            <a:ext cx="5653107" cy="400110"/>
          </a:xfrm>
          <a:prstGeom prst="rect">
            <a:avLst/>
          </a:prstGeom>
          <a:noFill/>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*https://logement-infrastructure.canada.ca/homelessness-sans-abri/reports-rapports/encampments-survey-2022-enquete-campements-fra.html</a:t>
            </a:r>
          </a:p>
        </p:txBody>
      </p:sp>
      <p:cxnSp>
        <p:nvCxnSpPr>
          <p:cNvPr id="2" name="Straight Connector 1">
            <a:extLst>
              <a:ext uri="{FF2B5EF4-FFF2-40B4-BE49-F238E27FC236}">
                <a16:creationId xmlns:a16="http://schemas.microsoft.com/office/drawing/2014/main" id="{3B8C02BA-45E6-FCDE-8EA0-5F63C12635C5}"/>
              </a:ext>
            </a:extLst>
          </p:cNvPr>
          <p:cNvCxnSpPr/>
          <p:nvPr/>
        </p:nvCxnSpPr>
        <p:spPr>
          <a:xfrm>
            <a:off x="318836" y="8292420"/>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37636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CD5B1-0CED-7556-394F-BB21E1D30493}"/>
              </a:ext>
            </a:extLst>
          </p:cNvPr>
          <p:cNvSpPr>
            <a:spLocks noGrp="1"/>
          </p:cNvSpPr>
          <p:nvPr>
            <p:ph type="title"/>
          </p:nvPr>
        </p:nvSpPr>
        <p:spPr>
          <a:xfrm>
            <a:off x="2682901" y="212400"/>
            <a:ext cx="3874762" cy="180000"/>
          </a:xfrm>
        </p:spPr>
        <p:txBody>
          <a:bodyPr/>
          <a:lstStyle/>
          <a:p>
            <a:r>
              <a:rPr lang="fr-CA" dirty="0"/>
              <a:t>Harmonisation avec les priorités de Parcs Canada</a:t>
            </a:r>
            <a:endParaRPr lang="en-CA" dirty="0"/>
          </a:p>
        </p:txBody>
      </p:sp>
      <p:sp>
        <p:nvSpPr>
          <p:cNvPr id="3" name="Content Placeholder 2">
            <a:extLst>
              <a:ext uri="{FF2B5EF4-FFF2-40B4-BE49-F238E27FC236}">
                <a16:creationId xmlns:a16="http://schemas.microsoft.com/office/drawing/2014/main" id="{3521359D-BEC5-05BE-0F04-90F8880A6DDD}"/>
              </a:ext>
            </a:extLst>
          </p:cNvPr>
          <p:cNvSpPr>
            <a:spLocks noGrp="1"/>
          </p:cNvSpPr>
          <p:nvPr>
            <p:ph idx="13"/>
          </p:nvPr>
        </p:nvSpPr>
        <p:spPr/>
        <p:txBody>
          <a:bodyPr/>
          <a:lstStyle/>
          <a:p>
            <a:pPr>
              <a:lnSpc>
                <a:spcPct val="114000"/>
              </a:lnSpc>
              <a:spcAft>
                <a:spcPts val="0"/>
              </a:spcAft>
              <a:buNone/>
            </a:pPr>
            <a:r>
              <a:rPr lang="fr-CA" b="1" dirty="0"/>
              <a:t>Camping dans les régions urbaines</a:t>
            </a:r>
          </a:p>
          <a:p>
            <a:pPr>
              <a:lnSpc>
                <a:spcPct val="114000"/>
              </a:lnSpc>
              <a:buNone/>
            </a:pPr>
            <a:r>
              <a:rPr lang="fr-CA" dirty="0"/>
              <a:t>Des collectivités dans l’ensemble du Canada ont constaté une augmentation des campements de personnes en situation d’itinérance au cours des cinq dernières années, une situation intensifiée par la pandémie de COVID-19 et attribuable à un ensemble complexe de facteurs, comme la crise du logement et l’augmentation du coût de la vie*.</a:t>
            </a:r>
          </a:p>
          <a:p>
            <a:pPr>
              <a:lnSpc>
                <a:spcPct val="114000"/>
              </a:lnSpc>
              <a:buNone/>
            </a:pPr>
            <a:r>
              <a:rPr lang="fr-CA" dirty="0"/>
              <a:t>Cette situation a représenté un défi pour les centres urbains offrant le programme IC, qui avaient l’habitude d’organiser des activités de nuitée dans des espaces urbains, comme dans les lieux historiques nationaux ou au bord des canaux patrimoniaux, puisque ces lieux sont accessibles en transport en commun. </a:t>
            </a:r>
          </a:p>
          <a:p>
            <a:pPr>
              <a:lnSpc>
                <a:spcPct val="114000"/>
              </a:lnSpc>
              <a:buNone/>
            </a:pPr>
            <a:r>
              <a:rPr lang="fr-CA" dirty="0"/>
              <a:t>La sensibilisation accrue du public à la question des campements urbains ainsi que les critiques directes exprimées par des militants contre l’organisation d’activités de camping récréatif dans des lieux où des personnes sans logis ont été</a:t>
            </a:r>
            <a:endParaRPr lang="en-CA" dirty="0"/>
          </a:p>
        </p:txBody>
      </p:sp>
      <p:sp>
        <p:nvSpPr>
          <p:cNvPr id="4" name="Content Placeholder 3">
            <a:extLst>
              <a:ext uri="{FF2B5EF4-FFF2-40B4-BE49-F238E27FC236}">
                <a16:creationId xmlns:a16="http://schemas.microsoft.com/office/drawing/2014/main" id="{4ECED4D3-A239-18F5-832F-0BAE390825BD}"/>
              </a:ext>
            </a:extLst>
          </p:cNvPr>
          <p:cNvSpPr>
            <a:spLocks noGrp="1"/>
          </p:cNvSpPr>
          <p:nvPr>
            <p:ph idx="1"/>
          </p:nvPr>
        </p:nvSpPr>
        <p:spPr/>
        <p:txBody>
          <a:bodyPr/>
          <a:lstStyle/>
          <a:p>
            <a:pPr>
              <a:lnSpc>
                <a:spcPct val="114000"/>
              </a:lnSpc>
              <a:buNone/>
            </a:pPr>
            <a:r>
              <a:rPr lang="fr-CA" dirty="0"/>
              <a:t>déplacées, ou à proximité de ceux-ci, ont incité certains centres à interrompre l’organisation d’activités de camping avec nuitée et à mettre l’accent sur l’organisation d’ateliers et d’autres activités d’apprentissage, comme le programme Initiation à la pagaie de Montréal. </a:t>
            </a:r>
          </a:p>
          <a:p>
            <a:pPr>
              <a:lnSpc>
                <a:spcPct val="114000"/>
              </a:lnSpc>
              <a:spcAft>
                <a:spcPts val="0"/>
              </a:spcAft>
              <a:buNone/>
            </a:pPr>
            <a:r>
              <a:rPr lang="fr-CA" sz="1400" dirty="0">
                <a:solidFill>
                  <a:srgbClr val="007C7C"/>
                </a:solidFill>
                <a:latin typeface="HelveticaNeue LT 55 Roman" panose="020B0604020202020204" pitchFamily="34" charset="0"/>
                <a:ea typeface="HelveticaNeue LT 55 Roman"/>
                <a:cs typeface="Calibri" panose="020F0502020204030204" pitchFamily="34" charset="0"/>
              </a:rPr>
              <a:t>Principales constatations</a:t>
            </a:r>
          </a:p>
          <a:p>
            <a:pPr>
              <a:lnSpc>
                <a:spcPct val="114000"/>
              </a:lnSpc>
              <a:buNone/>
            </a:pPr>
            <a:r>
              <a:rPr lang="fr-CA" dirty="0"/>
              <a:t>Il a été déterminé que, dans l’ensemble, le programme était bien harmonisé aux priorités de Parcs Canada. On a relevé des liens directs et indirects entre les résultats du programme et les engagements de la lettre de mandat, les documents de planification organisationnelle et les cadres stratégiques ministériels. </a:t>
            </a:r>
          </a:p>
          <a:p>
            <a:pPr>
              <a:lnSpc>
                <a:spcPct val="114000"/>
              </a:lnSpc>
              <a:buNone/>
            </a:pPr>
            <a:r>
              <a:rPr lang="fr-CA" dirty="0"/>
              <a:t>On a également constaté que le programme, qui a été créé en 2011, puis élargi en 2017, pouvait être adapté en fonction de circonstances nouvelles et des nouvelles priorités de Parcs Canada.  </a:t>
            </a:r>
          </a:p>
          <a:p>
            <a:pPr>
              <a:lnSpc>
                <a:spcPct val="114000"/>
              </a:lnSpc>
              <a:buNone/>
            </a:pPr>
            <a:endParaRPr lang="en-CA" dirty="0"/>
          </a:p>
          <a:p>
            <a:endParaRPr lang="en-CA" dirty="0"/>
          </a:p>
        </p:txBody>
      </p:sp>
    </p:spTree>
    <p:extLst>
      <p:ext uri="{BB962C8B-B14F-4D97-AF65-F5344CB8AC3E}">
        <p14:creationId xmlns:p14="http://schemas.microsoft.com/office/powerpoint/2010/main" val="408416979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5DFD9-AA2B-0C2E-45FA-27ADC18DC2AC}"/>
              </a:ext>
            </a:extLst>
          </p:cNvPr>
          <p:cNvSpPr>
            <a:spLocks noGrp="1"/>
          </p:cNvSpPr>
          <p:nvPr>
            <p:ph type="title"/>
          </p:nvPr>
        </p:nvSpPr>
        <p:spPr>
          <a:xfrm>
            <a:off x="342900" y="792000"/>
            <a:ext cx="2276474" cy="936000"/>
          </a:xfrm>
        </p:spPr>
        <p:txBody>
          <a:bodyPr/>
          <a:lstStyle/>
          <a:p>
            <a:r>
              <a:rPr lang="fr-CA" sz="2400" dirty="0"/>
              <a:t>Pertinence pour les publics cibles</a:t>
            </a:r>
            <a:br>
              <a:rPr lang="fr-CA" sz="2400" dirty="0"/>
            </a:br>
            <a:endParaRPr lang="fr-CA" sz="2400" dirty="0"/>
          </a:p>
        </p:txBody>
      </p:sp>
      <p:sp>
        <p:nvSpPr>
          <p:cNvPr id="3" name="Text Placeholder 2">
            <a:extLst>
              <a:ext uri="{FF2B5EF4-FFF2-40B4-BE49-F238E27FC236}">
                <a16:creationId xmlns:a16="http://schemas.microsoft.com/office/drawing/2014/main" id="{B800967D-EB22-9B43-8A7B-12159FEBF534}"/>
              </a:ext>
            </a:extLst>
          </p:cNvPr>
          <p:cNvSpPr>
            <a:spLocks noGrp="1"/>
          </p:cNvSpPr>
          <p:nvPr>
            <p:ph type="body" sz="quarter" idx="15"/>
          </p:nvPr>
        </p:nvSpPr>
        <p:spPr>
          <a:xfrm>
            <a:off x="343331" y="2030343"/>
            <a:ext cx="2125549" cy="2233313"/>
          </a:xfrm>
        </p:spPr>
        <p:txBody>
          <a:bodyPr/>
          <a:lstStyle/>
          <a:p>
            <a:pPr>
              <a:lnSpc>
                <a:spcPct val="100000"/>
              </a:lnSpc>
            </a:pPr>
            <a:r>
              <a:rPr lang="fr-CA" sz="1500" dirty="0">
                <a:solidFill>
                  <a:srgbClr val="007C7C"/>
                </a:solidFill>
                <a:latin typeface="Aptos" panose="020B0004020202020204" pitchFamily="34" charset="0"/>
              </a:rPr>
              <a:t>Même si la conception du programme Initiation au camping était fondée sur la compréhension des groupes cibles et des obstacles rencontrés, des lacunes dans les données ont limité la réalisation d’analyses portant sur la pertinence du programme pour les principaux publics.</a:t>
            </a:r>
          </a:p>
        </p:txBody>
      </p:sp>
      <p:sp>
        <p:nvSpPr>
          <p:cNvPr id="5" name="Content Placeholder 4">
            <a:extLst>
              <a:ext uri="{FF2B5EF4-FFF2-40B4-BE49-F238E27FC236}">
                <a16:creationId xmlns:a16="http://schemas.microsoft.com/office/drawing/2014/main" id="{7FF6D420-A82C-E607-74BE-D4223DD69BD3}"/>
              </a:ext>
            </a:extLst>
          </p:cNvPr>
          <p:cNvSpPr>
            <a:spLocks noGrp="1"/>
          </p:cNvSpPr>
          <p:nvPr>
            <p:ph idx="1"/>
          </p:nvPr>
        </p:nvSpPr>
        <p:spPr>
          <a:xfrm>
            <a:off x="2773680" y="792000"/>
            <a:ext cx="3901440" cy="7537270"/>
          </a:xfrm>
        </p:spPr>
        <p:txBody>
          <a:bodyPr/>
          <a:lstStyle/>
          <a:p>
            <a:pPr>
              <a:lnSpc>
                <a:spcPct val="114000"/>
              </a:lnSpc>
            </a:pPr>
            <a:r>
              <a:rPr lang="fr-CA" dirty="0"/>
              <a:t>L’analyse de la pertinence du programme IC pour les publics cibles reposait sur un examen des documents, les commentaires des participants au programme recueillis par le personnel responsable du programme, les entrevues menées auprès des membres du personnel de Parcs Canada et les données recueillies auprès des partenaires du programme IC dans les centres urbains. </a:t>
            </a:r>
          </a:p>
          <a:p>
            <a:pPr>
              <a:lnSpc>
                <a:spcPct val="114000"/>
              </a:lnSpc>
            </a:pPr>
            <a:r>
              <a:rPr lang="fr-CA" dirty="0"/>
              <a:t>Les évaluations du programme s’appuyaient également sur le cadre de l’analyse comparative entre les sexes plus (ACS Plus).  </a:t>
            </a:r>
          </a:p>
          <a:p>
            <a:pPr lvl="1">
              <a:lnSpc>
                <a:spcPct val="114000"/>
              </a:lnSpc>
            </a:pPr>
            <a:r>
              <a:rPr lang="fr-CA" dirty="0">
                <a:cs typeface="Times New Roman" panose="02020603050405020304" pitchFamily="18" charset="0"/>
              </a:rPr>
              <a:t>Publics cibles et obstacles</a:t>
            </a:r>
          </a:p>
          <a:p>
            <a:pPr lvl="1">
              <a:lnSpc>
                <a:spcPct val="114000"/>
              </a:lnSpc>
              <a:spcAft>
                <a:spcPts val="600"/>
              </a:spcAft>
            </a:pPr>
            <a:r>
              <a:rPr lang="fr-CA" sz="1100" dirty="0">
                <a:solidFill>
                  <a:schemeClr val="tx2"/>
                </a:solidFill>
                <a:latin typeface="+mn-lt"/>
                <a:cs typeface="Times New Roman" panose="02020603050405020304" pitchFamily="18" charset="0"/>
              </a:rPr>
              <a:t>Comme indiqué ci-dessus, le programme IC a été créé en 2011 en réponse à la baisse de fréquentation observée dans les parcs nationaux (voir la p. 11). Cette situation a suscité un intérêt pour les groupes sous-représentés dans la clientèle de Parcs Canada, ainsi que pour la recherche contemporaine portant sur les obstacles à l’accès à la nature rencontrés par les résidents des centres urbains.</a:t>
            </a:r>
          </a:p>
          <a:p>
            <a:pPr lvl="1">
              <a:lnSpc>
                <a:spcPct val="114000"/>
              </a:lnSpc>
              <a:spcAft>
                <a:spcPts val="600"/>
              </a:spcAft>
            </a:pPr>
            <a:r>
              <a:rPr lang="fr-CA" sz="1100" dirty="0">
                <a:solidFill>
                  <a:schemeClr val="tx2"/>
                </a:solidFill>
                <a:latin typeface="+mn-lt"/>
                <a:cs typeface="Times New Roman" panose="02020603050405020304" pitchFamily="18" charset="0"/>
              </a:rPr>
              <a:t>Les résultats de ces travaux ont montré que les Canadiens vivant en milieu urbain, surtout ceux avec de jeunes enfants, et les Néo-Canadiens rencontraient plusieurs obstacles communs à l’accès au camping et aux activités de plein air, dont les principaux étaient le manque de compétences et de connaissances, le fait de vivre loin des milieux naturels, l’abordabilité de l’équipement, les droits d’entrée et les coûts de transport. </a:t>
            </a:r>
          </a:p>
          <a:p>
            <a:pPr lvl="1">
              <a:lnSpc>
                <a:spcPct val="114000"/>
              </a:lnSpc>
              <a:spcBef>
                <a:spcPts val="300"/>
              </a:spcBef>
              <a:spcAft>
                <a:spcPts val="600"/>
              </a:spcAft>
            </a:pPr>
            <a:r>
              <a:rPr lang="fr-CA" sz="1100" dirty="0">
                <a:solidFill>
                  <a:schemeClr val="tx2"/>
                </a:solidFill>
                <a:latin typeface="+mn-lt"/>
                <a:cs typeface="Times New Roman" panose="02020603050405020304" pitchFamily="18" charset="0"/>
              </a:rPr>
              <a:t>Les examens des documents de planification et les entrevues ont révélé que ces obstacles servaient encore de base pour la conception du programme IC, ceux-ci ayant orienté l’élargissement du programme en 2017 et continuant d’orienter la création de nouvelles activités, comme l’initiation à la pagaie (2021) et l’initiation au patinage (2024).</a:t>
            </a:r>
          </a:p>
          <a:p>
            <a:pPr>
              <a:lnSpc>
                <a:spcPct val="114000"/>
              </a:lnSpc>
            </a:pPr>
            <a:endParaRPr lang="en-CA" dirty="0"/>
          </a:p>
          <a:p>
            <a:pPr lvl="1">
              <a:lnSpc>
                <a:spcPct val="114000"/>
              </a:lnSpc>
              <a:spcAft>
                <a:spcPts val="600"/>
              </a:spcAft>
            </a:pPr>
            <a:endParaRPr lang="en-CA" sz="1100" kern="100" dirty="0">
              <a:solidFill>
                <a:schemeClr val="tx2"/>
              </a:solidFill>
              <a:latin typeface="+mn-lt"/>
              <a:cs typeface="Times New Roman" panose="02020603050405020304" pitchFamily="18" charset="0"/>
            </a:endParaRPr>
          </a:p>
          <a:p>
            <a:pPr lvl="1">
              <a:lnSpc>
                <a:spcPct val="114000"/>
              </a:lnSpc>
              <a:spcAft>
                <a:spcPts val="600"/>
              </a:spcAft>
            </a:pPr>
            <a:endParaRPr lang="en-CA" sz="1100" kern="100" dirty="0">
              <a:solidFill>
                <a:schemeClr val="tx2"/>
              </a:solidFill>
              <a:latin typeface="+mn-lt"/>
              <a:cs typeface="Times New Roman" panose="02020603050405020304" pitchFamily="18" charset="0"/>
            </a:endParaRPr>
          </a:p>
          <a:p>
            <a:pPr>
              <a:lnSpc>
                <a:spcPct val="114000"/>
              </a:lnSpc>
            </a:pPr>
            <a:endParaRPr lang="en-CA" dirty="0"/>
          </a:p>
          <a:p>
            <a:pPr>
              <a:lnSpc>
                <a:spcPct val="114000"/>
              </a:lnSpc>
            </a:pPr>
            <a:endParaRPr lang="en-CA" dirty="0"/>
          </a:p>
        </p:txBody>
      </p:sp>
    </p:spTree>
    <p:extLst>
      <p:ext uri="{BB962C8B-B14F-4D97-AF65-F5344CB8AC3E}">
        <p14:creationId xmlns:p14="http://schemas.microsoft.com/office/powerpoint/2010/main" val="289662393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A0FBA4-BB8B-9136-F553-E2D45AB7B80D}"/>
              </a:ext>
            </a:extLst>
          </p:cNvPr>
          <p:cNvSpPr>
            <a:spLocks noGrp="1"/>
          </p:cNvSpPr>
          <p:nvPr>
            <p:ph type="title"/>
          </p:nvPr>
        </p:nvSpPr>
        <p:spPr/>
        <p:txBody>
          <a:bodyPr/>
          <a:lstStyle/>
          <a:p>
            <a:r>
              <a:rPr lang="fr-CA" dirty="0"/>
              <a:t>Pertinence pour les publics cibles</a:t>
            </a:r>
            <a:endParaRPr lang="en-CA" dirty="0"/>
          </a:p>
        </p:txBody>
      </p:sp>
      <p:sp>
        <p:nvSpPr>
          <p:cNvPr id="3" name="Content Placeholder 2">
            <a:extLst>
              <a:ext uri="{FF2B5EF4-FFF2-40B4-BE49-F238E27FC236}">
                <a16:creationId xmlns:a16="http://schemas.microsoft.com/office/drawing/2014/main" id="{A541494B-3E48-BF51-BFA6-9D2D4DF516A4}"/>
              </a:ext>
            </a:extLst>
          </p:cNvPr>
          <p:cNvSpPr>
            <a:spLocks noGrp="1"/>
          </p:cNvSpPr>
          <p:nvPr>
            <p:ph idx="13"/>
          </p:nvPr>
        </p:nvSpPr>
        <p:spPr/>
        <p:txBody>
          <a:bodyPr/>
          <a:lstStyle/>
          <a:p>
            <a:pPr lvl="1">
              <a:lnSpc>
                <a:spcPct val="114000"/>
              </a:lnSpc>
            </a:pPr>
            <a:r>
              <a:rPr lang="fr-CA" dirty="0"/>
              <a:t>ACS Plus</a:t>
            </a:r>
          </a:p>
          <a:p>
            <a:pPr>
              <a:lnSpc>
                <a:spcPct val="114000"/>
              </a:lnSpc>
            </a:pPr>
            <a:r>
              <a:rPr lang="fr-CA" dirty="0"/>
              <a:t>L’ACS Plus vise à évaluer si des facteurs identitaires croisés, comme le genre, la culture ou le revenu, ont été pris en compte dans la conception et la mise en œuvre d’un programme, et si les politiques ou les programmes entraînent des résultats inattendus pour des groupes identifiables.</a:t>
            </a:r>
          </a:p>
          <a:p>
            <a:pPr>
              <a:lnSpc>
                <a:spcPct val="114000"/>
              </a:lnSpc>
            </a:pPr>
            <a:r>
              <a:rPr lang="fr-CA" dirty="0"/>
              <a:t>L’ACS Plus a été mise en œuvre à Parcs Canada en 2018-2019 et constitue le principal mécanisme utilisé pour cerner les inégalités systémiques. </a:t>
            </a:r>
          </a:p>
          <a:p>
            <a:pPr>
              <a:lnSpc>
                <a:spcPct val="114000"/>
              </a:lnSpc>
            </a:pPr>
            <a:r>
              <a:rPr lang="fr-CA" dirty="0"/>
              <a:t>Les questions ayant orienté cet examen ont été adaptées à partir du guide du Conseil du Trésor sur l’intégration de l’ACS Plus dans l’évaluation* et comprenaient les suivantes :</a:t>
            </a:r>
          </a:p>
          <a:p>
            <a:pPr marL="171450" indent="-171450">
              <a:lnSpc>
                <a:spcPct val="114000"/>
              </a:lnSpc>
              <a:buFont typeface="Arial" panose="020B0604020202020204" pitchFamily="34" charset="0"/>
              <a:buChar char="•"/>
            </a:pPr>
            <a:r>
              <a:rPr lang="fr-CA" dirty="0"/>
              <a:t>Les populations cibles du programme ont-elles été cernées de façon précise?</a:t>
            </a:r>
          </a:p>
          <a:p>
            <a:pPr marL="171450" indent="-171450">
              <a:lnSpc>
                <a:spcPct val="114000"/>
              </a:lnSpc>
              <a:buFont typeface="Arial" panose="020B0604020202020204" pitchFamily="34" charset="0"/>
              <a:buChar char="•"/>
            </a:pPr>
            <a:r>
              <a:rPr lang="fr-CA" dirty="0"/>
              <a:t>Des représentants des groupes de la population cible ont-ils participé à la conception du programme? </a:t>
            </a:r>
          </a:p>
          <a:p>
            <a:pPr marL="171450" indent="-171450">
              <a:lnSpc>
                <a:spcPct val="114000"/>
              </a:lnSpc>
              <a:buFont typeface="Arial" panose="020B0604020202020204" pitchFamily="34" charset="0"/>
              <a:buChar char="•"/>
            </a:pPr>
            <a:r>
              <a:rPr lang="fr-CA" dirty="0"/>
              <a:t>Dans quelle mesure les données existantes sur le rendement tiennent-elles compte de facteurs identitaires?</a:t>
            </a:r>
          </a:p>
          <a:p>
            <a:pPr marL="171450" indent="-171450">
              <a:lnSpc>
                <a:spcPct val="114000"/>
              </a:lnSpc>
              <a:buFont typeface="Arial" panose="020B0604020202020204" pitchFamily="34" charset="0"/>
              <a:buChar char="•"/>
            </a:pPr>
            <a:r>
              <a:rPr lang="fr-CA" dirty="0"/>
              <a:t>Des indicateurs ont-ils été définis pour assurer le suivi de l’information selon les principaux facteurs identitaires?</a:t>
            </a:r>
          </a:p>
          <a:p>
            <a:pPr>
              <a:lnSpc>
                <a:spcPct val="114000"/>
              </a:lnSpc>
            </a:pPr>
            <a:endParaRPr lang="fr-CA" dirty="0"/>
          </a:p>
          <a:p>
            <a:endParaRPr lang="en-CA" dirty="0"/>
          </a:p>
        </p:txBody>
      </p:sp>
      <p:sp>
        <p:nvSpPr>
          <p:cNvPr id="4" name="Content Placeholder 3">
            <a:extLst>
              <a:ext uri="{FF2B5EF4-FFF2-40B4-BE49-F238E27FC236}">
                <a16:creationId xmlns:a16="http://schemas.microsoft.com/office/drawing/2014/main" id="{D6546A79-D8C1-475B-90D6-9A21DB7668E5}"/>
              </a:ext>
            </a:extLst>
          </p:cNvPr>
          <p:cNvSpPr>
            <a:spLocks noGrp="1"/>
          </p:cNvSpPr>
          <p:nvPr>
            <p:ph idx="1"/>
          </p:nvPr>
        </p:nvSpPr>
        <p:spPr/>
        <p:txBody>
          <a:bodyPr/>
          <a:lstStyle/>
          <a:p>
            <a:pPr lvl="1">
              <a:lnSpc>
                <a:spcPct val="114000"/>
              </a:lnSpc>
            </a:pPr>
            <a:r>
              <a:rPr lang="fr-CA" dirty="0"/>
              <a:t>Populations cibles</a:t>
            </a:r>
          </a:p>
          <a:p>
            <a:pPr lvl="1">
              <a:lnSpc>
                <a:spcPct val="114000"/>
              </a:lnSpc>
              <a:spcAft>
                <a:spcPts val="600"/>
              </a:spcAft>
            </a:pPr>
            <a:r>
              <a:rPr lang="fr-CA" sz="1100" dirty="0">
                <a:solidFill>
                  <a:schemeClr val="tx2"/>
                </a:solidFill>
                <a:latin typeface="+mn-lt"/>
                <a:cs typeface="Times New Roman" panose="02020603050405020304" pitchFamily="18" charset="0"/>
              </a:rPr>
              <a:t>Un examen des documents du programme a révélé que, </a:t>
            </a:r>
            <a:r>
              <a:rPr lang="fr-CA" sz="1100" dirty="0">
                <a:solidFill>
                  <a:schemeClr val="tx2"/>
                </a:solidFill>
                <a:latin typeface="+mn-lt"/>
              </a:rPr>
              <a:t>même si les publics cibles du programme IC ont évolué au fil du temps, ceux-ci étaient encore généralement bien définis, et que les obstacles et les besoins avaient été pris en compte tôt dans le processus d’élaboration du programme grâce à une analyse documentaire rigoureuse et à des analyses des publics cibles.</a:t>
            </a:r>
          </a:p>
          <a:p>
            <a:pPr lvl="1">
              <a:lnSpc>
                <a:spcPct val="114000"/>
              </a:lnSpc>
              <a:spcAft>
                <a:spcPts val="600"/>
              </a:spcAft>
            </a:pPr>
            <a:r>
              <a:rPr lang="fr-CA" sz="1100" dirty="0">
                <a:solidFill>
                  <a:schemeClr val="tx2"/>
                </a:solidFill>
                <a:latin typeface="+mn-lt"/>
              </a:rPr>
              <a:t>Cependant, les entrevues et l’examen des dossiers ont permis de confirmer que les représentants des groupes cibles n’ont pas participé à la conception ou à la mise à jour du programme IC; leur participation s’est limitée aux essais pilotes réalisés avant la mise en œuvre des nouvelles offres du programme en 2017. Ces activités étaient présentées dans les documents de planification comme des mesures devant aider le programme IC à joindre les publics vivant en milieu urbain.</a:t>
            </a:r>
          </a:p>
          <a:p>
            <a:pPr lvl="1">
              <a:lnSpc>
                <a:spcPct val="114000"/>
              </a:lnSpc>
              <a:spcAft>
                <a:spcPts val="600"/>
              </a:spcAft>
            </a:pPr>
            <a:r>
              <a:rPr lang="fr-CA" sz="1100" dirty="0">
                <a:solidFill>
                  <a:schemeClr val="tx2"/>
                </a:solidFill>
                <a:latin typeface="+mn-lt"/>
              </a:rPr>
              <a:t>Néanmoins, d’autres mécanismes formels et informels, comme les formulaires de rétroaction, la collaboration continue avec les partenaires communautaires du programme et l’échange d’information sur les problèmes et les solutions entre les coordonnateurs du programme dans les centres urbains, semblent avoir aidé les membres du personnel à adapter les éléments du programme, notamment les ateliers et les activités avec nuitée, au fil du temps pour faire en sorte que le programme réponde davantage aux besoins des publics cibles. </a:t>
            </a:r>
          </a:p>
          <a:p>
            <a:pPr lvl="1">
              <a:lnSpc>
                <a:spcPct val="114000"/>
              </a:lnSpc>
              <a:spcAft>
                <a:spcPts val="600"/>
              </a:spcAft>
            </a:pPr>
            <a:r>
              <a:rPr lang="fr-CA" sz="1100" dirty="0">
                <a:solidFill>
                  <a:schemeClr val="tx2"/>
                </a:solidFill>
                <a:latin typeface="+mn-lt"/>
              </a:rPr>
              <a:t>Parmi les exemples des adaptations apportées figuraient l’offre d’aliments adaptés aux restrictions alimentaires courantes (comme des guimauves halal) et l’amélioration continue des documents de diffusion externe et des documents pour les ateliers, comme la présentation de certains renseignements dans plusieurs langues ou la formation des membres du personnel afin qu’ils puissent travailler auprès de sous-groupes particuliers, p. ex. les personnes apprenant une langue seconde, les personnes neurodivergentes ou les personnes ayant une incapacité physique. </a:t>
            </a:r>
          </a:p>
          <a:p>
            <a:pPr lvl="1">
              <a:lnSpc>
                <a:spcPct val="114000"/>
              </a:lnSpc>
              <a:spcAft>
                <a:spcPts val="600"/>
              </a:spcAft>
            </a:pPr>
            <a:endParaRPr lang="fr-CA" sz="1100" dirty="0">
              <a:solidFill>
                <a:schemeClr val="tx2"/>
              </a:solidFill>
              <a:latin typeface="+mn-lt"/>
            </a:endParaRPr>
          </a:p>
          <a:p>
            <a:endParaRPr lang="en-CA" dirty="0"/>
          </a:p>
        </p:txBody>
      </p:sp>
      <p:sp>
        <p:nvSpPr>
          <p:cNvPr id="7" name="Rectangle 6">
            <a:extLst>
              <a:ext uri="{FF2B5EF4-FFF2-40B4-BE49-F238E27FC236}">
                <a16:creationId xmlns:a16="http://schemas.microsoft.com/office/drawing/2014/main" id="{4719EC33-35FE-3EEB-5ECF-74A5B9571109}"/>
              </a:ext>
            </a:extLst>
          </p:cNvPr>
          <p:cNvSpPr/>
          <p:nvPr/>
        </p:nvSpPr>
        <p:spPr>
          <a:xfrm>
            <a:off x="263387" y="8566205"/>
            <a:ext cx="5961647" cy="415498"/>
          </a:xfrm>
          <a:prstGeom prst="rect">
            <a:avLst/>
          </a:prstGeom>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50" b="0" i="0" u="none" strike="noStrike" kern="1200" cap="none" spc="0" normalizeH="0" baseline="0" noProof="0" dirty="0">
                <a:ln>
                  <a:noFill/>
                </a:ln>
                <a:solidFill>
                  <a:srgbClr val="3C3D3E"/>
                </a:solidFill>
                <a:effectLst/>
                <a:uLnTx/>
                <a:uFillTx/>
                <a:latin typeface="Microsoft New Tai Lue"/>
                <a:ea typeface="+mn-ea"/>
                <a:cs typeface="+mn-cs"/>
              </a:rPr>
              <a:t>*https://www.canada.ca/fr/secretariat-conseil-tresor/services/verifications-evaluations/evaluation-gouvernement-canada/gba-guide.html</a:t>
            </a:r>
          </a:p>
        </p:txBody>
      </p:sp>
      <p:cxnSp>
        <p:nvCxnSpPr>
          <p:cNvPr id="5" name="Straight Connector 4">
            <a:extLst>
              <a:ext uri="{FF2B5EF4-FFF2-40B4-BE49-F238E27FC236}">
                <a16:creationId xmlns:a16="http://schemas.microsoft.com/office/drawing/2014/main" id="{B65EE2F6-F860-C00A-531E-E051B6557A3C}"/>
              </a:ext>
            </a:extLst>
          </p:cNvPr>
          <p:cNvCxnSpPr/>
          <p:nvPr/>
        </p:nvCxnSpPr>
        <p:spPr>
          <a:xfrm>
            <a:off x="318836" y="8496959"/>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590760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215F2E0-FCAE-DEAC-BE55-70F9665D43FE}"/>
              </a:ext>
            </a:extLst>
          </p:cNvPr>
          <p:cNvSpPr>
            <a:spLocks noGrp="1"/>
          </p:cNvSpPr>
          <p:nvPr>
            <p:ph type="title"/>
          </p:nvPr>
        </p:nvSpPr>
        <p:spPr/>
        <p:txBody>
          <a:bodyPr/>
          <a:lstStyle/>
          <a:p>
            <a:r>
              <a:rPr lang="fr-CA" dirty="0"/>
              <a:t>Pertinence pour les publics cibles</a:t>
            </a:r>
          </a:p>
        </p:txBody>
      </p:sp>
      <p:sp>
        <p:nvSpPr>
          <p:cNvPr id="8" name="Content Placeholder 7">
            <a:extLst>
              <a:ext uri="{FF2B5EF4-FFF2-40B4-BE49-F238E27FC236}">
                <a16:creationId xmlns:a16="http://schemas.microsoft.com/office/drawing/2014/main" id="{3BBA828B-2D51-4E41-7E41-B1667C72B0E5}"/>
              </a:ext>
            </a:extLst>
          </p:cNvPr>
          <p:cNvSpPr>
            <a:spLocks noGrp="1"/>
          </p:cNvSpPr>
          <p:nvPr>
            <p:ph idx="13"/>
          </p:nvPr>
        </p:nvSpPr>
        <p:spPr>
          <a:xfrm>
            <a:off x="342900" y="792000"/>
            <a:ext cx="2376000" cy="6790304"/>
          </a:xfrm>
        </p:spPr>
        <p:txBody>
          <a:bodyPr/>
          <a:lstStyle/>
          <a:p>
            <a:pPr lvl="1">
              <a:lnSpc>
                <a:spcPct val="114000"/>
              </a:lnSpc>
            </a:pPr>
            <a:r>
              <a:rPr lang="fr-CA" sz="1100" b="1" dirty="0">
                <a:solidFill>
                  <a:schemeClr val="tx2"/>
                </a:solidFill>
                <a:cs typeface="Times New Roman" panose="02020603050405020304" pitchFamily="18" charset="0"/>
              </a:rPr>
              <a:t>Publics cibles du programme Initiation au camping</a:t>
            </a:r>
          </a:p>
          <a:p>
            <a:pPr lvl="1">
              <a:lnSpc>
                <a:spcPct val="114000"/>
              </a:lnSpc>
              <a:spcAft>
                <a:spcPts val="600"/>
              </a:spcAft>
            </a:pPr>
            <a:r>
              <a:rPr lang="fr-CA" sz="1100" dirty="0">
                <a:solidFill>
                  <a:schemeClr val="tx2"/>
                </a:solidFill>
                <a:latin typeface="+mn-lt"/>
                <a:cs typeface="Times New Roman" panose="02020603050405020304" pitchFamily="18" charset="0"/>
              </a:rPr>
              <a:t>Bien que le programme IC s’adresse de manière générale aux personnes qui se heurtent à des obstacles à l’accès aux activités de plein air, la définition des principaux publics cibles du programme a évolué depuis sa première version (2011 à 2016). Les Néo-Canadiens et les familles avec de jeunes enfants vivant en milieu urbain étaient alors les principaux publics cibles des activités de camping avec nuitée. </a:t>
            </a:r>
          </a:p>
          <a:p>
            <a:pPr>
              <a:lnSpc>
                <a:spcPct val="114000"/>
              </a:lnSpc>
              <a:buNone/>
            </a:pPr>
            <a:r>
              <a:rPr lang="fr-CA" dirty="0"/>
              <a:t>En 2017, une dimension économique a été intégrée à la définition des publics cibles dans les documents de planification du programme IC élargi; les publics cibles comprenaient désormais les familles avec de jeunes enfants, les Canadiens vivant en milieu urbain, les Néo-Canadiens et les familles à revenu faible ou moyen.  </a:t>
            </a:r>
          </a:p>
          <a:p>
            <a:pPr>
              <a:lnSpc>
                <a:spcPct val="114000"/>
              </a:lnSpc>
              <a:buNone/>
            </a:pPr>
            <a:r>
              <a:rPr lang="fr-CA" dirty="0"/>
              <a:t>En 2022, conformément à une stratégie d’ACS Plus élaborée à l’appui du renouvellement du programme, on a conservé dans les publics cibles du programme IC les familles vivant en milieu urbain, mais on a supprimé la mention de Néo-Canadiens pour la remplacer par celle de Canadiens racisés, soit les personnes de couleur, les Noirs et les Autochtones (voir le résumé des publics cibles à la page suivante).</a:t>
            </a:r>
          </a:p>
          <a:p>
            <a:pPr lvl="1">
              <a:lnSpc>
                <a:spcPct val="114000"/>
              </a:lnSpc>
              <a:spcAft>
                <a:spcPts val="600"/>
              </a:spcAft>
            </a:pPr>
            <a:endParaRPr lang="en-CA" sz="1100" kern="100" dirty="0">
              <a:solidFill>
                <a:schemeClr val="tx2"/>
              </a:solidFill>
              <a:latin typeface="+mn-lt"/>
              <a:cs typeface="Times New Roman" panose="02020603050405020304" pitchFamily="18" charset="0"/>
            </a:endParaRPr>
          </a:p>
          <a:p>
            <a:pPr marL="171450" indent="-171450">
              <a:lnSpc>
                <a:spcPct val="114000"/>
              </a:lnSpc>
              <a:buFont typeface="Arial" panose="020B0604020202020204" pitchFamily="34" charset="0"/>
              <a:buChar char="•"/>
            </a:pPr>
            <a:endParaRPr lang="en-CA" dirty="0"/>
          </a:p>
          <a:p>
            <a:pPr>
              <a:lnSpc>
                <a:spcPct val="114000"/>
              </a:lnSpc>
            </a:pPr>
            <a:r>
              <a:rPr lang="fr-CA" dirty="0"/>
              <a:t> </a:t>
            </a:r>
          </a:p>
        </p:txBody>
      </p:sp>
      <p:sp>
        <p:nvSpPr>
          <p:cNvPr id="4" name="Content Placeholder 3">
            <a:extLst>
              <a:ext uri="{FF2B5EF4-FFF2-40B4-BE49-F238E27FC236}">
                <a16:creationId xmlns:a16="http://schemas.microsoft.com/office/drawing/2014/main" id="{B9CA694C-B1EC-83A1-79A5-8C8E6203AA47}"/>
              </a:ext>
            </a:extLst>
          </p:cNvPr>
          <p:cNvSpPr>
            <a:spLocks noGrp="1"/>
          </p:cNvSpPr>
          <p:nvPr>
            <p:ph idx="1"/>
          </p:nvPr>
        </p:nvSpPr>
        <p:spPr/>
        <p:txBody>
          <a:bodyPr/>
          <a:lstStyle/>
          <a:p>
            <a:pPr lvl="1">
              <a:lnSpc>
                <a:spcPct val="115000"/>
              </a:lnSpc>
              <a:spcAft>
                <a:spcPts val="800"/>
              </a:spcAft>
            </a:pPr>
            <a:r>
              <a:rPr lang="fr-CA" sz="1100" dirty="0">
                <a:solidFill>
                  <a:schemeClr val="tx2"/>
                </a:solidFill>
                <a:latin typeface="+mn-lt"/>
                <a:cs typeface="Times New Roman" panose="02020603050405020304" pitchFamily="18" charset="0"/>
              </a:rPr>
              <a:t>La stratégie d’ACS Plus à l’appui du programme IC précisait également que celui-ci s’adressait encore aux familles à revenu faible ou moyen et aux Canadiens en situation de handicap et proposait de nouveaux indicateurs de rendement, soit le nombre de Canadiens racisés et le nombre de Canadiens en situation de handicap participant aux activités du programme Initiation au camping. Cependant, les instruments de données nécessaires au suivi de ces indicateurs n’ont pas été élaborés.</a:t>
            </a:r>
          </a:p>
          <a:p>
            <a:pPr lvl="1">
              <a:lnSpc>
                <a:spcPct val="115000"/>
              </a:lnSpc>
            </a:pPr>
            <a:r>
              <a:rPr lang="fr-CA" dirty="0"/>
              <a:t>Facteurs identitaires et données sur le rendement</a:t>
            </a:r>
          </a:p>
          <a:p>
            <a:pPr lvl="1">
              <a:lnSpc>
                <a:spcPct val="115000"/>
              </a:lnSpc>
              <a:spcAft>
                <a:spcPts val="600"/>
              </a:spcAft>
              <a:defRPr/>
            </a:pPr>
            <a:r>
              <a:rPr lang="fr-CA" sz="1100" dirty="0">
                <a:solidFill>
                  <a:schemeClr val="tx2"/>
                </a:solidFill>
                <a:latin typeface="Microsoft New Tai Lue"/>
                <a:cs typeface="Times New Roman" panose="02020603050405020304" pitchFamily="18" charset="0"/>
              </a:rPr>
              <a:t>Pour la majorité des activités du programme IC, aucune </a:t>
            </a:r>
            <a:r>
              <a:rPr lang="fr-CA" sz="1100" dirty="0">
                <a:solidFill>
                  <a:schemeClr val="tx2"/>
                </a:solidFill>
                <a:latin typeface="+mn-lt"/>
                <a:cs typeface="Times New Roman" panose="02020603050405020304" pitchFamily="18" charset="0"/>
              </a:rPr>
              <a:t>donnée sur l’identité des participants n’a été conservée. Les coordonnateurs du programme IC et le personnel des centres urbains se sont largement appuyés sur leurs propres observations pour établir le profil des participants, ainsi que sur les partenariats avec les organismes communautaires desservant des sous-groupes particuliers, comme les néo-Canadiens.</a:t>
            </a:r>
          </a:p>
          <a:p>
            <a:pPr lvl="1">
              <a:lnSpc>
                <a:spcPct val="115000"/>
              </a:lnSpc>
              <a:spcAft>
                <a:spcPts val="600"/>
              </a:spcAft>
              <a:defRPr/>
            </a:pPr>
            <a:r>
              <a:rPr lang="fr-CA" sz="1100" dirty="0">
                <a:solidFill>
                  <a:schemeClr val="tx2"/>
                </a:solidFill>
                <a:latin typeface="+mn-lt"/>
                <a:cs typeface="Times New Roman" panose="02020603050405020304" pitchFamily="18" charset="0"/>
              </a:rPr>
              <a:t>La seule exception est un formulaire de commentaires distribué par le personnel lors des activités de camping avec nuitée. Les questions portaient surtout sur les résultats directs (p. ex. la satisfaction, voir les pages 39-42) plutôt que sur les facteurs identitaires, comme l’ethnicité ou le statut socioéconomique. </a:t>
            </a:r>
          </a:p>
          <a:p>
            <a:pPr lvl="1">
              <a:lnSpc>
                <a:spcPct val="115000"/>
              </a:lnSpc>
              <a:spcAft>
                <a:spcPts val="800"/>
              </a:spcAft>
            </a:pPr>
            <a:r>
              <a:rPr lang="fr-CA" sz="1100" dirty="0">
                <a:solidFill>
                  <a:schemeClr val="tx2"/>
                </a:solidFill>
                <a:latin typeface="+mn-lt"/>
                <a:cs typeface="Times New Roman" panose="02020603050405020304" pitchFamily="18" charset="0"/>
              </a:rPr>
              <a:t>Cependant, il était possible d’effectuer une analyse secondaire grâce aux questions portant sur la composition des groupes de campeurs et au code postal demandé aux répondants, qui étaient par la suite analysés à l’aide d’outils géodémographiques*. </a:t>
            </a:r>
          </a:p>
          <a:p>
            <a:pPr lvl="1">
              <a:lnSpc>
                <a:spcPct val="115000"/>
              </a:lnSpc>
              <a:spcAft>
                <a:spcPts val="800"/>
              </a:spcAft>
            </a:pPr>
            <a:r>
              <a:rPr lang="fr-CA" sz="1100" dirty="0">
                <a:solidFill>
                  <a:schemeClr val="tx2"/>
                </a:solidFill>
                <a:latin typeface="+mn-lt"/>
                <a:cs typeface="Times New Roman" panose="02020603050405020304" pitchFamily="18" charset="0"/>
              </a:rPr>
              <a:t>Les résultats de ces analyses, réalisées à partir des codes postaux recueillis de 2017 à 2024, sont présentés ci-dessous.</a:t>
            </a:r>
          </a:p>
          <a:p>
            <a:endParaRPr lang="en-CA" dirty="0"/>
          </a:p>
        </p:txBody>
      </p:sp>
      <p:sp>
        <p:nvSpPr>
          <p:cNvPr id="31" name="TextBox 30">
            <a:extLst>
              <a:ext uri="{FF2B5EF4-FFF2-40B4-BE49-F238E27FC236}">
                <a16:creationId xmlns:a16="http://schemas.microsoft.com/office/drawing/2014/main" id="{78800409-2785-2523-2A99-C85E682AD8F3}"/>
              </a:ext>
            </a:extLst>
          </p:cNvPr>
          <p:cNvSpPr txBox="1"/>
          <p:nvPr/>
        </p:nvSpPr>
        <p:spPr>
          <a:xfrm>
            <a:off x="342900" y="7928807"/>
            <a:ext cx="5618513" cy="846386"/>
          </a:xfrm>
          <a:prstGeom prst="rect">
            <a:avLst/>
          </a:prstGeom>
          <a:noFill/>
        </p:spPr>
        <p:txBody>
          <a:bodyPr wrap="square" lIns="0" tIns="0" rIns="0" bIns="0">
            <a:spAutoFit/>
          </a:bodyPr>
          <a:lstStyle/>
          <a:p>
            <a:pPr marL="0" marR="0" lvl="0" indent="0" algn="l" defTabSz="914400" rtl="0" eaLnBrk="1" fontAlgn="auto" latinLnBrk="0" hangingPunct="1">
              <a:lnSpc>
                <a:spcPct val="110000"/>
              </a:lnSpc>
              <a:spcBef>
                <a:spcPts val="0"/>
              </a:spcBef>
              <a:spcAft>
                <a:spcPts val="0"/>
              </a:spcAft>
              <a:buClrTx/>
              <a:buSzTx/>
              <a:buFontTx/>
              <a:buNone/>
              <a:tabLst/>
              <a:defRPr/>
            </a:pPr>
            <a:r>
              <a:rPr kumimoji="0" lang="fr-CA" sz="1000" b="0" i="0" u="none" strike="noStrike" kern="1200" cap="none" spc="0" normalizeH="0" baseline="0" noProof="0" dirty="0">
                <a:ln>
                  <a:noFill/>
                </a:ln>
                <a:solidFill>
                  <a:schemeClr val="tx2"/>
                </a:solidFill>
                <a:effectLst/>
                <a:uLnTx/>
                <a:uFillTx/>
                <a:latin typeface="Microsoft New Tai Lue"/>
                <a:ea typeface="+mn-ea"/>
                <a:cs typeface="+mn-cs"/>
              </a:rPr>
              <a:t>*La géodémographie est l’étude des personnes en fonction de leur lieu de résidence; elle utilise des éléments de démographie, de géographie et de sociologie pour diviser les populations par zones géographiques.</a:t>
            </a:r>
            <a:r>
              <a:rPr kumimoji="0" lang="fr-CA" sz="1000" b="0" i="0" u="none" strike="noStrike" kern="1200" cap="none" spc="0" normalizeH="0" baseline="0" noProof="0" dirty="0">
                <a:ln>
                  <a:noFill/>
                </a:ln>
                <a:solidFill>
                  <a:schemeClr val="tx2"/>
                </a:solidFill>
                <a:effectLst/>
                <a:uLnTx/>
                <a:uFillTx/>
                <a:latin typeface="Microsoft New Tai Lue"/>
                <a:ea typeface="+mn-ea"/>
                <a:cs typeface="Times New Roman" panose="02020603050405020304" pitchFamily="18" charset="0"/>
              </a:rPr>
              <a:t> Les outils géodémographiques sont généralement utilisés pour analyser le comportement des consommateurs et les marchés grâce à la définition de groupes présentant des caractéristiques et des modes de vie similaires. </a:t>
            </a:r>
          </a:p>
        </p:txBody>
      </p:sp>
      <p:cxnSp>
        <p:nvCxnSpPr>
          <p:cNvPr id="5" name="Straight Connector 4">
            <a:extLst>
              <a:ext uri="{FF2B5EF4-FFF2-40B4-BE49-F238E27FC236}">
                <a16:creationId xmlns:a16="http://schemas.microsoft.com/office/drawing/2014/main" id="{E00CAFE6-0FAB-4EBD-B9D0-CBCB44A57287}"/>
              </a:ext>
            </a:extLst>
          </p:cNvPr>
          <p:cNvCxnSpPr/>
          <p:nvPr/>
        </p:nvCxnSpPr>
        <p:spPr>
          <a:xfrm>
            <a:off x="318836" y="7763030"/>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671253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5A89E2-8632-29C7-9BC1-419B97B34769}"/>
              </a:ext>
            </a:extLst>
          </p:cNvPr>
          <p:cNvSpPr>
            <a:spLocks noGrp="1"/>
          </p:cNvSpPr>
          <p:nvPr>
            <p:ph type="title"/>
          </p:nvPr>
        </p:nvSpPr>
        <p:spPr/>
        <p:txBody>
          <a:bodyPr/>
          <a:lstStyle/>
          <a:p>
            <a:r>
              <a:rPr lang="fr-CA" dirty="0"/>
              <a:t>Pertinence pour les publics cibles</a:t>
            </a:r>
            <a:endParaRPr lang="en-CA" dirty="0"/>
          </a:p>
        </p:txBody>
      </p:sp>
      <p:sp>
        <p:nvSpPr>
          <p:cNvPr id="3" name="Content Placeholder 2">
            <a:extLst>
              <a:ext uri="{FF2B5EF4-FFF2-40B4-BE49-F238E27FC236}">
                <a16:creationId xmlns:a16="http://schemas.microsoft.com/office/drawing/2014/main" id="{BAD35496-3DF7-6AE3-48A0-213472CAEC65}"/>
              </a:ext>
            </a:extLst>
          </p:cNvPr>
          <p:cNvSpPr>
            <a:spLocks noGrp="1"/>
          </p:cNvSpPr>
          <p:nvPr>
            <p:ph idx="13"/>
          </p:nvPr>
        </p:nvSpPr>
        <p:spPr>
          <a:xfrm>
            <a:off x="342900" y="792000"/>
            <a:ext cx="2103417" cy="7354396"/>
          </a:xfrm>
        </p:spPr>
        <p:txBody>
          <a:bodyPr/>
          <a:lstStyle/>
          <a:p>
            <a:pPr>
              <a:lnSpc>
                <a:spcPct val="115000"/>
              </a:lnSpc>
              <a:spcAft>
                <a:spcPts val="0"/>
              </a:spcAft>
            </a:pPr>
            <a:r>
              <a:rPr lang="fr-CA" b="1" dirty="0"/>
              <a:t>Familles vivant en milieu urbain</a:t>
            </a:r>
          </a:p>
          <a:p>
            <a:pPr>
              <a:lnSpc>
                <a:spcPct val="115000"/>
              </a:lnSpc>
              <a:spcAft>
                <a:spcPts val="1200"/>
              </a:spcAft>
            </a:pPr>
            <a:r>
              <a:rPr lang="fr-CA" dirty="0"/>
              <a:t>La principale conclusion que l’on peut tirer au sujet des participants aux activités de camping avec nuitée organisées dans le cadre du programme IC est qu’il s’agit surtout de familles avec de jeunes enfants vivant en milieu urbain, puisque les analyses des codes postaux réalisées en 2016, en 2018 et en 2025 ont montré que la plupart des répondants vivaient en milieu urbain et que les données des formulaires de commentaires ont révélé que la plupart des groupes étaient composés d’au moins un adulte et d’un enfant. Un résumé des données est présenté dans la figure 9.</a:t>
            </a:r>
          </a:p>
          <a:p>
            <a:pPr>
              <a:lnSpc>
                <a:spcPct val="114000"/>
              </a:lnSpc>
              <a:spcAft>
                <a:spcPts val="0"/>
              </a:spcAft>
            </a:pPr>
            <a:r>
              <a:rPr lang="fr-CA" b="1" dirty="0"/>
              <a:t>Canadiens racisés</a:t>
            </a:r>
          </a:p>
          <a:p>
            <a:pPr>
              <a:lnSpc>
                <a:spcPct val="114000"/>
              </a:lnSpc>
            </a:pPr>
            <a:r>
              <a:rPr lang="fr-CA" dirty="0"/>
              <a:t>Les analyses géodémographiques ont également révélé que les campeurs vivaient généralement dans des quartiers urbains diversifiés sur le plan racial.  </a:t>
            </a:r>
          </a:p>
          <a:p>
            <a:pPr>
              <a:lnSpc>
                <a:spcPct val="114000"/>
              </a:lnSpc>
            </a:pPr>
            <a:r>
              <a:rPr lang="fr-CA" dirty="0"/>
              <a:t>Des analyses effectuées en 2018 ont révélé que de nombreux participants vivaient des régions où il y avait une concentration élevée de personnes d’origine asiatique, notamment de Canadiens d’origines chinoise, coréenne, iranienne, philippine et indienne. </a:t>
            </a:r>
          </a:p>
          <a:p>
            <a:endParaRPr lang="en-CA" dirty="0"/>
          </a:p>
        </p:txBody>
      </p:sp>
      <p:sp>
        <p:nvSpPr>
          <p:cNvPr id="5" name="Rectangle 4">
            <a:extLst>
              <a:ext uri="{FF2B5EF4-FFF2-40B4-BE49-F238E27FC236}">
                <a16:creationId xmlns:a16="http://schemas.microsoft.com/office/drawing/2014/main" id="{0D453405-538A-24FB-1E58-3D40A614D48C}"/>
              </a:ext>
            </a:extLst>
          </p:cNvPr>
          <p:cNvSpPr/>
          <p:nvPr/>
        </p:nvSpPr>
        <p:spPr>
          <a:xfrm>
            <a:off x="2645844" y="1084744"/>
            <a:ext cx="3911818" cy="4860171"/>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grpSp>
        <p:nvGrpSpPr>
          <p:cNvPr id="6" name="Group 5">
            <a:extLst>
              <a:ext uri="{FF2B5EF4-FFF2-40B4-BE49-F238E27FC236}">
                <a16:creationId xmlns:a16="http://schemas.microsoft.com/office/drawing/2014/main" id="{EAB251FA-D59A-F2B1-8AA2-112F03EB736B}"/>
              </a:ext>
            </a:extLst>
          </p:cNvPr>
          <p:cNvGrpSpPr/>
          <p:nvPr/>
        </p:nvGrpSpPr>
        <p:grpSpPr>
          <a:xfrm>
            <a:off x="2882938" y="1268894"/>
            <a:ext cx="3387232" cy="4337980"/>
            <a:chOff x="341811" y="2996229"/>
            <a:chExt cx="3020549" cy="4337980"/>
          </a:xfrm>
        </p:grpSpPr>
        <p:cxnSp>
          <p:nvCxnSpPr>
            <p:cNvPr id="7" name="Straight Connector 6">
              <a:extLst>
                <a:ext uri="{FF2B5EF4-FFF2-40B4-BE49-F238E27FC236}">
                  <a16:creationId xmlns:a16="http://schemas.microsoft.com/office/drawing/2014/main" id="{754D8BC6-FBFC-E4D0-BB22-ABCD234FE540}"/>
                </a:ext>
              </a:extLst>
            </p:cNvPr>
            <p:cNvCxnSpPr>
              <a:cxnSpLocks/>
            </p:cNvCxnSpPr>
            <p:nvPr/>
          </p:nvCxnSpPr>
          <p:spPr>
            <a:xfrm>
              <a:off x="440113" y="3072756"/>
              <a:ext cx="0" cy="4176000"/>
            </a:xfrm>
            <a:prstGeom prst="line">
              <a:avLst/>
            </a:prstGeom>
            <a:ln w="57150">
              <a:solidFill>
                <a:srgbClr val="C8D850"/>
              </a:solidFill>
              <a:tailEnd type="triangle" w="med" len="med"/>
            </a:ln>
          </p:spPr>
          <p:style>
            <a:lnRef idx="1">
              <a:schemeClr val="accent2"/>
            </a:lnRef>
            <a:fillRef idx="0">
              <a:schemeClr val="accent2"/>
            </a:fillRef>
            <a:effectRef idx="0">
              <a:schemeClr val="accent2"/>
            </a:effectRef>
            <a:fontRef idx="minor">
              <a:schemeClr val="tx1"/>
            </a:fontRef>
          </p:style>
        </p:cxnSp>
        <p:sp>
          <p:nvSpPr>
            <p:cNvPr id="8" name="TextBox 7">
              <a:extLst>
                <a:ext uri="{FF2B5EF4-FFF2-40B4-BE49-F238E27FC236}">
                  <a16:creationId xmlns:a16="http://schemas.microsoft.com/office/drawing/2014/main" id="{EADB43C1-10ED-892B-9AB5-6462593C401A}"/>
                </a:ext>
              </a:extLst>
            </p:cNvPr>
            <p:cNvSpPr txBox="1"/>
            <p:nvPr/>
          </p:nvSpPr>
          <p:spPr>
            <a:xfrm>
              <a:off x="624860" y="3019167"/>
              <a:ext cx="2737500" cy="872034"/>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fr-CA" sz="1050" b="1" i="0" u="none" strike="noStrike" kern="1200" cap="none" spc="0" normalizeH="0" baseline="0" noProof="0" dirty="0">
                  <a:ln>
                    <a:noFill/>
                  </a:ln>
                  <a:solidFill>
                    <a:prstClr val="black"/>
                  </a:solidFill>
                  <a:effectLst/>
                  <a:uLnTx/>
                  <a:uFillTx/>
                  <a:latin typeface="Microsoft New Tai Lue"/>
                  <a:ea typeface="+mn-ea"/>
                  <a:cs typeface="+mn-cs"/>
                </a:rPr>
                <a:t>2011 – Première version du programme IC</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fr-CA" sz="1050" b="0" i="0" u="none" strike="noStrike" kern="1200" cap="none" spc="0" normalizeH="0" baseline="0" noProof="0" dirty="0">
                  <a:ln>
                    <a:noFill/>
                  </a:ln>
                  <a:solidFill>
                    <a:prstClr val="black"/>
                  </a:solidFill>
                  <a:effectLst/>
                  <a:uLnTx/>
                  <a:uFillTx/>
                  <a:latin typeface="Microsoft New Tai Lue"/>
                  <a:ea typeface="+mn-ea"/>
                  <a:cs typeface="+mn-cs"/>
                </a:rPr>
                <a:t>Publics cibles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CA" sz="1050" b="0" i="0" u="none" strike="noStrike" kern="1200" cap="none" spc="0" normalizeH="0" baseline="0" noProof="0" dirty="0">
                  <a:ln>
                    <a:noFill/>
                  </a:ln>
                  <a:solidFill>
                    <a:prstClr val="black"/>
                  </a:solidFill>
                  <a:effectLst/>
                  <a:uLnTx/>
                  <a:uFillTx/>
                  <a:latin typeface="Microsoft New Tai Lue"/>
                  <a:ea typeface="+mn-ea"/>
                  <a:cs typeface="+mn-cs"/>
                </a:rPr>
                <a:t>Néo-Canadiens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CA" sz="1050" b="0" i="0" u="none" strike="noStrike" kern="1200" cap="none" spc="0" normalizeH="0" baseline="0" noProof="0" dirty="0">
                  <a:ln>
                    <a:noFill/>
                  </a:ln>
                  <a:solidFill>
                    <a:prstClr val="black"/>
                  </a:solidFill>
                  <a:effectLst/>
                  <a:uLnTx/>
                  <a:uFillTx/>
                  <a:latin typeface="Microsoft New Tai Lue"/>
                  <a:ea typeface="+mn-ea"/>
                  <a:cs typeface="+mn-cs"/>
                </a:rPr>
                <a:t>Canadiens avec de jeunes enfants vivant en milieu urbain</a:t>
              </a:r>
            </a:p>
          </p:txBody>
        </p:sp>
        <p:sp>
          <p:nvSpPr>
            <p:cNvPr id="9" name="TextBox 8">
              <a:extLst>
                <a:ext uri="{FF2B5EF4-FFF2-40B4-BE49-F238E27FC236}">
                  <a16:creationId xmlns:a16="http://schemas.microsoft.com/office/drawing/2014/main" id="{6DBA02ED-E0C9-0861-55C6-A833650E8FF7}"/>
                </a:ext>
              </a:extLst>
            </p:cNvPr>
            <p:cNvSpPr txBox="1"/>
            <p:nvPr/>
          </p:nvSpPr>
          <p:spPr>
            <a:xfrm>
              <a:off x="618041" y="4209091"/>
              <a:ext cx="2585473" cy="115672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fr-CA" sz="1050" b="1" i="0" u="none" strike="noStrike" kern="1200" cap="none" spc="0" normalizeH="0" baseline="0" noProof="0" dirty="0">
                  <a:ln>
                    <a:noFill/>
                  </a:ln>
                  <a:solidFill>
                    <a:prstClr val="black"/>
                  </a:solidFill>
                  <a:effectLst/>
                  <a:uLnTx/>
                  <a:uFillTx/>
                  <a:latin typeface="Microsoft New Tai Lue"/>
                  <a:ea typeface="+mn-ea"/>
                  <a:cs typeface="+mn-cs"/>
                </a:rPr>
                <a:t>2017 – Mise en œuvre du programme IC élargi</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Publics cibles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Néo-Canadiens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Canadiens vivant en milieu urbain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Familles avec de jeunes enfants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Familles à revenu faible ou moyen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dirty="0">
                <a:ln>
                  <a:noFill/>
                </a:ln>
                <a:solidFill>
                  <a:prstClr val="black"/>
                </a:solidFill>
                <a:effectLst/>
                <a:uLnTx/>
                <a:uFillTx/>
                <a:latin typeface="Microsoft New Tai Lue"/>
                <a:ea typeface="+mn-ea"/>
                <a:cs typeface="+mn-cs"/>
              </a:endParaRPr>
            </a:p>
          </p:txBody>
        </p:sp>
        <p:sp>
          <p:nvSpPr>
            <p:cNvPr id="10" name="Oval 9">
              <a:extLst>
                <a:ext uri="{FF2B5EF4-FFF2-40B4-BE49-F238E27FC236}">
                  <a16:creationId xmlns:a16="http://schemas.microsoft.com/office/drawing/2014/main" id="{9CD8F713-8A8F-8C1A-E111-B5041E113BD9}"/>
                </a:ext>
              </a:extLst>
            </p:cNvPr>
            <p:cNvSpPr>
              <a:spLocks noChangeAspect="1"/>
            </p:cNvSpPr>
            <p:nvPr/>
          </p:nvSpPr>
          <p:spPr>
            <a:xfrm>
              <a:off x="341811" y="2996229"/>
              <a:ext cx="216000" cy="216000"/>
            </a:xfrm>
            <a:prstGeom prst="ellipse">
              <a:avLst/>
            </a:prstGeom>
            <a:solidFill>
              <a:srgbClr val="C8D850"/>
            </a:solidFill>
            <a:ln>
              <a:solidFill>
                <a:srgbClr val="C8D8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050" b="1" i="0" u="none" strike="noStrike" kern="1200" cap="none" spc="0" normalizeH="0" baseline="0" noProof="0" dirty="0">
                <a:ln>
                  <a:noFill/>
                </a:ln>
                <a:solidFill>
                  <a:srgbClr val="3C3D3E"/>
                </a:solidFill>
                <a:effectLst/>
                <a:uLnTx/>
                <a:uFillTx/>
                <a:latin typeface="Arial"/>
                <a:ea typeface="+mn-ea"/>
                <a:cs typeface="+mn-cs"/>
              </a:endParaRPr>
            </a:p>
          </p:txBody>
        </p:sp>
        <p:sp>
          <p:nvSpPr>
            <p:cNvPr id="11" name="Oval 10">
              <a:extLst>
                <a:ext uri="{FF2B5EF4-FFF2-40B4-BE49-F238E27FC236}">
                  <a16:creationId xmlns:a16="http://schemas.microsoft.com/office/drawing/2014/main" id="{CDDEAEDD-5CBC-4058-207B-1BB1CB722D6E}"/>
                </a:ext>
              </a:extLst>
            </p:cNvPr>
            <p:cNvSpPr>
              <a:spLocks noChangeAspect="1"/>
            </p:cNvSpPr>
            <p:nvPr/>
          </p:nvSpPr>
          <p:spPr>
            <a:xfrm>
              <a:off x="347821" y="4176766"/>
              <a:ext cx="216000" cy="216000"/>
            </a:xfrm>
            <a:prstGeom prst="ellipse">
              <a:avLst/>
            </a:prstGeom>
            <a:solidFill>
              <a:srgbClr val="C8D850"/>
            </a:solidFill>
            <a:ln>
              <a:solidFill>
                <a:srgbClr val="C8D8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050" b="1" i="0" u="none" strike="noStrike" kern="1200" cap="none" spc="0" normalizeH="0" baseline="0" noProof="0" dirty="0">
                <a:ln>
                  <a:noFill/>
                </a:ln>
                <a:solidFill>
                  <a:srgbClr val="3C3D3E"/>
                </a:solidFill>
                <a:effectLst/>
                <a:uLnTx/>
                <a:uFillTx/>
                <a:latin typeface="Arial"/>
                <a:ea typeface="+mn-ea"/>
                <a:cs typeface="+mn-cs"/>
              </a:endParaRPr>
            </a:p>
          </p:txBody>
        </p:sp>
        <p:sp>
          <p:nvSpPr>
            <p:cNvPr id="12" name="Oval 11">
              <a:extLst>
                <a:ext uri="{FF2B5EF4-FFF2-40B4-BE49-F238E27FC236}">
                  <a16:creationId xmlns:a16="http://schemas.microsoft.com/office/drawing/2014/main" id="{750C89E4-1DBA-6DED-0021-87851228ED02}"/>
                </a:ext>
              </a:extLst>
            </p:cNvPr>
            <p:cNvSpPr>
              <a:spLocks noChangeAspect="1"/>
            </p:cNvSpPr>
            <p:nvPr/>
          </p:nvSpPr>
          <p:spPr>
            <a:xfrm>
              <a:off x="343024" y="5597041"/>
              <a:ext cx="216000" cy="216000"/>
            </a:xfrm>
            <a:prstGeom prst="ellipse">
              <a:avLst/>
            </a:prstGeom>
            <a:solidFill>
              <a:srgbClr val="C8D850"/>
            </a:solidFill>
            <a:ln>
              <a:solidFill>
                <a:srgbClr val="C8D8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050" b="1" i="0" u="none" strike="noStrike" kern="1200" cap="none" spc="0" normalizeH="0" baseline="0" noProof="0" dirty="0">
                <a:ln>
                  <a:noFill/>
                </a:ln>
                <a:solidFill>
                  <a:srgbClr val="3C3D3E"/>
                </a:solidFill>
                <a:effectLst/>
                <a:uLnTx/>
                <a:uFillTx/>
                <a:latin typeface="Arial"/>
                <a:ea typeface="+mn-ea"/>
                <a:cs typeface="+mn-cs"/>
              </a:endParaRPr>
            </a:p>
          </p:txBody>
        </p:sp>
        <p:sp>
          <p:nvSpPr>
            <p:cNvPr id="13" name="TextBox 12">
              <a:extLst>
                <a:ext uri="{FF2B5EF4-FFF2-40B4-BE49-F238E27FC236}">
                  <a16:creationId xmlns:a16="http://schemas.microsoft.com/office/drawing/2014/main" id="{C2040D2A-FDDA-CA40-925C-76B0E0CF9EF2}"/>
                </a:ext>
              </a:extLst>
            </p:cNvPr>
            <p:cNvSpPr txBox="1"/>
            <p:nvPr/>
          </p:nvSpPr>
          <p:spPr>
            <a:xfrm>
              <a:off x="618597" y="5646568"/>
              <a:ext cx="2737499" cy="1687641"/>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fr-CA" sz="1050" b="1" i="0" u="none" strike="noStrike" kern="1200" cap="none" spc="0" normalizeH="0" baseline="0" noProof="0" dirty="0">
                  <a:ln>
                    <a:noFill/>
                  </a:ln>
                  <a:solidFill>
                    <a:prstClr val="black"/>
                  </a:solidFill>
                  <a:effectLst/>
                  <a:uLnTx/>
                  <a:uFillTx/>
                  <a:latin typeface="Microsoft New Tai Lue"/>
                  <a:ea typeface="+mn-ea"/>
                  <a:cs typeface="+mn-cs"/>
                </a:rPr>
                <a:t>2022 – Stratégie d’ACS Plus à l’appui du programme IC</a:t>
              </a:r>
            </a:p>
            <a:p>
              <a:pPr marL="0" marR="0" lvl="0" indent="0" algn="l" defTabSz="914400" rtl="0" eaLnBrk="1" fontAlgn="auto" latinLnBrk="0" hangingPunct="1">
                <a:lnSpc>
                  <a:spcPct val="100000"/>
                </a:lnSpc>
                <a:spcBef>
                  <a:spcPts val="0"/>
                </a:spcBef>
                <a:spcAft>
                  <a:spcPts val="20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Publics cibles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Canadiens racisés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Familles avec de jeunes enfants vivant en milieu urbain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400" b="0" i="0" u="none" strike="noStrike" kern="1200" cap="none" spc="0" normalizeH="0" baseline="0" noProof="0" dirty="0">
                <a:ln>
                  <a:noFill/>
                </a:ln>
                <a:solidFill>
                  <a:prstClr val="black"/>
                </a:solidFill>
                <a:effectLst/>
                <a:uLnTx/>
                <a:uFillTx/>
                <a:latin typeface="Microsoft New Tai Lue"/>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S’adresse également aux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Familles à revenu faible ou moyen</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Canadiens en situation de handicap</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050" b="1" i="0" u="none" strike="noStrike" kern="1200" cap="none" spc="0" normalizeH="0" baseline="0" noProof="0" dirty="0">
                <a:ln>
                  <a:noFill/>
                </a:ln>
                <a:solidFill>
                  <a:prstClr val="black"/>
                </a:solidFill>
                <a:effectLst/>
                <a:uLnTx/>
                <a:uFillTx/>
                <a:latin typeface="Microsoft New Tai Lue"/>
                <a:ea typeface="+mn-ea"/>
                <a:cs typeface="+mn-cs"/>
              </a:endParaRPr>
            </a:p>
          </p:txBody>
        </p:sp>
      </p:grpSp>
      <p:sp>
        <p:nvSpPr>
          <p:cNvPr id="14" name="TextBox 13">
            <a:extLst>
              <a:ext uri="{FF2B5EF4-FFF2-40B4-BE49-F238E27FC236}">
                <a16:creationId xmlns:a16="http://schemas.microsoft.com/office/drawing/2014/main" id="{C1987C7E-7810-C192-4BEF-B6C9510F2124}"/>
              </a:ext>
            </a:extLst>
          </p:cNvPr>
          <p:cNvSpPr txBox="1"/>
          <p:nvPr/>
        </p:nvSpPr>
        <p:spPr>
          <a:xfrm>
            <a:off x="2645844" y="805837"/>
            <a:ext cx="3869256" cy="17697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5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8 : Publics cibles du programme IC, de 2011 à 2024</a:t>
            </a:r>
          </a:p>
        </p:txBody>
      </p:sp>
      <p:grpSp>
        <p:nvGrpSpPr>
          <p:cNvPr id="15" name="Group 14">
            <a:extLst>
              <a:ext uri="{FF2B5EF4-FFF2-40B4-BE49-F238E27FC236}">
                <a16:creationId xmlns:a16="http://schemas.microsoft.com/office/drawing/2014/main" id="{BACF3A55-2CA8-8980-41E6-397BCA2E048E}"/>
              </a:ext>
            </a:extLst>
          </p:cNvPr>
          <p:cNvGrpSpPr/>
          <p:nvPr/>
        </p:nvGrpSpPr>
        <p:grpSpPr>
          <a:xfrm>
            <a:off x="2638312" y="6487681"/>
            <a:ext cx="3884318" cy="1904655"/>
            <a:chOff x="132422" y="6877297"/>
            <a:chExt cx="3663430" cy="1904655"/>
          </a:xfrm>
        </p:grpSpPr>
        <p:sp>
          <p:nvSpPr>
            <p:cNvPr id="16" name="Rectangle 15">
              <a:extLst>
                <a:ext uri="{FF2B5EF4-FFF2-40B4-BE49-F238E27FC236}">
                  <a16:creationId xmlns:a16="http://schemas.microsoft.com/office/drawing/2014/main" id="{F1165E60-174B-DB5E-12F2-E40AFE4338DD}"/>
                </a:ext>
              </a:extLst>
            </p:cNvPr>
            <p:cNvSpPr/>
            <p:nvPr/>
          </p:nvSpPr>
          <p:spPr>
            <a:xfrm>
              <a:off x="132422" y="6877297"/>
              <a:ext cx="3663430" cy="1904655"/>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800" b="1" i="0" u="none" strike="noStrike" kern="1200" cap="none" spc="0" normalizeH="0" baseline="0" noProof="0" dirty="0">
                <a:ln>
                  <a:noFill/>
                </a:ln>
                <a:solidFill>
                  <a:srgbClr val="3C3D3E"/>
                </a:solidFill>
                <a:effectLst/>
                <a:uLnTx/>
                <a:uFillTx/>
                <a:latin typeface="Arial"/>
                <a:ea typeface="+mn-ea"/>
                <a:cs typeface="+mn-cs"/>
              </a:endParaRPr>
            </a:p>
          </p:txBody>
        </p:sp>
        <p:graphicFrame>
          <p:nvGraphicFramePr>
            <p:cNvPr id="17" name="Chart 16">
              <a:extLst>
                <a:ext uri="{FF2B5EF4-FFF2-40B4-BE49-F238E27FC236}">
                  <a16:creationId xmlns:a16="http://schemas.microsoft.com/office/drawing/2014/main" id="{B2C53597-6BF7-FB59-EE17-EB102C54BF02}"/>
                </a:ext>
              </a:extLst>
            </p:cNvPr>
            <p:cNvGraphicFramePr>
              <a:graphicFrameLocks noChangeAspect="1"/>
            </p:cNvGraphicFramePr>
            <p:nvPr>
              <p:extLst>
                <p:ext uri="{D42A27DB-BD31-4B8C-83A1-F6EECF244321}">
                  <p14:modId xmlns:p14="http://schemas.microsoft.com/office/powerpoint/2010/main" val="4216484407"/>
                </p:ext>
              </p:extLst>
            </p:nvPr>
          </p:nvGraphicFramePr>
          <p:xfrm>
            <a:off x="1010218" y="6913217"/>
            <a:ext cx="1864296" cy="1332001"/>
          </p:xfrm>
          <a:graphic>
            <a:graphicData uri="http://schemas.openxmlformats.org/drawingml/2006/chart">
              <c:chart xmlns:c="http://schemas.openxmlformats.org/drawingml/2006/chart" xmlns:r="http://schemas.openxmlformats.org/officeDocument/2006/relationships" r:id="rId2"/>
            </a:graphicData>
          </a:graphic>
        </p:graphicFrame>
        <p:grpSp>
          <p:nvGrpSpPr>
            <p:cNvPr id="18" name="Group 17">
              <a:extLst>
                <a:ext uri="{FF2B5EF4-FFF2-40B4-BE49-F238E27FC236}">
                  <a16:creationId xmlns:a16="http://schemas.microsoft.com/office/drawing/2014/main" id="{96AF4D31-8E24-C085-1683-DE6236D98B67}"/>
                </a:ext>
              </a:extLst>
            </p:cNvPr>
            <p:cNvGrpSpPr/>
            <p:nvPr/>
          </p:nvGrpSpPr>
          <p:grpSpPr>
            <a:xfrm>
              <a:off x="501580" y="8264132"/>
              <a:ext cx="3024641" cy="441154"/>
              <a:chOff x="845037" y="7702863"/>
              <a:chExt cx="3024641" cy="441154"/>
            </a:xfrm>
          </p:grpSpPr>
          <p:grpSp>
            <p:nvGrpSpPr>
              <p:cNvPr id="19" name="Group 18">
                <a:extLst>
                  <a:ext uri="{FF2B5EF4-FFF2-40B4-BE49-F238E27FC236}">
                    <a16:creationId xmlns:a16="http://schemas.microsoft.com/office/drawing/2014/main" id="{CD3DD2BD-39D2-4CEF-CBD0-3D7D325BAEDB}"/>
                  </a:ext>
                </a:extLst>
              </p:cNvPr>
              <p:cNvGrpSpPr/>
              <p:nvPr/>
            </p:nvGrpSpPr>
            <p:grpSpPr>
              <a:xfrm>
                <a:off x="845037" y="7948487"/>
                <a:ext cx="1530036" cy="180145"/>
                <a:chOff x="7278089" y="2923847"/>
                <a:chExt cx="900101" cy="72069"/>
              </a:xfrm>
            </p:grpSpPr>
            <p:sp>
              <p:nvSpPr>
                <p:cNvPr id="29" name="Rectangle 28">
                  <a:extLst>
                    <a:ext uri="{FF2B5EF4-FFF2-40B4-BE49-F238E27FC236}">
                      <a16:creationId xmlns:a16="http://schemas.microsoft.com/office/drawing/2014/main" id="{1EE9CF8D-801D-E24F-BA5F-A8CA943ADB06}"/>
                    </a:ext>
                  </a:extLst>
                </p:cNvPr>
                <p:cNvSpPr>
                  <a:spLocks noChangeAspect="1"/>
                </p:cNvSpPr>
                <p:nvPr/>
              </p:nvSpPr>
              <p:spPr>
                <a:xfrm>
                  <a:off x="7278089" y="2923847"/>
                  <a:ext cx="105892" cy="72011"/>
                </a:xfrm>
                <a:prstGeom prst="rect">
                  <a:avLst/>
                </a:prstGeom>
                <a:solidFill>
                  <a:srgbClr val="6ABAE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00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30" name="TextBox 29">
                  <a:extLst>
                    <a:ext uri="{FF2B5EF4-FFF2-40B4-BE49-F238E27FC236}">
                      <a16:creationId xmlns:a16="http://schemas.microsoft.com/office/drawing/2014/main" id="{431F2B53-3E5E-5AA5-8348-1A53D102CE9C}"/>
                    </a:ext>
                  </a:extLst>
                </p:cNvPr>
                <p:cNvSpPr txBox="1"/>
                <p:nvPr/>
              </p:nvSpPr>
              <p:spPr>
                <a:xfrm>
                  <a:off x="7397160" y="2934351"/>
                  <a:ext cx="781030" cy="61565"/>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Adolescents (13-17 ans)</a:t>
                  </a:r>
                </a:p>
              </p:txBody>
            </p:sp>
          </p:grpSp>
          <p:grpSp>
            <p:nvGrpSpPr>
              <p:cNvPr id="20" name="Group 19">
                <a:extLst>
                  <a:ext uri="{FF2B5EF4-FFF2-40B4-BE49-F238E27FC236}">
                    <a16:creationId xmlns:a16="http://schemas.microsoft.com/office/drawing/2014/main" id="{5A7B0331-B861-D34D-E01B-43E694A7838F}"/>
                  </a:ext>
                </a:extLst>
              </p:cNvPr>
              <p:cNvGrpSpPr/>
              <p:nvPr/>
            </p:nvGrpSpPr>
            <p:grpSpPr>
              <a:xfrm>
                <a:off x="2440754" y="7702863"/>
                <a:ext cx="1325778" cy="192866"/>
                <a:chOff x="9089137" y="2715721"/>
                <a:chExt cx="779941" cy="77158"/>
              </a:xfrm>
            </p:grpSpPr>
            <p:sp>
              <p:nvSpPr>
                <p:cNvPr id="27" name="Rectangle 26">
                  <a:extLst>
                    <a:ext uri="{FF2B5EF4-FFF2-40B4-BE49-F238E27FC236}">
                      <a16:creationId xmlns:a16="http://schemas.microsoft.com/office/drawing/2014/main" id="{9CCA4D76-AA97-FCB3-01E1-6AEB5670230A}"/>
                    </a:ext>
                  </a:extLst>
                </p:cNvPr>
                <p:cNvSpPr>
                  <a:spLocks noChangeAspect="1"/>
                </p:cNvSpPr>
                <p:nvPr/>
              </p:nvSpPr>
              <p:spPr>
                <a:xfrm>
                  <a:off x="9089137" y="2715721"/>
                  <a:ext cx="105892" cy="72011"/>
                </a:xfrm>
                <a:prstGeom prst="rect">
                  <a:avLst/>
                </a:prstGeom>
                <a:solidFill>
                  <a:srgbClr val="253C6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00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28" name="TextBox 27">
                  <a:extLst>
                    <a:ext uri="{FF2B5EF4-FFF2-40B4-BE49-F238E27FC236}">
                      <a16:creationId xmlns:a16="http://schemas.microsoft.com/office/drawing/2014/main" id="{25BED76A-6912-3C9D-CDCD-509898E8927F}"/>
                    </a:ext>
                  </a:extLst>
                </p:cNvPr>
                <p:cNvSpPr txBox="1"/>
                <p:nvPr/>
              </p:nvSpPr>
              <p:spPr>
                <a:xfrm>
                  <a:off x="9223656" y="2731314"/>
                  <a:ext cx="645422" cy="61565"/>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Adultes (18-64 ans)</a:t>
                  </a:r>
                </a:p>
              </p:txBody>
            </p:sp>
          </p:grpSp>
          <p:grpSp>
            <p:nvGrpSpPr>
              <p:cNvPr id="21" name="Group 20">
                <a:extLst>
                  <a:ext uri="{FF2B5EF4-FFF2-40B4-BE49-F238E27FC236}">
                    <a16:creationId xmlns:a16="http://schemas.microsoft.com/office/drawing/2014/main" id="{B47AB8E1-7E54-E3E1-FD20-DFA0A59E71AA}"/>
                  </a:ext>
                </a:extLst>
              </p:cNvPr>
              <p:cNvGrpSpPr/>
              <p:nvPr/>
            </p:nvGrpSpPr>
            <p:grpSpPr>
              <a:xfrm>
                <a:off x="2446957" y="7955496"/>
                <a:ext cx="1422721" cy="188521"/>
                <a:chOff x="9125384" y="2855854"/>
                <a:chExt cx="836972" cy="75420"/>
              </a:xfrm>
            </p:grpSpPr>
            <p:sp>
              <p:nvSpPr>
                <p:cNvPr id="25" name="Rectangle 24">
                  <a:extLst>
                    <a:ext uri="{FF2B5EF4-FFF2-40B4-BE49-F238E27FC236}">
                      <a16:creationId xmlns:a16="http://schemas.microsoft.com/office/drawing/2014/main" id="{36EE91CF-59F1-862B-0B98-77806CBA4F26}"/>
                    </a:ext>
                  </a:extLst>
                </p:cNvPr>
                <p:cNvSpPr>
                  <a:spLocks noChangeAspect="1"/>
                </p:cNvSpPr>
                <p:nvPr/>
              </p:nvSpPr>
              <p:spPr>
                <a:xfrm>
                  <a:off x="9125384" y="2855854"/>
                  <a:ext cx="105892" cy="72011"/>
                </a:xfrm>
                <a:prstGeom prst="rect">
                  <a:avLst/>
                </a:prstGeom>
                <a:solidFill>
                  <a:srgbClr val="F9BD03"/>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00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26" name="TextBox 25">
                  <a:extLst>
                    <a:ext uri="{FF2B5EF4-FFF2-40B4-BE49-F238E27FC236}">
                      <a16:creationId xmlns:a16="http://schemas.microsoft.com/office/drawing/2014/main" id="{B036463A-E8AF-0175-FFC0-ABFC81BCE12B}"/>
                    </a:ext>
                  </a:extLst>
                </p:cNvPr>
                <p:cNvSpPr txBox="1"/>
                <p:nvPr/>
              </p:nvSpPr>
              <p:spPr>
                <a:xfrm>
                  <a:off x="9256254" y="2869709"/>
                  <a:ext cx="706102" cy="61565"/>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Aînés (65 ans et plus)</a:t>
                  </a:r>
                </a:p>
              </p:txBody>
            </p:sp>
          </p:grpSp>
          <p:grpSp>
            <p:nvGrpSpPr>
              <p:cNvPr id="22" name="Group 21">
                <a:extLst>
                  <a:ext uri="{FF2B5EF4-FFF2-40B4-BE49-F238E27FC236}">
                    <a16:creationId xmlns:a16="http://schemas.microsoft.com/office/drawing/2014/main" id="{DC2D67E1-826D-0A9D-D323-205EC5B13CF7}"/>
                  </a:ext>
                </a:extLst>
              </p:cNvPr>
              <p:cNvGrpSpPr/>
              <p:nvPr/>
            </p:nvGrpSpPr>
            <p:grpSpPr>
              <a:xfrm>
                <a:off x="845042" y="7707593"/>
                <a:ext cx="1164148" cy="180000"/>
                <a:chOff x="10859267" y="2803314"/>
                <a:chExt cx="684861" cy="72011"/>
              </a:xfrm>
            </p:grpSpPr>
            <p:sp>
              <p:nvSpPr>
                <p:cNvPr id="23" name="Rectangle 22">
                  <a:extLst>
                    <a:ext uri="{FF2B5EF4-FFF2-40B4-BE49-F238E27FC236}">
                      <a16:creationId xmlns:a16="http://schemas.microsoft.com/office/drawing/2014/main" id="{B93D1A34-8DC1-345A-00E1-6DB592898E88}"/>
                    </a:ext>
                  </a:extLst>
                </p:cNvPr>
                <p:cNvSpPr>
                  <a:spLocks noChangeAspect="1"/>
                </p:cNvSpPr>
                <p:nvPr/>
              </p:nvSpPr>
              <p:spPr>
                <a:xfrm>
                  <a:off x="10859267" y="2803314"/>
                  <a:ext cx="105892" cy="72011"/>
                </a:xfrm>
                <a:prstGeom prst="rect">
                  <a:avLst/>
                </a:prstGeom>
                <a:solidFill>
                  <a:srgbClr val="9EC55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00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24" name="TextBox 23">
                  <a:extLst>
                    <a:ext uri="{FF2B5EF4-FFF2-40B4-BE49-F238E27FC236}">
                      <a16:creationId xmlns:a16="http://schemas.microsoft.com/office/drawing/2014/main" id="{728E4427-872B-1761-E000-00482F3F3C2D}"/>
                    </a:ext>
                  </a:extLst>
                </p:cNvPr>
                <p:cNvSpPr txBox="1"/>
                <p:nvPr/>
              </p:nvSpPr>
              <p:spPr>
                <a:xfrm>
                  <a:off x="10983800" y="2810337"/>
                  <a:ext cx="560328" cy="61565"/>
                </a:xfrm>
                <a:prstGeom prst="rect">
                  <a:avLst/>
                </a:prstGeom>
                <a:noFill/>
              </p:spPr>
              <p:txBody>
                <a:bodyPr wrap="non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Enfants (0-12 ans)</a:t>
                  </a:r>
                </a:p>
              </p:txBody>
            </p:sp>
          </p:grpSp>
        </p:grpSp>
      </p:grpSp>
      <p:sp>
        <p:nvSpPr>
          <p:cNvPr id="31" name="TextBox 30">
            <a:extLst>
              <a:ext uri="{FF2B5EF4-FFF2-40B4-BE49-F238E27FC236}">
                <a16:creationId xmlns:a16="http://schemas.microsoft.com/office/drawing/2014/main" id="{697CC9D8-8DE6-DDDE-A17D-9EA9E8C03EB0}"/>
              </a:ext>
            </a:extLst>
          </p:cNvPr>
          <p:cNvSpPr txBox="1"/>
          <p:nvPr/>
        </p:nvSpPr>
        <p:spPr>
          <a:xfrm>
            <a:off x="2649833" y="6102275"/>
            <a:ext cx="3899386" cy="353943"/>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5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9 : Âge des participants aux activités de camping avec nuitée</a:t>
            </a:r>
          </a:p>
        </p:txBody>
      </p:sp>
    </p:spTree>
    <p:extLst>
      <p:ext uri="{BB962C8B-B14F-4D97-AF65-F5344CB8AC3E}">
        <p14:creationId xmlns:p14="http://schemas.microsoft.com/office/powerpoint/2010/main" val="203868240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49F05-39D9-CD33-94CC-BB2156F63228}"/>
              </a:ext>
            </a:extLst>
          </p:cNvPr>
          <p:cNvSpPr>
            <a:spLocks noGrp="1"/>
          </p:cNvSpPr>
          <p:nvPr>
            <p:ph type="title"/>
          </p:nvPr>
        </p:nvSpPr>
        <p:spPr/>
        <p:txBody>
          <a:bodyPr/>
          <a:lstStyle/>
          <a:p>
            <a:r>
              <a:rPr lang="fr-CA" dirty="0"/>
              <a:t>Pertinence pour les publics cibles</a:t>
            </a:r>
          </a:p>
        </p:txBody>
      </p:sp>
      <p:sp>
        <p:nvSpPr>
          <p:cNvPr id="3" name="Content Placeholder 2">
            <a:extLst>
              <a:ext uri="{FF2B5EF4-FFF2-40B4-BE49-F238E27FC236}">
                <a16:creationId xmlns:a16="http://schemas.microsoft.com/office/drawing/2014/main" id="{9BBFC30E-9ADB-3F0A-9617-2335A2FCD014}"/>
              </a:ext>
            </a:extLst>
          </p:cNvPr>
          <p:cNvSpPr>
            <a:spLocks noGrp="1"/>
          </p:cNvSpPr>
          <p:nvPr>
            <p:ph idx="13"/>
          </p:nvPr>
        </p:nvSpPr>
        <p:spPr>
          <a:xfrm>
            <a:off x="342900" y="792000"/>
            <a:ext cx="2376000" cy="6702434"/>
          </a:xfrm>
        </p:spPr>
        <p:txBody>
          <a:bodyPr/>
          <a:lstStyle/>
          <a:p>
            <a:pPr>
              <a:lnSpc>
                <a:spcPct val="114000"/>
              </a:lnSpc>
            </a:pPr>
            <a:r>
              <a:rPr lang="fr-CA" dirty="0"/>
              <a:t>La même analyse réalisée en 2025 a révélé que les personnes ayant participé au programme récemment vivaient généralement dans des secteurs où il y avait une concentration élevée de personnes d’origine nord-africaine, notamment du Maroc, de l’Égypte et de l’Algérie. </a:t>
            </a:r>
          </a:p>
          <a:p>
            <a:pPr>
              <a:lnSpc>
                <a:spcPct val="114000"/>
              </a:lnSpc>
            </a:pPr>
            <a:r>
              <a:rPr lang="fr-CA" dirty="0"/>
              <a:t>Des données probantes comparables concernant les populations autochtones n’ont pas été relevées.</a:t>
            </a:r>
          </a:p>
          <a:p>
            <a:pPr>
              <a:lnSpc>
                <a:spcPct val="114000"/>
              </a:lnSpc>
              <a:spcAft>
                <a:spcPts val="0"/>
              </a:spcAft>
            </a:pPr>
            <a:r>
              <a:rPr lang="fr-CA" b="1" dirty="0"/>
              <a:t>Néo-Canadiens </a:t>
            </a:r>
          </a:p>
          <a:p>
            <a:pPr>
              <a:lnSpc>
                <a:spcPct val="114000"/>
              </a:lnSpc>
            </a:pPr>
            <a:r>
              <a:rPr lang="fr-CA" dirty="0"/>
              <a:t>L’analyse des codes postaux a également montré que les participants aux activités de camping avec nuitée vivaient généralement dans des quartiers où le nombre de Néo-Canadiens ou de Canadiens de première génération était supérieur à la moyenne.</a:t>
            </a:r>
          </a:p>
          <a:p>
            <a:pPr>
              <a:lnSpc>
                <a:spcPct val="114000"/>
              </a:lnSpc>
              <a:spcAft>
                <a:spcPts val="0"/>
              </a:spcAft>
            </a:pPr>
            <a:r>
              <a:rPr lang="fr-CA" b="1" dirty="0"/>
              <a:t>Familles à revenu faible ou moyen</a:t>
            </a:r>
          </a:p>
          <a:p>
            <a:pPr>
              <a:lnSpc>
                <a:spcPct val="114000"/>
              </a:lnSpc>
            </a:pPr>
            <a:r>
              <a:rPr lang="fr-CA" dirty="0"/>
              <a:t>Les analyses des codes postaux réalisées de 2016 à 2018 ont révélé que les participants aux activités de camping avec nuitée vivaient généralement dans des secteurs où le nombre de ménages fortunés était inférieur à la moyenne. Selon le rapport de 2025, les milieux de classe moyenne étaient représentés de manière plus importante.</a:t>
            </a:r>
          </a:p>
          <a:p>
            <a:pPr>
              <a:lnSpc>
                <a:spcPct val="114000"/>
              </a:lnSpc>
              <a:spcAft>
                <a:spcPts val="0"/>
              </a:spcAft>
            </a:pPr>
            <a:r>
              <a:rPr lang="fr-CA" b="1" dirty="0"/>
              <a:t>Canadiens en situation de handicap</a:t>
            </a:r>
          </a:p>
          <a:p>
            <a:pPr>
              <a:lnSpc>
                <a:spcPct val="114000"/>
              </a:lnSpc>
            </a:pPr>
            <a:r>
              <a:rPr lang="fr-CA" dirty="0"/>
              <a:t>Enfin, comme les outils géodémographiques ne prennent pas en compte les handicaps, aucun renseignement sur ce facteur ne pouvait être obtenu au moyen des codes postaux. </a:t>
            </a:r>
          </a:p>
          <a:p>
            <a:pPr>
              <a:lnSpc>
                <a:spcPct val="114000"/>
              </a:lnSpc>
            </a:pPr>
            <a:endParaRPr lang="fr-CA" dirty="0"/>
          </a:p>
          <a:p>
            <a:pPr>
              <a:lnSpc>
                <a:spcPct val="114000"/>
              </a:lnSpc>
            </a:pPr>
            <a:endParaRPr lang="en-CA" dirty="0"/>
          </a:p>
        </p:txBody>
      </p:sp>
      <p:sp>
        <p:nvSpPr>
          <p:cNvPr id="9" name="Content Placeholder 8">
            <a:extLst>
              <a:ext uri="{FF2B5EF4-FFF2-40B4-BE49-F238E27FC236}">
                <a16:creationId xmlns:a16="http://schemas.microsoft.com/office/drawing/2014/main" id="{2EC5A174-E00B-14CB-E63A-86346F4E0E21}"/>
              </a:ext>
            </a:extLst>
          </p:cNvPr>
          <p:cNvSpPr>
            <a:spLocks noGrp="1"/>
          </p:cNvSpPr>
          <p:nvPr>
            <p:ph idx="1"/>
          </p:nvPr>
        </p:nvSpPr>
        <p:spPr>
          <a:xfrm>
            <a:off x="2906929" y="792000"/>
            <a:ext cx="3600000" cy="6910252"/>
          </a:xfrm>
        </p:spPr>
        <p:txBody>
          <a:bodyPr/>
          <a:lstStyle/>
          <a:p>
            <a:pPr>
              <a:lnSpc>
                <a:spcPct val="114000"/>
              </a:lnSpc>
            </a:pPr>
            <a:r>
              <a:rPr lang="fr-CA" dirty="0"/>
              <a:t>Les données tirées des entrevues menées dans le centre urbain de Vancouver ont permis de cerner certaines activités organisées en partenariat avec des organisations œuvrant auprès des personnes en situation de handicap, mais les dossiers du programme (y compris les formulaires d’inscription aux activités et la base de données sur la participation au programme IC, voir la page 30) n’indiquaient pas le nombre de participants présents qui s’identifiaient comme personnes en situation de handicap, malgré l’engagement consistant à assurer un suivi à cet égard prévu dans la stratégie d’ACS Plus de 2022.</a:t>
            </a:r>
          </a:p>
          <a:p>
            <a:pPr>
              <a:lnSpc>
                <a:spcPct val="114000"/>
              </a:lnSpc>
              <a:spcAft>
                <a:spcPts val="0"/>
              </a:spcAft>
            </a:pPr>
            <a:r>
              <a:rPr lang="fr-CA" sz="1200" dirty="0">
                <a:solidFill>
                  <a:srgbClr val="007C7C"/>
                </a:solidFill>
                <a:latin typeface="HelveticaNeue LT 55 Roman" panose="020B0604020202020204" pitchFamily="34" charset="0"/>
                <a:cs typeface="Times New Roman" panose="02020603050405020304" pitchFamily="18" charset="0"/>
              </a:rPr>
              <a:t>Remarques concernant les données sur les publics </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fr-CA" sz="1100" b="0" i="0" u="none" strike="noStrike" kern="1200" cap="none" spc="0" normalizeH="0" baseline="0" noProof="0" dirty="0">
                <a:ln>
                  <a:noFill/>
                </a:ln>
                <a:solidFill>
                  <a:schemeClr val="tx2"/>
                </a:solidFill>
                <a:effectLst/>
                <a:uLnTx/>
                <a:uFillTx/>
                <a:latin typeface="Microsoft New Tai Lue"/>
                <a:ea typeface="+mn-ea"/>
                <a:cs typeface="+mn-cs"/>
              </a:rPr>
              <a:t>Bien que les résultats examinés dans cette section appuient largement les observations du personnel selon lesquelles les activités pratiques (camping avec nuitée, ateliers, activités d’apprentissage) ont attiré des participants des groupes ciblés, d’importantes limites ont tout de même été notées en ce qui concerne les données sur les participants, surtout dans le contexte de la stratégie de 2022 et des engagements connexes du programme relativement à l’ACS Plus.</a:t>
            </a:r>
          </a:p>
          <a:p>
            <a:pPr lvl="1">
              <a:lnSpc>
                <a:spcPct val="114000"/>
              </a:lnSpc>
              <a:spcAft>
                <a:spcPts val="600"/>
              </a:spcAft>
              <a:defRPr/>
            </a:pPr>
            <a:r>
              <a:rPr kumimoji="0" lang="fr-CA" sz="1100" b="0" i="0" u="none" strike="noStrike" kern="1200" cap="none" spc="0" normalizeH="0" baseline="0" noProof="0" dirty="0">
                <a:ln>
                  <a:noFill/>
                </a:ln>
                <a:solidFill>
                  <a:schemeClr val="tx2"/>
                </a:solidFill>
                <a:effectLst/>
                <a:uLnTx/>
                <a:uFillTx/>
                <a:latin typeface="Microsoft New Tai Lue"/>
                <a:ea typeface="+mn-ea"/>
                <a:cs typeface="+mn-cs"/>
              </a:rPr>
              <a:t>Les principales limites sont l’accent mis sur les activités avec nuitée, qui ne représentent qu’un faible pourcentage des participants au programme IC (moins de 10 %, voir page </a:t>
            </a:r>
            <a:r>
              <a:rPr lang="fr-CA" sz="1100" dirty="0">
                <a:solidFill>
                  <a:schemeClr val="tx2"/>
                </a:solidFill>
                <a:latin typeface="Microsoft New Tai Lue"/>
              </a:rPr>
              <a:t>31</a:t>
            </a:r>
            <a:r>
              <a:rPr kumimoji="0" lang="fr-CA" sz="1100" b="0" i="0" u="none" strike="noStrike" kern="1200" cap="none" spc="0" normalizeH="0" baseline="0" noProof="0" dirty="0">
                <a:ln>
                  <a:noFill/>
                </a:ln>
                <a:solidFill>
                  <a:schemeClr val="tx2"/>
                </a:solidFill>
                <a:effectLst/>
                <a:uLnTx/>
                <a:uFillTx/>
                <a:latin typeface="Microsoft New Tai Lue"/>
                <a:ea typeface="+mn-ea"/>
                <a:cs typeface="+mn-cs"/>
              </a:rPr>
              <a:t>), et l’absence de données désagrégées sur l’identité, c’est-à-dire d’information </a:t>
            </a:r>
            <a:r>
              <a:rPr lang="fr-CA" sz="1100" dirty="0">
                <a:solidFill>
                  <a:schemeClr val="tx2"/>
                </a:solidFill>
                <a:latin typeface="Microsoft New Tai Lue"/>
              </a:rPr>
              <a:t>recueillie auprès des participants </a:t>
            </a:r>
            <a:r>
              <a:rPr kumimoji="0" lang="fr-CA" sz="1100" b="0" i="0" u="none" strike="noStrike" kern="1200" cap="none" spc="0" normalizeH="0" baseline="0" noProof="0" dirty="0">
                <a:ln>
                  <a:noFill/>
                </a:ln>
                <a:solidFill>
                  <a:schemeClr val="tx2"/>
                </a:solidFill>
                <a:effectLst/>
                <a:uLnTx/>
                <a:uFillTx/>
                <a:latin typeface="Microsoft New Tai Lue"/>
                <a:ea typeface="+mn-ea"/>
                <a:cs typeface="+mn-cs"/>
              </a:rPr>
              <a:t>qui aurait pu être ventilée en sous-catégories détaillées, comme l’ethnicité, le revenu ou le handicap.</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fr-CA" sz="1100" b="0" i="0" u="none" strike="noStrike" kern="1200" cap="none" spc="-10" normalizeH="0" noProof="0" dirty="0">
                <a:ln>
                  <a:noFill/>
                </a:ln>
                <a:solidFill>
                  <a:schemeClr val="tx2"/>
                </a:solidFill>
                <a:effectLst/>
                <a:uLnTx/>
                <a:uFillTx/>
                <a:latin typeface="Microsoft New Tai Lue"/>
                <a:ea typeface="+mn-ea"/>
                <a:cs typeface="+mn-cs"/>
              </a:rPr>
              <a:t>Les analyses des codes postaux donnent une idée générale des participants aux activités de camping avec nuitée, mais les rapports qui en résultent décrivent en fin de compte la composition des quartiers des participants plutôt que les personnes elles-mêmes. Ces derniers ne peuvent donc pas servir à étudier les différences possibles entre les groupes ciblés en ce qui concerne la satisfaction, </a:t>
            </a:r>
            <a:r>
              <a:rPr lang="fr-CA" sz="1100" spc="-10" dirty="0">
                <a:solidFill>
                  <a:schemeClr val="tx2"/>
                </a:solidFill>
                <a:latin typeface="Microsoft New Tai Lue"/>
              </a:rPr>
              <a:t>les</a:t>
            </a:r>
            <a:r>
              <a:rPr kumimoji="0" lang="fr-CA" sz="1100" b="0" i="0" u="none" strike="noStrike" kern="1200" cap="none" spc="-10" normalizeH="0" noProof="0" dirty="0">
                <a:ln>
                  <a:noFill/>
                </a:ln>
                <a:solidFill>
                  <a:schemeClr val="tx2"/>
                </a:solidFill>
                <a:effectLst/>
                <a:uLnTx/>
                <a:uFillTx/>
                <a:latin typeface="Microsoft New Tai Lue"/>
                <a:ea typeface="+mn-ea"/>
                <a:cs typeface="+mn-cs"/>
              </a:rPr>
              <a:t> résultats d’apprentissage ou d’autres effets.</a:t>
            </a:r>
            <a:r>
              <a:rPr kumimoji="0" lang="fr-CA" sz="1100" b="0" i="0" u="none" strike="noStrike" kern="1200" cap="none" spc="0" normalizeH="0" baseline="0" noProof="0" dirty="0">
                <a:ln>
                  <a:noFill/>
                </a:ln>
                <a:solidFill>
                  <a:schemeClr val="tx2"/>
                </a:solidFill>
                <a:effectLst/>
                <a:uLnTx/>
                <a:uFillTx/>
                <a:latin typeface="Microsoft New Tai Lue"/>
                <a:ea typeface="+mn-ea"/>
                <a:cs typeface="+mn-cs"/>
              </a:rPr>
              <a:t> </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endParaRPr lang="fr-CA" sz="1100" dirty="0">
              <a:solidFill>
                <a:schemeClr val="tx2"/>
              </a:solidFill>
              <a:latin typeface="+mn-lt"/>
            </a:endParaRPr>
          </a:p>
        </p:txBody>
      </p:sp>
    </p:spTree>
    <p:extLst>
      <p:ext uri="{BB962C8B-B14F-4D97-AF65-F5344CB8AC3E}">
        <p14:creationId xmlns:p14="http://schemas.microsoft.com/office/powerpoint/2010/main" val="40476416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06E7A-3FF7-03F2-7DC8-434DB04B9C2B}"/>
              </a:ext>
            </a:extLst>
          </p:cNvPr>
          <p:cNvSpPr>
            <a:spLocks noGrp="1"/>
          </p:cNvSpPr>
          <p:nvPr>
            <p:ph type="title"/>
          </p:nvPr>
        </p:nvSpPr>
        <p:spPr/>
        <p:txBody>
          <a:bodyPr/>
          <a:lstStyle/>
          <a:p>
            <a:r>
              <a:rPr lang="fr-CA" dirty="0"/>
              <a:t>Pertinence pour les publics cibles</a:t>
            </a:r>
          </a:p>
        </p:txBody>
      </p:sp>
      <p:sp>
        <p:nvSpPr>
          <p:cNvPr id="3" name="Content Placeholder 2">
            <a:extLst>
              <a:ext uri="{FF2B5EF4-FFF2-40B4-BE49-F238E27FC236}">
                <a16:creationId xmlns:a16="http://schemas.microsoft.com/office/drawing/2014/main" id="{808E0848-416E-6D0F-3030-E47697886428}"/>
              </a:ext>
            </a:extLst>
          </p:cNvPr>
          <p:cNvSpPr>
            <a:spLocks noGrp="1"/>
          </p:cNvSpPr>
          <p:nvPr>
            <p:ph idx="13"/>
          </p:nvPr>
        </p:nvSpPr>
        <p:spPr>
          <a:xfrm>
            <a:off x="342899" y="800127"/>
            <a:ext cx="2110515" cy="5970787"/>
          </a:xfrm>
        </p:spPr>
        <p:txBody>
          <a:bodyPr/>
          <a:lstStyle/>
          <a:p>
            <a:pPr lvl="1">
              <a:lnSpc>
                <a:spcPct val="115000"/>
              </a:lnSpc>
              <a:spcAft>
                <a:spcPts val="600"/>
              </a:spcAft>
              <a:defRPr/>
            </a:pPr>
            <a:r>
              <a:rPr lang="fr-CA" sz="1100" dirty="0">
                <a:solidFill>
                  <a:schemeClr val="tx2"/>
                </a:solidFill>
                <a:latin typeface="Microsoft New Tai Lue"/>
              </a:rPr>
              <a:t>Les données géodémographiques ne permettent pas non plus de suivre le nombre de participants d’un type donné aux activités d’IC, ce qui aurait été nécessaire pour répondre aux deux indicateurs liés à l’ACS Plus proposés par le programme en 2022, comme les pourcentages de Canadiens racisés et de Canadiens handicapés participant à des activités d’IC. </a:t>
            </a:r>
          </a:p>
          <a:p>
            <a:pPr lvl="1">
              <a:lnSpc>
                <a:spcPct val="115000"/>
              </a:lnSpc>
              <a:spcAft>
                <a:spcPts val="600"/>
              </a:spcAft>
              <a:defRPr/>
            </a:pPr>
            <a:r>
              <a:rPr kumimoji="0" lang="fr-CA" sz="1100" b="0" i="0" u="none" strike="noStrike" kern="1200" cap="none" spc="0" normalizeH="0" baseline="0" noProof="0" dirty="0">
                <a:ln>
                  <a:noFill/>
                </a:ln>
                <a:solidFill>
                  <a:schemeClr val="tx2"/>
                </a:solidFill>
                <a:effectLst/>
                <a:uLnTx/>
                <a:uFillTx/>
                <a:latin typeface="Microsoft New Tai Lue"/>
                <a:ea typeface="+mn-ea"/>
                <a:cs typeface="+mn-cs"/>
              </a:rPr>
              <a:t>Interrogés sur ces lacunes lors des entretiens avec les informateurs clés, la majorité des employés du programme IC ont indiqué que les règlements en matière de protection de la vie privée limitaient la capacité du programme à recueillir des renseignements personnels directement auprès des participants.</a:t>
            </a:r>
          </a:p>
          <a:p>
            <a:pPr marL="0" marR="0" lvl="1"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100" b="0" i="0" u="none" strike="noStrike" kern="1200" cap="none" spc="0" normalizeH="0" baseline="0" noProof="0" dirty="0">
                <a:ln>
                  <a:noFill/>
                </a:ln>
                <a:solidFill>
                  <a:schemeClr val="tx2"/>
                </a:solidFill>
                <a:effectLst/>
                <a:uLnTx/>
                <a:uFillTx/>
                <a:latin typeface="Microsoft New Tai Lue"/>
                <a:ea typeface="+mn-ea"/>
                <a:cs typeface="+mn-cs"/>
              </a:rPr>
              <a:t>Les questions complémentaires ont révélé une connaissance limitée des processus permettant la collecte de renseignements personnels à des fins de suivi, </a:t>
            </a:r>
          </a:p>
        </p:txBody>
      </p:sp>
      <p:sp>
        <p:nvSpPr>
          <p:cNvPr id="4" name="Content Placeholder 3">
            <a:extLst>
              <a:ext uri="{FF2B5EF4-FFF2-40B4-BE49-F238E27FC236}">
                <a16:creationId xmlns:a16="http://schemas.microsoft.com/office/drawing/2014/main" id="{524B8DB6-D3FE-9F4D-6219-F631A401E3CE}"/>
              </a:ext>
            </a:extLst>
          </p:cNvPr>
          <p:cNvSpPr>
            <a:spLocks noGrp="1"/>
          </p:cNvSpPr>
          <p:nvPr>
            <p:ph idx="1"/>
          </p:nvPr>
        </p:nvSpPr>
        <p:spPr>
          <a:xfrm>
            <a:off x="2588175" y="800126"/>
            <a:ext cx="3926926" cy="5802554"/>
          </a:xfrm>
        </p:spPr>
        <p:txBody>
          <a:bodyPr/>
          <a:lstStyle/>
          <a:p>
            <a:pPr lvl="1">
              <a:lnSpc>
                <a:spcPct val="115000"/>
              </a:lnSpc>
              <a:spcAft>
                <a:spcPts val="600"/>
              </a:spcAft>
              <a:defRPr/>
            </a:pPr>
            <a:r>
              <a:rPr lang="fr-CA" sz="1100" dirty="0">
                <a:solidFill>
                  <a:schemeClr val="tx2"/>
                </a:solidFill>
                <a:latin typeface="Microsoft New Tai Lue"/>
              </a:rPr>
              <a:t>d’évaluation ou de production de rapports, dont les principaux éléments sont brièvement décrits ci-dessous. </a:t>
            </a:r>
          </a:p>
          <a:p>
            <a:pPr lvl="1">
              <a:lnSpc>
                <a:spcPct val="115000"/>
              </a:lnSpc>
              <a:defRPr/>
            </a:pPr>
            <a:r>
              <a:rPr lang="fr-CA" sz="1100" b="1" dirty="0">
                <a:solidFill>
                  <a:schemeClr val="tx2"/>
                </a:solidFill>
                <a:latin typeface="Microsoft New Tai Lue"/>
                <a:ea typeface="Microsoft New Tai Lue"/>
              </a:rPr>
              <a:t>Collecte de données personnelles</a:t>
            </a:r>
          </a:p>
          <a:p>
            <a:pPr lvl="1">
              <a:lnSpc>
                <a:spcPct val="115000"/>
              </a:lnSpc>
              <a:spcAft>
                <a:spcPts val="600"/>
              </a:spcAft>
              <a:defRPr/>
            </a:pPr>
            <a:r>
              <a:rPr lang="fr-CA" sz="1100" dirty="0">
                <a:solidFill>
                  <a:schemeClr val="tx2"/>
                </a:solidFill>
                <a:latin typeface="Microsoft New Tai Lue"/>
              </a:rPr>
              <a:t>Lorsqu’ils sont nécessaires aux ministères ou organismes, les processus permettant de recueillir des données personnelles de manière transparente et éthique sont guidés par la </a:t>
            </a:r>
            <a:r>
              <a:rPr lang="fr-CA" sz="1100" i="1" dirty="0">
                <a:solidFill>
                  <a:schemeClr val="tx2"/>
                </a:solidFill>
                <a:latin typeface="Microsoft New Tai Lue"/>
              </a:rPr>
              <a:t>Loi sur la protection des renseignements personnels</a:t>
            </a:r>
            <a:r>
              <a:rPr lang="fr-CA" sz="1100" dirty="0">
                <a:solidFill>
                  <a:schemeClr val="tx2"/>
                </a:solidFill>
                <a:latin typeface="Microsoft New Tai Lue"/>
              </a:rPr>
              <a:t>.</a:t>
            </a:r>
          </a:p>
          <a:p>
            <a:pPr lvl="1">
              <a:lnSpc>
                <a:spcPct val="115000"/>
              </a:lnSpc>
              <a:spcAft>
                <a:spcPts val="600"/>
              </a:spcAft>
              <a:defRPr/>
            </a:pPr>
            <a:r>
              <a:rPr lang="fr-CA" sz="1100" dirty="0">
                <a:solidFill>
                  <a:schemeClr val="tx2"/>
                </a:solidFill>
                <a:latin typeface="Microsoft New Tai Lue"/>
              </a:rPr>
              <a:t>Une fois recueillis, les renseignements personnels doivent être utilisés conformément aux objectifs du processus de collecte. Ces objectifs doivent également être indiqués dans toute évaluation des facteurs relatifs à la vie privée ou tout fichier de renseignements personnels (FRP)* pertinent. Il s’agit généralement d’objectifs de suivi et d’évaluation, qui peuvent être considérés comme un élément du continuum d’utilisation d’un programme donné.</a:t>
            </a:r>
          </a:p>
          <a:p>
            <a:pPr lvl="1">
              <a:lnSpc>
                <a:spcPct val="115000"/>
              </a:lnSpc>
              <a:spcAft>
                <a:spcPts val="600"/>
              </a:spcAft>
              <a:defRPr/>
            </a:pPr>
            <a:r>
              <a:rPr lang="fr-CA" sz="1100" dirty="0">
                <a:solidFill>
                  <a:schemeClr val="tx2"/>
                </a:solidFill>
                <a:latin typeface="Microsoft New Tai Lue"/>
              </a:rPr>
              <a:t>Un examen du </a:t>
            </a:r>
            <a:r>
              <a:rPr lang="fr-CA" sz="1100" dirty="0">
                <a:solidFill>
                  <a:schemeClr val="tx2"/>
                </a:solidFill>
                <a:latin typeface="Microsoft New Tai Lue"/>
                <a:hlinkClick r:id="rId2">
                  <a:extLst>
                    <a:ext uri="{A12FA001-AC4F-418D-AE19-62706E023703}">
                      <ahyp:hlinkClr xmlns:ahyp="http://schemas.microsoft.com/office/drawing/2018/hyperlinkcolor" val="tx"/>
                    </a:ext>
                  </a:extLst>
                </a:hlinkClick>
              </a:rPr>
              <a:t>FRP du programme IC</a:t>
            </a:r>
            <a:r>
              <a:rPr lang="fr-CA" sz="1100" dirty="0">
                <a:solidFill>
                  <a:schemeClr val="tx2"/>
                </a:solidFill>
                <a:latin typeface="Microsoft New Tai Lue"/>
              </a:rPr>
              <a:t> a permis de constater que les facteurs identitaires (p. ex. l’ethnicité ou le niveau de revenu) ne font pas partie des renseignements personnels pouvant être recueillis; cependant, les problèmes de santé et les handicaps étaient des renseignements qui pouvaient être recueillis à l’inscription, tout comme le nom et les détails de la carte de crédit. Les employés du programme IC ont confirmé que les données sur les handicaps et l’état de santé n’étaient pas recueillies par ce moyen. </a:t>
            </a:r>
          </a:p>
          <a:p>
            <a:pPr marL="0" marR="0" lvl="1"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100" b="0" i="0" u="none" strike="noStrike" kern="1200" cap="none" spc="0" normalizeH="0" baseline="0" noProof="0" dirty="0">
                <a:ln>
                  <a:noFill/>
                </a:ln>
                <a:solidFill>
                  <a:schemeClr val="tx2"/>
                </a:solidFill>
                <a:effectLst/>
                <a:uLnTx/>
                <a:uFillTx/>
                <a:latin typeface="Microsoft New Tai Lue"/>
                <a:ea typeface="+mn-ea"/>
                <a:cs typeface="+mn-cs"/>
              </a:rPr>
              <a:t>Au-delà des FRP, la collecte de données et les analyses de renseignements personnels effectuées pour le suivi ou l’évaluation doivent respecter les mesures de protection des renseignements personnels, comme la minimisation des données (la collecte des renseignements qui sont clairement nécessaires uniquement) et la dépersonnalisation des données. </a:t>
            </a:r>
          </a:p>
          <a:p>
            <a:pPr>
              <a:lnSpc>
                <a:spcPct val="114000"/>
              </a:lnSpc>
            </a:pPr>
            <a:endParaRPr lang="en-CA" dirty="0"/>
          </a:p>
        </p:txBody>
      </p:sp>
      <p:sp>
        <p:nvSpPr>
          <p:cNvPr id="5" name="TextBox 4">
            <a:extLst>
              <a:ext uri="{FF2B5EF4-FFF2-40B4-BE49-F238E27FC236}">
                <a16:creationId xmlns:a16="http://schemas.microsoft.com/office/drawing/2014/main" id="{7DAFD0E4-5255-3E99-708C-56099BE1EAD3}"/>
              </a:ext>
            </a:extLst>
          </p:cNvPr>
          <p:cNvSpPr txBox="1"/>
          <p:nvPr/>
        </p:nvSpPr>
        <p:spPr>
          <a:xfrm>
            <a:off x="318837" y="6553165"/>
            <a:ext cx="1794972" cy="643446"/>
          </a:xfrm>
          <a:prstGeom prst="rect">
            <a:avLst/>
          </a:prstGeom>
          <a:noFill/>
          <a:ln>
            <a:solidFill>
              <a:schemeClr val="bg2"/>
            </a:solidFill>
          </a:ln>
        </p:spPr>
        <p:txBody>
          <a:bodyPr wrap="square" lIns="72000" rIns="7200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fr-CA" sz="11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Ces constatations sont prises en compte dans la recommandation 1.</a:t>
            </a:r>
          </a:p>
        </p:txBody>
      </p:sp>
      <p:sp>
        <p:nvSpPr>
          <p:cNvPr id="9" name="TextBox 8">
            <a:extLst>
              <a:ext uri="{FF2B5EF4-FFF2-40B4-BE49-F238E27FC236}">
                <a16:creationId xmlns:a16="http://schemas.microsoft.com/office/drawing/2014/main" id="{004E9E20-9B4A-FD9C-15AE-7F466C29B378}"/>
              </a:ext>
            </a:extLst>
          </p:cNvPr>
          <p:cNvSpPr txBox="1"/>
          <p:nvPr/>
        </p:nvSpPr>
        <p:spPr>
          <a:xfrm>
            <a:off x="342899" y="7855088"/>
            <a:ext cx="5761018" cy="1114921"/>
          </a:xfrm>
          <a:prstGeom prst="rect">
            <a:avLst/>
          </a:prstGeom>
          <a:noFill/>
        </p:spPr>
        <p:txBody>
          <a:bodyPr wrap="square" lIns="0" tIns="0" rIns="0" bIns="0">
            <a:spAutoFit/>
          </a:bodyPr>
          <a:lstStyle/>
          <a:p>
            <a:pPr marL="0" lvl="1" defTabSz="1219170">
              <a:lnSpc>
                <a:spcPct val="115000"/>
              </a:lnSpc>
              <a:spcAft>
                <a:spcPts val="600"/>
              </a:spcAft>
              <a:buFont typeface="Arial" panose="020B0604020202020204" pitchFamily="34" charset="0"/>
              <a:buChar char="​"/>
              <a:defRPr/>
            </a:pPr>
            <a:r>
              <a:rPr lang="fr-FR" altLang="en-US" sz="1050" dirty="0">
                <a:solidFill>
                  <a:schemeClr val="tx2"/>
                </a:solidFill>
              </a:rPr>
              <a:t>*Les fichiers de renseignements personnels décrivent les renseignements personnels conservés à l'appui de programmes ou d'activités spécifiques par des institutions gouvernementales au sujet de personnes physiques, qui peuvent être récupérés à l'aide d'un nom, d'un symbole ou d'un numéro d'identification. Les fichiers de renseignements personnels doivent inclure les renseignements personnels qui sont ou ont été utilisés ou qui sont disponibles à des fins administratives.</a:t>
            </a:r>
            <a:endParaRPr kumimoji="0" lang="en-US" altLang="en-US" sz="1050" b="0" i="0" u="none" strike="noStrike" kern="1200" cap="none" spc="0" normalizeH="0" baseline="0" noProof="0" dirty="0">
              <a:ln>
                <a:noFill/>
              </a:ln>
              <a:solidFill>
                <a:schemeClr val="tx2"/>
              </a:solidFill>
              <a:effectLst/>
              <a:uLnTx/>
              <a:uFillTx/>
              <a:latin typeface="Microsoft New Tai Lue"/>
              <a:ea typeface="+mn-ea"/>
              <a:cs typeface="Noto Sans" panose="020B0502040504020204" pitchFamily="34" charset="0"/>
            </a:endParaRPr>
          </a:p>
        </p:txBody>
      </p:sp>
      <p:cxnSp>
        <p:nvCxnSpPr>
          <p:cNvPr id="10" name="Straight Connector 9">
            <a:extLst>
              <a:ext uri="{FF2B5EF4-FFF2-40B4-BE49-F238E27FC236}">
                <a16:creationId xmlns:a16="http://schemas.microsoft.com/office/drawing/2014/main" id="{8F22634D-7D29-C825-9F7D-D86648ECAD10}"/>
              </a:ext>
            </a:extLst>
          </p:cNvPr>
          <p:cNvCxnSpPr/>
          <p:nvPr/>
        </p:nvCxnSpPr>
        <p:spPr>
          <a:xfrm>
            <a:off x="318836" y="7718057"/>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8155049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ED9AA3-B4A8-EA3C-4DDB-DC2B4680AA25}"/>
              </a:ext>
            </a:extLst>
          </p:cNvPr>
          <p:cNvSpPr>
            <a:spLocks noGrp="1"/>
          </p:cNvSpPr>
          <p:nvPr>
            <p:ph type="title"/>
          </p:nvPr>
        </p:nvSpPr>
        <p:spPr/>
        <p:txBody>
          <a:bodyPr/>
          <a:lstStyle/>
          <a:p>
            <a:r>
              <a:rPr lang="fr-CA" dirty="0"/>
              <a:t>Pertinence pour les publics cibles</a:t>
            </a:r>
            <a:endParaRPr lang="en-CA" dirty="0"/>
          </a:p>
        </p:txBody>
      </p:sp>
      <p:sp>
        <p:nvSpPr>
          <p:cNvPr id="3" name="Content Placeholder 2">
            <a:extLst>
              <a:ext uri="{FF2B5EF4-FFF2-40B4-BE49-F238E27FC236}">
                <a16:creationId xmlns:a16="http://schemas.microsoft.com/office/drawing/2014/main" id="{93B5800B-CA3A-CB3F-A1D2-B62412489CA5}"/>
              </a:ext>
            </a:extLst>
          </p:cNvPr>
          <p:cNvSpPr>
            <a:spLocks noGrp="1"/>
          </p:cNvSpPr>
          <p:nvPr>
            <p:ph idx="13"/>
          </p:nvPr>
        </p:nvSpPr>
        <p:spPr>
          <a:xfrm>
            <a:off x="342900" y="792000"/>
            <a:ext cx="2067791" cy="6462000"/>
          </a:xfrm>
        </p:spPr>
        <p:txBody>
          <a:bodyPr/>
          <a:lstStyle/>
          <a:p>
            <a:pPr lvl="1">
              <a:lnSpc>
                <a:spcPct val="114000"/>
              </a:lnSpc>
            </a:pPr>
            <a:r>
              <a:rPr lang="fr-CA" sz="1100" dirty="0">
                <a:solidFill>
                  <a:schemeClr val="tx2"/>
                </a:solidFill>
                <a:latin typeface="+mn-lt"/>
                <a:ea typeface="+mn-lt"/>
              </a:rPr>
              <a:t>En ce qui concerne les formulaires de commentaires comme ceux utilisés par le programme IC, les exigences pour la protection des renseignements personnels stipulent aussi que les personnes interrogées doivent comprendre que la participation est volontaire et que des options « préfère ne pas répondre » doivent être proposées lorsque des renseignements délicats sont demandés*.</a:t>
            </a:r>
          </a:p>
          <a:p>
            <a:pPr lvl="1">
              <a:lnSpc>
                <a:spcPct val="114000"/>
              </a:lnSpc>
            </a:pPr>
            <a:endParaRPr lang="fr-CA" dirty="0">
              <a:cs typeface="Times New Roman" panose="02020603050405020304" pitchFamily="18" charset="0"/>
            </a:endParaRPr>
          </a:p>
          <a:p>
            <a:endParaRPr lang="en-CA" dirty="0"/>
          </a:p>
        </p:txBody>
      </p:sp>
      <p:sp>
        <p:nvSpPr>
          <p:cNvPr id="4" name="Content Placeholder 3">
            <a:extLst>
              <a:ext uri="{FF2B5EF4-FFF2-40B4-BE49-F238E27FC236}">
                <a16:creationId xmlns:a16="http://schemas.microsoft.com/office/drawing/2014/main" id="{7C10FD88-4A49-76FB-F450-DE7AC7514F7E}"/>
              </a:ext>
            </a:extLst>
          </p:cNvPr>
          <p:cNvSpPr>
            <a:spLocks noGrp="1"/>
          </p:cNvSpPr>
          <p:nvPr>
            <p:ph idx="1"/>
          </p:nvPr>
        </p:nvSpPr>
        <p:spPr>
          <a:xfrm>
            <a:off x="2660073" y="792000"/>
            <a:ext cx="3846856" cy="6480000"/>
          </a:xfrm>
        </p:spPr>
        <p:txBody>
          <a:bodyPr/>
          <a:lstStyle/>
          <a:p>
            <a:pPr lvl="1">
              <a:lnSpc>
                <a:spcPct val="114000"/>
              </a:lnSpc>
            </a:pPr>
            <a:r>
              <a:rPr lang="fr-CA" sz="1400" dirty="0">
                <a:cs typeface="Times New Roman" panose="02020603050405020304" pitchFamily="18" charset="0"/>
              </a:rPr>
              <a:t>Principales constatations</a:t>
            </a:r>
          </a:p>
          <a:p>
            <a:pPr lvl="1">
              <a:lnSpc>
                <a:spcPct val="114000"/>
              </a:lnSpc>
              <a:spcAft>
                <a:spcPts val="600"/>
              </a:spcAft>
              <a:defRPr/>
            </a:pPr>
            <a:r>
              <a:rPr lang="fr-CA" sz="1100" dirty="0">
                <a:solidFill>
                  <a:schemeClr val="tx2"/>
                </a:solidFill>
                <a:latin typeface="+mn-lt"/>
              </a:rPr>
              <a:t>Dans l’ensemble, les constatations sur la pertinence du programme IC pour les publics cibles indiquent que le programme a probablement joint des membres de la plupart des groupes ciblés et que ses activités ont été adaptées de manière continue aux besoins des participants en fonction des commentaires et des occasions de formation. </a:t>
            </a:r>
          </a:p>
          <a:p>
            <a:r>
              <a:rPr lang="fr-CA" dirty="0"/>
              <a:t>Cependant, les pratiques de collecte de données du programme n’ont pas permis de faire des analyses en fonction de facteurs identitaires. Pour cette raison, il n’a pas été possible d’appliquer une optique d’ACS Plus aux résultats du programme, par exemple en évaluant si les divers publics cibles du programme (personnes racisées, personnes en situation de handicap, Canadiens à revenu faible ou moyen et personnes avec de jeunes enfants vivant en milieu urbain) ont obtenu des services de manière équitable.</a:t>
            </a:r>
          </a:p>
          <a:p>
            <a:endParaRPr lang="en-CA" dirty="0"/>
          </a:p>
        </p:txBody>
      </p:sp>
      <p:sp>
        <p:nvSpPr>
          <p:cNvPr id="7" name="TextBox 6">
            <a:extLst>
              <a:ext uri="{FF2B5EF4-FFF2-40B4-BE49-F238E27FC236}">
                <a16:creationId xmlns:a16="http://schemas.microsoft.com/office/drawing/2014/main" id="{4D6C88D1-453C-8BAA-A6E7-DC0B42910E91}"/>
              </a:ext>
            </a:extLst>
          </p:cNvPr>
          <p:cNvSpPr txBox="1"/>
          <p:nvPr/>
        </p:nvSpPr>
        <p:spPr>
          <a:xfrm>
            <a:off x="342151" y="7970096"/>
            <a:ext cx="5369880" cy="615553"/>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*Pour obtenir de plus amples renseignements, consulter le document suivant : </a:t>
            </a:r>
            <a:r>
              <a:rPr kumimoji="0" lang="fr-CA" sz="1000" b="0" i="0" u="none" strike="noStrike" kern="1200" cap="none" spc="0" normalizeH="0" baseline="0" noProof="0" dirty="0">
                <a:ln>
                  <a:noFill/>
                </a:ln>
                <a:solidFill>
                  <a:srgbClr val="3C3D3E"/>
                </a:solidFill>
                <a:effectLst/>
                <a:uLnTx/>
                <a:uFillTx/>
                <a:latin typeface="Microsoft New Tai Lue"/>
                <a:ea typeface="+mn-ea"/>
                <a:cs typeface="+mn-cs"/>
                <a:hlinkClick r:id="rId2"/>
              </a:rPr>
              <a:t>Avis de mise en œuvre de la protection des renseignements personnels 2023-02 : Renseignements personnels aux fins de surveillance des programmes, d’évaluation et de production de rapports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000" b="0" i="0" u="none" strike="noStrike" kern="1200" cap="none" spc="0" normalizeH="0" baseline="0" noProof="0" dirty="0">
              <a:ln>
                <a:noFill/>
              </a:ln>
              <a:solidFill>
                <a:srgbClr val="3C3D3E"/>
              </a:solidFill>
              <a:effectLst/>
              <a:uLnTx/>
              <a:uFillTx/>
              <a:latin typeface="Microsoft New Tai Lue"/>
              <a:ea typeface="+mn-ea"/>
              <a:cs typeface="+mn-cs"/>
            </a:endParaRPr>
          </a:p>
        </p:txBody>
      </p:sp>
      <p:cxnSp>
        <p:nvCxnSpPr>
          <p:cNvPr id="5" name="Straight Connector 4">
            <a:extLst>
              <a:ext uri="{FF2B5EF4-FFF2-40B4-BE49-F238E27FC236}">
                <a16:creationId xmlns:a16="http://schemas.microsoft.com/office/drawing/2014/main" id="{1E00579F-EC97-D701-0430-06D2F8DE7BA4}"/>
              </a:ext>
            </a:extLst>
          </p:cNvPr>
          <p:cNvCxnSpPr/>
          <p:nvPr/>
        </p:nvCxnSpPr>
        <p:spPr>
          <a:xfrm>
            <a:off x="318836" y="7805532"/>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757740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47392" y="4253866"/>
            <a:ext cx="4723144" cy="591265"/>
          </a:xfrm>
        </p:spPr>
        <p:txBody>
          <a:bodyPr/>
          <a:lstStyle/>
          <a:p>
            <a:r>
              <a:rPr lang="fr-CA" sz="6000"/>
              <a:t>Efficacité</a:t>
            </a:r>
          </a:p>
        </p:txBody>
      </p:sp>
      <p:pic>
        <p:nvPicPr>
          <p:cNvPr id="7" name="Picture 6" descr="  Le contenu généré par l’IA peut être incorrect.">
            <a:extLst>
              <a:ext uri="{FF2B5EF4-FFF2-40B4-BE49-F238E27FC236}">
                <a16:creationId xmlns:a16="http://schemas.microsoft.com/office/drawing/2014/main" id="{2232D57B-BEFD-6A10-D2A8-D93777A963A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6420" y="3361427"/>
            <a:ext cx="1550972" cy="1710138"/>
          </a:xfrm>
          <a:prstGeom prst="rect">
            <a:avLst/>
          </a:prstGeom>
        </p:spPr>
      </p:pic>
    </p:spTree>
    <p:extLst>
      <p:ext uri="{BB962C8B-B14F-4D97-AF65-F5344CB8AC3E}">
        <p14:creationId xmlns:p14="http://schemas.microsoft.com/office/powerpoint/2010/main" val="55473795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CA"/>
              <a:t>Tables des matières</a:t>
            </a:r>
          </a:p>
        </p:txBody>
      </p:sp>
      <p:graphicFrame>
        <p:nvGraphicFramePr>
          <p:cNvPr id="5" name="Content Placeholder 3" descr="Table des matières du rapport "/>
          <p:cNvGraphicFramePr>
            <a:graphicFrameLocks noGrp="1"/>
          </p:cNvGraphicFramePr>
          <p:nvPr>
            <p:ph idx="4294967295"/>
            <p:extLst>
              <p:ext uri="{D42A27DB-BD31-4B8C-83A1-F6EECF244321}">
                <p14:modId xmlns:p14="http://schemas.microsoft.com/office/powerpoint/2010/main" val="351354902"/>
              </p:ext>
            </p:extLst>
          </p:nvPr>
        </p:nvGraphicFramePr>
        <p:xfrm>
          <a:off x="351026" y="2045645"/>
          <a:ext cx="4636609" cy="5364558"/>
        </p:xfrm>
        <a:graphic>
          <a:graphicData uri="http://schemas.openxmlformats.org/drawingml/2006/table">
            <a:tbl>
              <a:tblPr firstRow="1">
                <a:tableStyleId>{D27102A9-8310-4765-A935-A1911B00CA55}</a:tableStyleId>
              </a:tblPr>
              <a:tblGrid>
                <a:gridCol w="3736753">
                  <a:extLst>
                    <a:ext uri="{9D8B030D-6E8A-4147-A177-3AD203B41FA5}">
                      <a16:colId xmlns:a16="http://schemas.microsoft.com/office/drawing/2014/main" val="20000"/>
                    </a:ext>
                  </a:extLst>
                </a:gridCol>
                <a:gridCol w="899856">
                  <a:extLst>
                    <a:ext uri="{9D8B030D-6E8A-4147-A177-3AD203B41FA5}">
                      <a16:colId xmlns:a16="http://schemas.microsoft.com/office/drawing/2014/main" val="20001"/>
                    </a:ext>
                  </a:extLst>
                </a:gridCol>
              </a:tblGrid>
              <a:tr h="410472">
                <a:tc>
                  <a:txBody>
                    <a:bodyPr/>
                    <a:lstStyle/>
                    <a:p>
                      <a:r>
                        <a:rPr lang="fr-CA" sz="1800" baseline="0" dirty="0">
                          <a:solidFill>
                            <a:schemeClr val="bg1"/>
                          </a:solidFill>
                          <a:latin typeface="HelveticaNeue LT 55 Roman" panose="020B0604020202020204" pitchFamily="34" charset="0"/>
                        </a:rPr>
                        <a:t>Contenu</a:t>
                      </a:r>
                    </a:p>
                  </a:txBody>
                  <a:tcPr marL="121920" marR="121920" marT="60960" marB="60960" anchor="ctr">
                    <a:lnL>
                      <a:noFill/>
                    </a:lnL>
                    <a:lnR w="12700" cap="flat" cmpd="sng" algn="ctr">
                      <a:solidFill>
                        <a:schemeClr val="bg1">
                          <a:lumMod val="85000"/>
                        </a:schemeClr>
                      </a:solidFill>
                      <a:prstDash val="solid"/>
                      <a:round/>
                      <a:headEnd type="none" w="med" len="med"/>
                      <a:tailEnd type="none" w="med" len="med"/>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253C6C"/>
                    </a:solidFill>
                  </a:tcPr>
                </a:tc>
                <a:tc>
                  <a:txBody>
                    <a:bodyPr/>
                    <a:lstStyle/>
                    <a:p>
                      <a:pPr algn="r"/>
                      <a:r>
                        <a:rPr lang="fr-CA" sz="1400">
                          <a:solidFill>
                            <a:schemeClr val="bg1"/>
                          </a:solidFill>
                          <a:latin typeface="HelveticaNeue LT 55 Roman" panose="020B0604020202020204" pitchFamily="34" charset="0"/>
                        </a:rPr>
                        <a:t>Page</a:t>
                      </a:r>
                    </a:p>
                  </a:txBody>
                  <a:tcPr marL="121920" marR="144000" marT="60960" marB="60960" anchor="ctr">
                    <a:lnL w="12700" cap="flat" cmpd="sng" algn="ctr">
                      <a:solidFill>
                        <a:schemeClr val="bg1">
                          <a:lumMod val="85000"/>
                        </a:schemeClr>
                      </a:solidFill>
                      <a:prstDash val="solid"/>
                      <a:round/>
                      <a:headEnd type="none" w="med" len="med"/>
                      <a:tailEnd type="none" w="med" len="med"/>
                    </a:lnL>
                    <a:lnR>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253C6C"/>
                    </a:solidFill>
                  </a:tcPr>
                </a:tc>
                <a:extLst>
                  <a:ext uri="{0D108BD9-81ED-4DB2-BD59-A6C34878D82A}">
                    <a16:rowId xmlns:a16="http://schemas.microsoft.com/office/drawing/2014/main" val="10000"/>
                  </a:ext>
                </a:extLst>
              </a:tr>
              <a:tr h="458449">
                <a:tc>
                  <a:txBody>
                    <a:bodyPr/>
                    <a:lstStyle/>
                    <a:p>
                      <a:r>
                        <a:rPr lang="fr-CA" sz="1200" b="0" dirty="0"/>
                        <a:t>Liste des images</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fr-CA" sz="1200" b="0"/>
                        <a:t>4</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58449">
                <a:tc>
                  <a:txBody>
                    <a:bodyPr/>
                    <a:lstStyle/>
                    <a:p>
                      <a:r>
                        <a:rPr lang="fr-CA" sz="1200" b="0" dirty="0"/>
                        <a:t>Liste des figures</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fr-CA" sz="1200" b="0"/>
                        <a:t>5</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9556269"/>
                  </a:ext>
                </a:extLst>
              </a:tr>
              <a:tr h="458449">
                <a:tc>
                  <a:txBody>
                    <a:bodyPr/>
                    <a:lstStyle/>
                    <a:p>
                      <a:r>
                        <a:rPr lang="fr-CA" sz="1200" b="0"/>
                        <a:t>Sigles et abréviations</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fr-CA" sz="1200" b="0"/>
                        <a:t>6</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58449">
                <a:tc>
                  <a:txBody>
                    <a:bodyPr/>
                    <a:lstStyle/>
                    <a:p>
                      <a:r>
                        <a:rPr lang="fr-CA" sz="1200" b="1"/>
                        <a:t>À propos de l’évaluation</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fr-CA" sz="1200" b="0"/>
                        <a:t>7</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458449">
                <a:tc>
                  <a:txBody>
                    <a:bodyPr/>
                    <a:lstStyle/>
                    <a:p>
                      <a:pPr marL="0" algn="l" defTabSz="1219170" rtl="0" eaLnBrk="1" latinLnBrk="0" hangingPunct="1"/>
                      <a:r>
                        <a:rPr lang="fr-CA" sz="1200" b="1">
                          <a:solidFill>
                            <a:schemeClr val="tx1"/>
                          </a:solidFill>
                          <a:latin typeface="+mn-lt"/>
                          <a:ea typeface="+mn-lt"/>
                          <a:cs typeface="+mn-cs"/>
                        </a:rPr>
                        <a:t>Profil du programme</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fr-CA" sz="1200" b="0"/>
                        <a:t>9</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82042">
                <a:tc>
                  <a:txBody>
                    <a:bodyPr/>
                    <a:lstStyle/>
                    <a:p>
                      <a:r>
                        <a:rPr lang="fr-CA" sz="1200" b="1"/>
                        <a:t>Principales constatations</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rtl="0"/>
                      <a:endParaRPr lang="en-CA" sz="1200" b="0" dirty="0"/>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82042">
                <a:tc>
                  <a:txBody>
                    <a:bodyPr/>
                    <a:lstStyle/>
                    <a:p>
                      <a:r>
                        <a:rPr lang="fr-CA" sz="1200">
                          <a:solidFill>
                            <a:schemeClr val="tx2"/>
                          </a:solidFill>
                        </a:rPr>
                        <a:t>Pertinence</a:t>
                      </a:r>
                    </a:p>
                  </a:txBody>
                  <a:tcPr marL="192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fr-CA" sz="1200" b="0" dirty="0">
                          <a:solidFill>
                            <a:schemeClr val="tx2"/>
                          </a:solidFill>
                        </a:rPr>
                        <a:t>17</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38204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200" b="0">
                          <a:solidFill>
                            <a:schemeClr val="tx2"/>
                          </a:solidFill>
                        </a:rPr>
                        <a:t>Efficacité</a:t>
                      </a:r>
                    </a:p>
                  </a:txBody>
                  <a:tcPr marL="192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fr-CA" sz="1200" b="0" dirty="0">
                          <a:solidFill>
                            <a:schemeClr val="tx2"/>
                          </a:solidFill>
                        </a:rPr>
                        <a:t>29</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38204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200">
                          <a:solidFill>
                            <a:schemeClr val="tx2"/>
                          </a:solidFill>
                        </a:rPr>
                        <a:t>Efficience</a:t>
                      </a:r>
                    </a:p>
                  </a:txBody>
                  <a:tcPr marL="192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fr-CA" sz="1200" b="0" dirty="0">
                          <a:solidFill>
                            <a:schemeClr val="tx2"/>
                          </a:solidFill>
                        </a:rPr>
                        <a:t>47</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458449">
                <a:tc>
                  <a:txBody>
                    <a:bodyPr/>
                    <a:lstStyle/>
                    <a:p>
                      <a:r>
                        <a:rPr lang="fr-CA" sz="1200" b="1" dirty="0">
                          <a:solidFill>
                            <a:schemeClr val="tx2"/>
                          </a:solidFill>
                        </a:rPr>
                        <a:t>Recommandation 1</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fr-CA" sz="1200" b="0" dirty="0">
                          <a:solidFill>
                            <a:schemeClr val="tx2"/>
                          </a:solidFill>
                        </a:rPr>
                        <a:t>58</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675224">
                <a:tc>
                  <a:txBody>
                    <a:bodyPr/>
                    <a:lstStyle/>
                    <a:p>
                      <a:r>
                        <a:rPr lang="fr-CA" sz="1200" b="1" dirty="0">
                          <a:solidFill>
                            <a:schemeClr val="tx2"/>
                          </a:solidFill>
                        </a:rPr>
                        <a:t>Annexe A </a:t>
                      </a:r>
                    </a:p>
                    <a:p>
                      <a:r>
                        <a:rPr lang="fr-CA" sz="1200" noProof="0" dirty="0"/>
                        <a:t>Évaluation et recherche sur l’opinion publique</a:t>
                      </a:r>
                      <a:endParaRPr lang="fr-CA" sz="1200" b="1" dirty="0">
                        <a:solidFill>
                          <a:schemeClr val="tx2"/>
                        </a:solidFill>
                      </a:endParaRP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fr-CA" sz="1200" b="0" dirty="0">
                          <a:solidFill>
                            <a:schemeClr val="tx2"/>
                          </a:solidFill>
                        </a:rPr>
                        <a:t>59</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56941921"/>
                  </a:ext>
                </a:extLst>
              </a:tr>
            </a:tbl>
          </a:graphicData>
        </a:graphic>
      </p:graphicFrame>
    </p:spTree>
    <p:extLst>
      <p:ext uri="{BB962C8B-B14F-4D97-AF65-F5344CB8AC3E}">
        <p14:creationId xmlns:p14="http://schemas.microsoft.com/office/powerpoint/2010/main" val="2080625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55E36-9B00-4D33-AC68-052550A2438B}"/>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4B31642-5E96-8BC9-D326-D274D5B4CAB5}"/>
              </a:ext>
            </a:extLst>
          </p:cNvPr>
          <p:cNvSpPr>
            <a:spLocks noGrp="1"/>
          </p:cNvSpPr>
          <p:nvPr>
            <p:ph type="title"/>
          </p:nvPr>
        </p:nvSpPr>
        <p:spPr>
          <a:xfrm>
            <a:off x="342899" y="792000"/>
            <a:ext cx="2210295" cy="936000"/>
          </a:xfrm>
        </p:spPr>
        <p:txBody>
          <a:bodyPr/>
          <a:lstStyle/>
          <a:p>
            <a:r>
              <a:rPr lang="fr-CA" sz="2400" dirty="0"/>
              <a:t>Objectifs et cibles de l’IC</a:t>
            </a:r>
          </a:p>
        </p:txBody>
      </p:sp>
      <p:sp>
        <p:nvSpPr>
          <p:cNvPr id="10" name="Content Placeholder 9">
            <a:extLst>
              <a:ext uri="{FF2B5EF4-FFF2-40B4-BE49-F238E27FC236}">
                <a16:creationId xmlns:a16="http://schemas.microsoft.com/office/drawing/2014/main" id="{F7BC3029-323A-5B55-8643-E08F5D56641C}"/>
              </a:ext>
            </a:extLst>
          </p:cNvPr>
          <p:cNvSpPr>
            <a:spLocks noGrp="1"/>
          </p:cNvSpPr>
          <p:nvPr>
            <p:ph idx="13"/>
          </p:nvPr>
        </p:nvSpPr>
        <p:spPr>
          <a:xfrm>
            <a:off x="342899" y="1797270"/>
            <a:ext cx="2066269" cy="4256445"/>
          </a:xfrm>
        </p:spPr>
        <p:txBody>
          <a:bodyPr/>
          <a:lstStyle/>
          <a:p>
            <a:pPr>
              <a:lnSpc>
                <a:spcPct val="114000"/>
              </a:lnSpc>
            </a:pPr>
            <a:r>
              <a:rPr lang="fr-CA" dirty="0"/>
              <a:t>Cette section du rapport explore les données relatives aux résultats du programme Initiation au camping, les conclusions étant regroupées dans des sections décrivant les principaux objectifs de rendement du programme, les résultats de la diffusion externe et son efficacité à minimiser les obstacles à l’accès à la nature.</a:t>
            </a:r>
          </a:p>
          <a:p>
            <a:pPr>
              <a:lnSpc>
                <a:spcPct val="114000"/>
              </a:lnSpc>
            </a:pPr>
            <a:r>
              <a:rPr lang="fr-CA" dirty="0"/>
              <a:t>Les sources de données comprennent le décompte des participants et des contacts établis dans le cadre des activités de diffusion externe, les commentaires recueillis auprès des campeurs et des pagayeurs novices, ainsi que les commentaires des partenaires communautaires des centres urbains. </a:t>
            </a:r>
          </a:p>
          <a:p>
            <a:pPr>
              <a:lnSpc>
                <a:spcPct val="114000"/>
              </a:lnSpc>
            </a:pPr>
            <a:endParaRPr lang="fr-CA" dirty="0"/>
          </a:p>
        </p:txBody>
      </p:sp>
      <p:sp>
        <p:nvSpPr>
          <p:cNvPr id="8" name="Content Placeholder 7">
            <a:extLst>
              <a:ext uri="{FF2B5EF4-FFF2-40B4-BE49-F238E27FC236}">
                <a16:creationId xmlns:a16="http://schemas.microsoft.com/office/drawing/2014/main" id="{235B0B1C-85D7-1AF4-75C8-E09E68964929}"/>
              </a:ext>
            </a:extLst>
          </p:cNvPr>
          <p:cNvSpPr>
            <a:spLocks noGrp="1"/>
          </p:cNvSpPr>
          <p:nvPr>
            <p:ph idx="1"/>
          </p:nvPr>
        </p:nvSpPr>
        <p:spPr>
          <a:xfrm>
            <a:off x="2664640" y="792000"/>
            <a:ext cx="3845107" cy="6314321"/>
          </a:xfrm>
        </p:spPr>
        <p:txBody>
          <a:bodyPr/>
          <a:lstStyle/>
          <a:p>
            <a:pPr lvl="1">
              <a:lnSpc>
                <a:spcPct val="114000"/>
              </a:lnSpc>
              <a:buNone/>
            </a:pPr>
            <a:r>
              <a:rPr lang="fr-CA" dirty="0"/>
              <a:t>Principaux indicateurs et objectifs</a:t>
            </a:r>
          </a:p>
          <a:p>
            <a:pPr lvl="0">
              <a:lnSpc>
                <a:spcPct val="114000"/>
              </a:lnSpc>
              <a:buNone/>
              <a:defRPr/>
            </a:pPr>
            <a:r>
              <a:rPr lang="fr-CA" dirty="0">
                <a:solidFill>
                  <a:srgbClr val="3C3D3E"/>
                </a:solidFill>
              </a:rPr>
              <a:t>Depuis 2017, la portée annuelle du programme est le seul indicateur de rendement clé du programme Initiation au camping (IC). Bien que le personnel et les documents</a:t>
            </a:r>
          </a:p>
          <a:p>
            <a:pPr>
              <a:lnSpc>
                <a:spcPct val="114000"/>
              </a:lnSpc>
              <a:buNone/>
            </a:pPr>
            <a:r>
              <a:rPr lang="fr-CA" dirty="0">
                <a:solidFill>
                  <a:srgbClr val="3C3D3E"/>
                </a:solidFill>
              </a:rPr>
              <a:t>utilisent divers termes pour décrire cette mesure, pour plus de clarté, le présent rapport utilisera les termes </a:t>
            </a:r>
            <a:r>
              <a:rPr lang="fr-CA" i="1" dirty="0">
                <a:solidFill>
                  <a:srgbClr val="3C3D3E"/>
                </a:solidFill>
              </a:rPr>
              <a:t>participants</a:t>
            </a:r>
            <a:r>
              <a:rPr lang="fr-CA" dirty="0">
                <a:solidFill>
                  <a:srgbClr val="3C3D3E"/>
                </a:solidFill>
              </a:rPr>
              <a:t>, </a:t>
            </a:r>
            <a:r>
              <a:rPr lang="fr-CA" i="1" dirty="0">
                <a:solidFill>
                  <a:srgbClr val="3C3D3E"/>
                </a:solidFill>
              </a:rPr>
              <a:t>contacts</a:t>
            </a:r>
            <a:r>
              <a:rPr lang="fr-CA" dirty="0">
                <a:solidFill>
                  <a:srgbClr val="3C3D3E"/>
                </a:solidFill>
              </a:rPr>
              <a:t> et </a:t>
            </a:r>
            <a:r>
              <a:rPr lang="fr-CA" i="1" dirty="0">
                <a:solidFill>
                  <a:srgbClr val="3C3D3E"/>
                </a:solidFill>
              </a:rPr>
              <a:t>portée (personnes jointes)</a:t>
            </a:r>
            <a:r>
              <a:rPr lang="fr-CA" dirty="0">
                <a:solidFill>
                  <a:srgbClr val="3C3D3E"/>
                </a:solidFill>
              </a:rPr>
              <a:t> comme suit : </a:t>
            </a:r>
          </a:p>
          <a:p>
            <a:pPr marL="171450" indent="-171450">
              <a:lnSpc>
                <a:spcPct val="114000"/>
              </a:lnSpc>
              <a:buFont typeface="Arial" panose="020B0604020202020204" pitchFamily="34" charset="0"/>
              <a:buChar char="•"/>
            </a:pPr>
            <a:r>
              <a:rPr lang="fr-CA" dirty="0"/>
              <a:t>Les</a:t>
            </a:r>
            <a:r>
              <a:rPr lang="fr-CA" b="1" dirty="0"/>
              <a:t> participants</a:t>
            </a:r>
            <a:r>
              <a:rPr lang="fr-CA" dirty="0"/>
              <a:t> désignent le nombre de participants aux événements organisés dans le cadre du programme d’exposition et d’expérience Initiation au camping (p. ex. les ateliers, les activités avec nuitée ou les activités virtuelles).</a:t>
            </a:r>
          </a:p>
          <a:p>
            <a:pPr marL="171450" indent="-171450">
              <a:lnSpc>
                <a:spcPct val="114000"/>
              </a:lnSpc>
              <a:buFont typeface="Arial" panose="020B0604020202020204" pitchFamily="34" charset="0"/>
              <a:buChar char="•"/>
            </a:pPr>
            <a:r>
              <a:rPr lang="fr-CA" dirty="0"/>
              <a:t>Les </a:t>
            </a:r>
            <a:r>
              <a:rPr lang="fr-CA" b="1" dirty="0"/>
              <a:t>contacts</a:t>
            </a:r>
            <a:r>
              <a:rPr lang="fr-CA" dirty="0"/>
              <a:t> sont exclusifs à la sensibilisation et se réfèrent au nombre d’interactions* avec des membres du public lors des événements de diffusion externe relatifs au programme Initiation au camping.</a:t>
            </a:r>
          </a:p>
          <a:p>
            <a:pPr marL="171450" indent="-171450">
              <a:lnSpc>
                <a:spcPct val="114000"/>
              </a:lnSpc>
              <a:buFont typeface="Arial" panose="020B0604020202020204" pitchFamily="34" charset="0"/>
              <a:buChar char="•"/>
            </a:pPr>
            <a:r>
              <a:rPr lang="fr-CA" dirty="0"/>
              <a:t>La</a:t>
            </a:r>
            <a:r>
              <a:rPr lang="fr-CA" b="1" dirty="0"/>
              <a:t> portée (personnes jointes)</a:t>
            </a:r>
            <a:r>
              <a:rPr lang="fr-CA" dirty="0"/>
              <a:t> décrit le total combiné des contacts et des participants, comme illustré à la figure 10 ci-dessous.</a:t>
            </a:r>
          </a:p>
          <a:p>
            <a:pPr>
              <a:lnSpc>
                <a:spcPct val="114000"/>
              </a:lnSpc>
              <a:spcAft>
                <a:spcPts val="400"/>
              </a:spcAft>
              <a:buNone/>
            </a:pPr>
            <a:r>
              <a:rPr lang="fr-CA" dirty="0"/>
              <a:t>Les chiffres relatifs à la portée du programme Initiation au camping sont saisis par le personnel du programme dans une base de données commune appelée </a:t>
            </a:r>
            <a:r>
              <a:rPr lang="fr-CA" i="1" dirty="0"/>
              <a:t>LTC </a:t>
            </a:r>
            <a:r>
              <a:rPr lang="fr-CA" i="1" dirty="0" err="1"/>
              <a:t>Registry</a:t>
            </a:r>
            <a:r>
              <a:rPr lang="fr-CA" dirty="0"/>
              <a:t>, qui suit également les dates, les lieux et les types d’activités par centre urbain ou par lieu, si l’événement est organisé par du personnel extérieur à un centre urbain.</a:t>
            </a:r>
          </a:p>
        </p:txBody>
      </p:sp>
      <p:sp>
        <p:nvSpPr>
          <p:cNvPr id="2" name="TextBox 1">
            <a:extLst>
              <a:ext uri="{FF2B5EF4-FFF2-40B4-BE49-F238E27FC236}">
                <a16:creationId xmlns:a16="http://schemas.microsoft.com/office/drawing/2014/main" id="{9215BD97-3AB4-C284-6330-501DC1715DAA}"/>
              </a:ext>
            </a:extLst>
          </p:cNvPr>
          <p:cNvSpPr txBox="1"/>
          <p:nvPr/>
        </p:nvSpPr>
        <p:spPr>
          <a:xfrm>
            <a:off x="342900" y="8378310"/>
            <a:ext cx="4887420"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*Les interactions comptabilisées peuvent être brèves (p. ex. moins d’une minute) mais doivent porter sur des faits ou des messages liés à l’initiation au camping. </a:t>
            </a:r>
          </a:p>
        </p:txBody>
      </p:sp>
      <p:cxnSp>
        <p:nvCxnSpPr>
          <p:cNvPr id="14" name="Straight Connector 13">
            <a:extLst>
              <a:ext uri="{FF2B5EF4-FFF2-40B4-BE49-F238E27FC236}">
                <a16:creationId xmlns:a16="http://schemas.microsoft.com/office/drawing/2014/main" id="{2F271CEF-49E2-A437-3E60-DA5406846446}"/>
              </a:ext>
            </a:extLst>
          </p:cNvPr>
          <p:cNvCxnSpPr/>
          <p:nvPr/>
        </p:nvCxnSpPr>
        <p:spPr>
          <a:xfrm>
            <a:off x="318836" y="8260842"/>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8C0EDE15-B073-34EA-85BE-9E357C940823}"/>
              </a:ext>
            </a:extLst>
          </p:cNvPr>
          <p:cNvGrpSpPr/>
          <p:nvPr/>
        </p:nvGrpSpPr>
        <p:grpSpPr>
          <a:xfrm>
            <a:off x="348252" y="6645567"/>
            <a:ext cx="5769142" cy="1221825"/>
            <a:chOff x="-16673" y="6471798"/>
            <a:chExt cx="6481184" cy="1546789"/>
          </a:xfrm>
        </p:grpSpPr>
        <p:sp>
          <p:nvSpPr>
            <p:cNvPr id="16" name="TextBox 15">
              <a:extLst>
                <a:ext uri="{FF2B5EF4-FFF2-40B4-BE49-F238E27FC236}">
                  <a16:creationId xmlns:a16="http://schemas.microsoft.com/office/drawing/2014/main" id="{6B458246-B0AE-9439-480B-D12ACB89301B}"/>
                </a:ext>
              </a:extLst>
            </p:cNvPr>
            <p:cNvSpPr txBox="1"/>
            <p:nvPr/>
          </p:nvSpPr>
          <p:spPr>
            <a:xfrm>
              <a:off x="-16673" y="6471798"/>
              <a:ext cx="5496650" cy="347615"/>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10 : Indicateur de rendement clé du programme IC, 2017-2024</a:t>
              </a:r>
            </a:p>
          </p:txBody>
        </p:sp>
        <p:sp>
          <p:nvSpPr>
            <p:cNvPr id="17" name="Rectangle 16">
              <a:extLst>
                <a:ext uri="{FF2B5EF4-FFF2-40B4-BE49-F238E27FC236}">
                  <a16:creationId xmlns:a16="http://schemas.microsoft.com/office/drawing/2014/main" id="{B6796752-B2AF-9AAE-77B1-0AE6BEDC0501}"/>
                </a:ext>
              </a:extLst>
            </p:cNvPr>
            <p:cNvSpPr/>
            <p:nvPr/>
          </p:nvSpPr>
          <p:spPr>
            <a:xfrm>
              <a:off x="-10660" y="6861831"/>
              <a:ext cx="6475171" cy="1002646"/>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grpSp>
          <p:nvGrpSpPr>
            <p:cNvPr id="19" name="Group 18">
              <a:extLst>
                <a:ext uri="{FF2B5EF4-FFF2-40B4-BE49-F238E27FC236}">
                  <a16:creationId xmlns:a16="http://schemas.microsoft.com/office/drawing/2014/main" id="{672550A3-95A0-9EA0-5765-F9AB44B62D0C}"/>
                </a:ext>
              </a:extLst>
            </p:cNvPr>
            <p:cNvGrpSpPr/>
            <p:nvPr/>
          </p:nvGrpSpPr>
          <p:grpSpPr>
            <a:xfrm>
              <a:off x="151423" y="7003292"/>
              <a:ext cx="6029246" cy="1015295"/>
              <a:chOff x="-20499" y="7982498"/>
              <a:chExt cx="6029246" cy="1015295"/>
            </a:xfrm>
          </p:grpSpPr>
          <p:pic>
            <p:nvPicPr>
              <p:cNvPr id="20" name="Picture 19" descr="Image en noir et blanc d’une personne tenant un bâton  Le contenu généré par l’IA peut être incorrect.">
                <a:extLst>
                  <a:ext uri="{FF2B5EF4-FFF2-40B4-BE49-F238E27FC236}">
                    <a16:creationId xmlns:a16="http://schemas.microsoft.com/office/drawing/2014/main" id="{56CAB65A-E5E6-B16D-DF53-3B83DC2CE106}"/>
                  </a:ext>
                </a:extLst>
              </p:cNvPr>
              <p:cNvPicPr>
                <a:picLocks noChangeAspect="1"/>
              </p:cNvPicPr>
              <p:nvPr/>
            </p:nvPicPr>
            <p:blipFill>
              <a:blip r:embed="rId2" cstate="print">
                <a:extLst>
                  <a:ext uri="{28A0092B-C50C-407E-A947-70E740481C1C}">
                    <a14:useLocalDpi xmlns:a14="http://schemas.microsoft.com/office/drawing/2010/main"/>
                  </a:ext>
                </a:extLst>
              </a:blip>
              <a:srcRect l="8087" t="18180" r="7021" b="21590"/>
              <a:stretch/>
            </p:blipFill>
            <p:spPr>
              <a:xfrm>
                <a:off x="5003578" y="8764114"/>
                <a:ext cx="304477" cy="233679"/>
              </a:xfrm>
              <a:prstGeom prst="rect">
                <a:avLst/>
              </a:prstGeom>
              <a:ln>
                <a:noFill/>
              </a:ln>
            </p:spPr>
          </p:pic>
          <p:sp>
            <p:nvSpPr>
              <p:cNvPr id="21" name="TextBox 20">
                <a:extLst>
                  <a:ext uri="{FF2B5EF4-FFF2-40B4-BE49-F238E27FC236}">
                    <a16:creationId xmlns:a16="http://schemas.microsoft.com/office/drawing/2014/main" id="{B7F0F4AE-1D55-E6D0-86A0-45499C194F3A}"/>
                  </a:ext>
                </a:extLst>
              </p:cNvPr>
              <p:cNvSpPr txBox="1"/>
              <p:nvPr/>
            </p:nvSpPr>
            <p:spPr>
              <a:xfrm>
                <a:off x="-20499" y="7982498"/>
                <a:ext cx="1696716" cy="548302"/>
              </a:xfrm>
              <a:prstGeom prst="rect">
                <a:avLst/>
              </a:prstGeom>
              <a:noFill/>
            </p:spPr>
            <p:txBody>
              <a:bodyPr wrap="square" l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6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Personnes jointes – IC = </a:t>
                </a:r>
              </a:p>
            </p:txBody>
          </p:sp>
          <p:sp>
            <p:nvSpPr>
              <p:cNvPr id="22" name="Freeform: Shape 21">
                <a:extLst>
                  <a:ext uri="{FF2B5EF4-FFF2-40B4-BE49-F238E27FC236}">
                    <a16:creationId xmlns:a16="http://schemas.microsoft.com/office/drawing/2014/main" id="{634DF0EA-0F53-2936-2DDA-36CB314BE27B}"/>
                  </a:ext>
                </a:extLst>
              </p:cNvPr>
              <p:cNvSpPr/>
              <p:nvPr/>
            </p:nvSpPr>
            <p:spPr>
              <a:xfrm>
                <a:off x="1323549" y="8024915"/>
                <a:ext cx="1693417" cy="592474"/>
              </a:xfrm>
              <a:custGeom>
                <a:avLst/>
                <a:gdLst>
                  <a:gd name="connsiteX0" fmla="*/ 0 w 1018670"/>
                  <a:gd name="connsiteY0" fmla="*/ 40509 h 405091"/>
                  <a:gd name="connsiteX1" fmla="*/ 40509 w 1018670"/>
                  <a:gd name="connsiteY1" fmla="*/ 0 h 405091"/>
                  <a:gd name="connsiteX2" fmla="*/ 978161 w 1018670"/>
                  <a:gd name="connsiteY2" fmla="*/ 0 h 405091"/>
                  <a:gd name="connsiteX3" fmla="*/ 1018670 w 1018670"/>
                  <a:gd name="connsiteY3" fmla="*/ 40509 h 405091"/>
                  <a:gd name="connsiteX4" fmla="*/ 1018670 w 1018670"/>
                  <a:gd name="connsiteY4" fmla="*/ 364582 h 405091"/>
                  <a:gd name="connsiteX5" fmla="*/ 978161 w 1018670"/>
                  <a:gd name="connsiteY5" fmla="*/ 405091 h 405091"/>
                  <a:gd name="connsiteX6" fmla="*/ 40509 w 1018670"/>
                  <a:gd name="connsiteY6" fmla="*/ 405091 h 405091"/>
                  <a:gd name="connsiteX7" fmla="*/ 0 w 1018670"/>
                  <a:gd name="connsiteY7" fmla="*/ 364582 h 405091"/>
                  <a:gd name="connsiteX8" fmla="*/ 0 w 1018670"/>
                  <a:gd name="connsiteY8" fmla="*/ 40509 h 40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670" h="405091">
                    <a:moveTo>
                      <a:pt x="0" y="40509"/>
                    </a:moveTo>
                    <a:cubicBezTo>
                      <a:pt x="0" y="18136"/>
                      <a:pt x="18136" y="0"/>
                      <a:pt x="40509" y="0"/>
                    </a:cubicBezTo>
                    <a:lnTo>
                      <a:pt x="978161" y="0"/>
                    </a:lnTo>
                    <a:cubicBezTo>
                      <a:pt x="1000534" y="0"/>
                      <a:pt x="1018670" y="18136"/>
                      <a:pt x="1018670" y="40509"/>
                    </a:cubicBezTo>
                    <a:lnTo>
                      <a:pt x="1018670" y="364582"/>
                    </a:lnTo>
                    <a:cubicBezTo>
                      <a:pt x="1018670" y="386955"/>
                      <a:pt x="1000534" y="405091"/>
                      <a:pt x="978161" y="405091"/>
                    </a:cubicBezTo>
                    <a:lnTo>
                      <a:pt x="40509" y="405091"/>
                    </a:lnTo>
                    <a:cubicBezTo>
                      <a:pt x="18136" y="405091"/>
                      <a:pt x="0" y="386955"/>
                      <a:pt x="0" y="364582"/>
                    </a:cubicBezTo>
                    <a:lnTo>
                      <a:pt x="0" y="40509"/>
                    </a:lnTo>
                    <a:close/>
                  </a:path>
                </a:pathLst>
              </a:custGeom>
              <a:solidFill>
                <a:srgbClr val="B1C32B"/>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marR="0" lvl="0" indent="0" algn="ctr" defTabSz="622300" rtl="0" eaLnBrk="1" fontAlgn="auto" latinLnBrk="0" hangingPunct="1">
                  <a:lnSpc>
                    <a:spcPct val="100000"/>
                  </a:lnSpc>
                  <a:spcBef>
                    <a:spcPct val="0"/>
                  </a:spcBef>
                  <a:spcAft>
                    <a:spcPts val="0"/>
                  </a:spcAft>
                  <a:buClrTx/>
                  <a:buSzTx/>
                  <a:buFontTx/>
                  <a:buNone/>
                  <a:tabLst/>
                  <a:defRPr/>
                </a:pPr>
                <a:r>
                  <a:rPr kumimoji="0" lang="fr-CA" sz="12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Contacts de sensibilisation </a:t>
                </a:r>
              </a:p>
            </p:txBody>
          </p:sp>
          <p:sp>
            <p:nvSpPr>
              <p:cNvPr id="23" name="Freeform: Shape 22">
                <a:extLst>
                  <a:ext uri="{FF2B5EF4-FFF2-40B4-BE49-F238E27FC236}">
                    <a16:creationId xmlns:a16="http://schemas.microsoft.com/office/drawing/2014/main" id="{51F739BE-288B-F3ED-7948-52D6C9D0DDA8}"/>
                  </a:ext>
                </a:extLst>
              </p:cNvPr>
              <p:cNvSpPr/>
              <p:nvPr/>
            </p:nvSpPr>
            <p:spPr>
              <a:xfrm>
                <a:off x="3400441" y="8033459"/>
                <a:ext cx="2608306" cy="592474"/>
              </a:xfrm>
              <a:custGeom>
                <a:avLst/>
                <a:gdLst>
                  <a:gd name="connsiteX0" fmla="*/ 0 w 1018670"/>
                  <a:gd name="connsiteY0" fmla="*/ 40509 h 405091"/>
                  <a:gd name="connsiteX1" fmla="*/ 40509 w 1018670"/>
                  <a:gd name="connsiteY1" fmla="*/ 0 h 405091"/>
                  <a:gd name="connsiteX2" fmla="*/ 978161 w 1018670"/>
                  <a:gd name="connsiteY2" fmla="*/ 0 h 405091"/>
                  <a:gd name="connsiteX3" fmla="*/ 1018670 w 1018670"/>
                  <a:gd name="connsiteY3" fmla="*/ 40509 h 405091"/>
                  <a:gd name="connsiteX4" fmla="*/ 1018670 w 1018670"/>
                  <a:gd name="connsiteY4" fmla="*/ 364582 h 405091"/>
                  <a:gd name="connsiteX5" fmla="*/ 978161 w 1018670"/>
                  <a:gd name="connsiteY5" fmla="*/ 405091 h 405091"/>
                  <a:gd name="connsiteX6" fmla="*/ 40509 w 1018670"/>
                  <a:gd name="connsiteY6" fmla="*/ 405091 h 405091"/>
                  <a:gd name="connsiteX7" fmla="*/ 0 w 1018670"/>
                  <a:gd name="connsiteY7" fmla="*/ 364582 h 405091"/>
                  <a:gd name="connsiteX8" fmla="*/ 0 w 1018670"/>
                  <a:gd name="connsiteY8" fmla="*/ 40509 h 40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670" h="405091">
                    <a:moveTo>
                      <a:pt x="0" y="40509"/>
                    </a:moveTo>
                    <a:cubicBezTo>
                      <a:pt x="0" y="18136"/>
                      <a:pt x="18136" y="0"/>
                      <a:pt x="40509" y="0"/>
                    </a:cubicBezTo>
                    <a:lnTo>
                      <a:pt x="978161" y="0"/>
                    </a:lnTo>
                    <a:cubicBezTo>
                      <a:pt x="1000534" y="0"/>
                      <a:pt x="1018670" y="18136"/>
                      <a:pt x="1018670" y="40509"/>
                    </a:cubicBezTo>
                    <a:lnTo>
                      <a:pt x="1018670" y="364582"/>
                    </a:lnTo>
                    <a:cubicBezTo>
                      <a:pt x="1018670" y="386955"/>
                      <a:pt x="1000534" y="405091"/>
                      <a:pt x="978161" y="405091"/>
                    </a:cubicBezTo>
                    <a:lnTo>
                      <a:pt x="40509" y="405091"/>
                    </a:lnTo>
                    <a:cubicBezTo>
                      <a:pt x="18136" y="405091"/>
                      <a:pt x="0" y="386955"/>
                      <a:pt x="0" y="364582"/>
                    </a:cubicBezTo>
                    <a:lnTo>
                      <a:pt x="0" y="40509"/>
                    </a:lnTo>
                    <a:close/>
                  </a:path>
                </a:pathLst>
              </a:custGeom>
              <a:solidFill>
                <a:srgbClr val="54768C"/>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marR="0" lvl="0" indent="0" algn="ctr" defTabSz="622300" rtl="0" eaLnBrk="1" fontAlgn="auto" latinLnBrk="0" hangingPunct="1">
                  <a:lnSpc>
                    <a:spcPct val="100000"/>
                  </a:lnSpc>
                  <a:spcBef>
                    <a:spcPct val="0"/>
                  </a:spcBef>
                  <a:spcAft>
                    <a:spcPts val="0"/>
                  </a:spcAft>
                  <a:buClrTx/>
                  <a:buSzTx/>
                  <a:buFontTx/>
                  <a:buNone/>
                  <a:tabLst/>
                  <a:defRPr/>
                </a:pPr>
                <a:r>
                  <a:rPr kumimoji="0" lang="fr-CA" sz="12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Participants (exposition </a:t>
                </a:r>
                <a:br>
                  <a:rPr kumimoji="0" lang="fr-CA" sz="12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br>
                <a:r>
                  <a:rPr kumimoji="0" lang="fr-CA" sz="1200" b="1" i="0" u="none" strike="noStrike" kern="1200" cap="none" spc="0" normalizeH="0" baseline="0" noProof="0" dirty="0">
                    <a:ln>
                      <a:noFill/>
                    </a:ln>
                    <a:solidFill>
                      <a:prstClr val="white"/>
                    </a:solidFill>
                    <a:effectLst/>
                    <a:uLnTx/>
                    <a:uFillTx/>
                    <a:latin typeface="Aptos" panose="020B0004020202020204" pitchFamily="34" charset="0"/>
                    <a:ea typeface="+mn-ea"/>
                    <a:cs typeface="+mn-cs"/>
                  </a:rPr>
                  <a:t>et expérience)</a:t>
                </a:r>
              </a:p>
            </p:txBody>
          </p:sp>
          <p:sp>
            <p:nvSpPr>
              <p:cNvPr id="24" name="TextBox 23">
                <a:extLst>
                  <a:ext uri="{FF2B5EF4-FFF2-40B4-BE49-F238E27FC236}">
                    <a16:creationId xmlns:a16="http://schemas.microsoft.com/office/drawing/2014/main" id="{8C2F06CB-2053-42BA-3F91-3E75754600A1}"/>
                  </a:ext>
                </a:extLst>
              </p:cNvPr>
              <p:cNvSpPr txBox="1"/>
              <p:nvPr/>
            </p:nvSpPr>
            <p:spPr>
              <a:xfrm>
                <a:off x="3016966" y="8072046"/>
                <a:ext cx="287003" cy="467562"/>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800" b="0" i="0" u="none" strike="noStrike" kern="1200" cap="none" spc="0" normalizeH="0" baseline="0" noProof="0" dirty="0">
                    <a:ln>
                      <a:noFill/>
                    </a:ln>
                    <a:solidFill>
                      <a:srgbClr val="63005D"/>
                    </a:solidFill>
                    <a:effectLst/>
                    <a:uLnTx/>
                    <a:uFillTx/>
                    <a:latin typeface="Aptos" panose="020B0004020202020204" pitchFamily="34" charset="0"/>
                    <a:ea typeface="+mn-ea"/>
                    <a:cs typeface="+mn-cs"/>
                  </a:rPr>
                  <a:t>+</a:t>
                </a:r>
              </a:p>
            </p:txBody>
          </p:sp>
        </p:grpSp>
      </p:grpSp>
    </p:spTree>
    <p:extLst>
      <p:ext uri="{BB962C8B-B14F-4D97-AF65-F5344CB8AC3E}">
        <p14:creationId xmlns:p14="http://schemas.microsoft.com/office/powerpoint/2010/main" val="287723864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7CC3F-16BF-4606-33E9-72AD3D18AF50}"/>
              </a:ext>
            </a:extLst>
          </p:cNvPr>
          <p:cNvSpPr>
            <a:spLocks noGrp="1"/>
          </p:cNvSpPr>
          <p:nvPr>
            <p:ph type="title"/>
          </p:nvPr>
        </p:nvSpPr>
        <p:spPr>
          <a:xfrm>
            <a:off x="2418347" y="212400"/>
            <a:ext cx="4139315" cy="180000"/>
          </a:xfrm>
        </p:spPr>
        <p:txBody>
          <a:bodyPr/>
          <a:lstStyle/>
          <a:p>
            <a:r>
              <a:rPr lang="fr-CA" dirty="0"/>
              <a:t>Objectifs et cibles en matière d’initiation au camping</a:t>
            </a:r>
            <a:endParaRPr lang="en-CA" dirty="0"/>
          </a:p>
        </p:txBody>
      </p:sp>
      <p:sp>
        <p:nvSpPr>
          <p:cNvPr id="3" name="Content Placeholder 2">
            <a:extLst>
              <a:ext uri="{FF2B5EF4-FFF2-40B4-BE49-F238E27FC236}">
                <a16:creationId xmlns:a16="http://schemas.microsoft.com/office/drawing/2014/main" id="{F8CC5A38-10DF-BDF1-C324-0F5ABD761E49}"/>
              </a:ext>
            </a:extLst>
          </p:cNvPr>
          <p:cNvSpPr>
            <a:spLocks noGrp="1"/>
          </p:cNvSpPr>
          <p:nvPr>
            <p:ph idx="13"/>
          </p:nvPr>
        </p:nvSpPr>
        <p:spPr>
          <a:xfrm>
            <a:off x="342901" y="792000"/>
            <a:ext cx="1984664" cy="4694400"/>
          </a:xfrm>
        </p:spPr>
        <p:txBody>
          <a:bodyPr/>
          <a:lstStyle/>
          <a:p>
            <a:pPr lvl="1">
              <a:lnSpc>
                <a:spcPct val="114000"/>
              </a:lnSpc>
              <a:spcAft>
                <a:spcPts val="600"/>
              </a:spcAft>
            </a:pPr>
            <a:r>
              <a:rPr lang="fr-CA" sz="1100" dirty="0">
                <a:solidFill>
                  <a:schemeClr val="tx2"/>
                </a:solidFill>
                <a:latin typeface="+mn-lt"/>
              </a:rPr>
              <a:t>Un objectif de 100 000 personnes jointes annuellement dans le cadre du programme a été fixé en 2018-2019 par la Direction générale des relations externes et de l’expérience du visiteur (DGREEV), sur la base des résultats obtenus lors de la première saison élargie, qui a généré un peu plus de 91 000 contacts et participants. </a:t>
            </a:r>
          </a:p>
          <a:p>
            <a:pPr lvl="1">
              <a:lnSpc>
                <a:spcPct val="114000"/>
              </a:lnSpc>
              <a:spcAft>
                <a:spcPts val="600"/>
              </a:spcAft>
            </a:pPr>
            <a:r>
              <a:rPr lang="fr-CA" sz="1100" dirty="0">
                <a:solidFill>
                  <a:schemeClr val="tx2"/>
                </a:solidFill>
                <a:latin typeface="+mn-lt"/>
              </a:rPr>
              <a:t>À l’échelle des centres urbains, les coordonnateurs de l’initiation au camping ont généralement cherché à joindre 10 000 personnes (contacts et participants) par le biais de leurs diverses activités.</a:t>
            </a:r>
          </a:p>
          <a:p>
            <a:pPr lvl="1">
              <a:lnSpc>
                <a:spcPct val="114000"/>
              </a:lnSpc>
              <a:spcAft>
                <a:spcPts val="600"/>
              </a:spcAft>
            </a:pPr>
            <a:r>
              <a:rPr lang="fr-CA" sz="1100" dirty="0">
                <a:solidFill>
                  <a:schemeClr val="tx2"/>
                </a:solidFill>
                <a:latin typeface="+mn-lt"/>
              </a:rPr>
              <a:t>Les résultats du nombre de personnes jointes sont résumés à la page suivante.</a:t>
            </a:r>
          </a:p>
          <a:p>
            <a:pPr lvl="1">
              <a:lnSpc>
                <a:spcPct val="114000"/>
              </a:lnSpc>
              <a:spcAft>
                <a:spcPts val="600"/>
              </a:spcAft>
            </a:pPr>
            <a:endParaRPr lang="fr-CA" sz="1100" dirty="0">
              <a:solidFill>
                <a:schemeClr val="tx2"/>
              </a:solidFill>
              <a:latin typeface="+mn-lt"/>
            </a:endParaRPr>
          </a:p>
          <a:p>
            <a:pPr lvl="1">
              <a:lnSpc>
                <a:spcPct val="114000"/>
              </a:lnSpc>
              <a:spcAft>
                <a:spcPts val="600"/>
              </a:spcAft>
            </a:pPr>
            <a:r>
              <a:rPr lang="fr-CA" sz="1100" dirty="0">
                <a:solidFill>
                  <a:schemeClr val="tx2"/>
                </a:solidFill>
                <a:latin typeface="+mn-lt"/>
              </a:rPr>
              <a:t> </a:t>
            </a:r>
            <a:endParaRPr lang="fr-CA" dirty="0">
              <a:latin typeface="+mn-lt"/>
            </a:endParaRPr>
          </a:p>
        </p:txBody>
      </p:sp>
      <p:sp>
        <p:nvSpPr>
          <p:cNvPr id="4" name="Content Placeholder 3">
            <a:extLst>
              <a:ext uri="{FF2B5EF4-FFF2-40B4-BE49-F238E27FC236}">
                <a16:creationId xmlns:a16="http://schemas.microsoft.com/office/drawing/2014/main" id="{EE251D68-C041-A683-ABCD-7323B4EDA9B2}"/>
              </a:ext>
            </a:extLst>
          </p:cNvPr>
          <p:cNvSpPr>
            <a:spLocks noGrp="1"/>
          </p:cNvSpPr>
          <p:nvPr>
            <p:ph idx="1"/>
          </p:nvPr>
        </p:nvSpPr>
        <p:spPr>
          <a:xfrm>
            <a:off x="2562623" y="792000"/>
            <a:ext cx="3944306" cy="3780000"/>
          </a:xfrm>
        </p:spPr>
        <p:txBody>
          <a:bodyPr/>
          <a:lstStyle/>
          <a:p>
            <a:pPr lvl="1">
              <a:lnSpc>
                <a:spcPct val="114000"/>
              </a:lnSpc>
            </a:pPr>
            <a:r>
              <a:rPr lang="fr-CA" dirty="0"/>
              <a:t>Remarques sur la qualité des données</a:t>
            </a:r>
          </a:p>
          <a:p>
            <a:pPr lvl="0">
              <a:lnSpc>
                <a:spcPct val="114000"/>
              </a:lnSpc>
              <a:defRPr/>
            </a:pPr>
            <a:r>
              <a:rPr lang="fr-CA" dirty="0"/>
              <a:t>Bien que le programme IC ait recueilli divers renseignements sur ses activités, des lacunes et des problèmes de qualité des données ont été constatés. En particulier, il a été observé que la majeure partie des données des utilisateurs étaient recueillies lors d’activités de camping avec nuitée, ce qui ne représente que 8,5 % de l’ensemble des participants aux offres d’expérience d’IC et d’exposition connexe, c’est-à-dire les activités liées au camping, les activités virtuelles, les ateliers et d’autres offres d’apprentissage comme l’initiation à la pagaie ou à la pêche (voir page 12).</a:t>
            </a:r>
          </a:p>
          <a:p>
            <a:pPr lvl="0">
              <a:lnSpc>
                <a:spcPct val="114000"/>
              </a:lnSpc>
              <a:defRPr/>
            </a:pPr>
            <a:r>
              <a:rPr lang="fr-CA" dirty="0"/>
              <a:t>En outre, il a également été noté qu’aucune étude de suivi n’a été menée auprès des participants au programme IC depuis 2017, ce qui laisse sans réponse des questions essentielles sur les résultats obtenus par le programme, comme celle de savoir si les participants passent plus de temps dans la nature.</a:t>
            </a:r>
          </a:p>
          <a:p>
            <a:endParaRPr lang="en-CA" dirty="0"/>
          </a:p>
        </p:txBody>
      </p:sp>
    </p:spTree>
    <p:extLst>
      <p:ext uri="{BB962C8B-B14F-4D97-AF65-F5344CB8AC3E}">
        <p14:creationId xmlns:p14="http://schemas.microsoft.com/office/powerpoint/2010/main" val="298397658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2322AB-77E2-9F39-2373-8AB2DA62B929}"/>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7BE9F9DC-1641-F8D5-3EA5-376E46CFA46A}"/>
              </a:ext>
            </a:extLst>
          </p:cNvPr>
          <p:cNvSpPr/>
          <p:nvPr/>
        </p:nvSpPr>
        <p:spPr>
          <a:xfrm>
            <a:off x="-9442" y="3186"/>
            <a:ext cx="6879474" cy="5326803"/>
          </a:xfrm>
          <a:prstGeom prst="rect">
            <a:avLst/>
          </a:prstGeom>
          <a:solidFill>
            <a:srgbClr val="F6F3F0"/>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11" name="Title 10">
            <a:extLst>
              <a:ext uri="{FF2B5EF4-FFF2-40B4-BE49-F238E27FC236}">
                <a16:creationId xmlns:a16="http://schemas.microsoft.com/office/drawing/2014/main" id="{E07D0679-FC5F-5554-F242-5F02F96C6CA8}"/>
              </a:ext>
            </a:extLst>
          </p:cNvPr>
          <p:cNvSpPr>
            <a:spLocks noGrp="1"/>
          </p:cNvSpPr>
          <p:nvPr>
            <p:ph type="title"/>
          </p:nvPr>
        </p:nvSpPr>
        <p:spPr>
          <a:xfrm>
            <a:off x="278273" y="322833"/>
            <a:ext cx="2440863" cy="465906"/>
          </a:xfrm>
        </p:spPr>
        <p:txBody>
          <a:bodyPr/>
          <a:lstStyle/>
          <a:p>
            <a:pPr>
              <a:lnSpc>
                <a:spcPct val="100000"/>
              </a:lnSpc>
              <a:spcAft>
                <a:spcPts val="0"/>
              </a:spcAft>
            </a:pPr>
            <a:r>
              <a:rPr lang="fr-CA" sz="1200" b="1" dirty="0">
                <a:solidFill>
                  <a:schemeClr val="tx1">
                    <a:lumMod val="75000"/>
                    <a:lumOff val="25000"/>
                  </a:schemeClr>
                </a:solidFill>
                <a:latin typeface="Aptos" panose="020B0004020202020204" pitchFamily="34" charset="0"/>
              </a:rPr>
              <a:t>Figure 11 : Objectifs de portée du programme IC pour la période de 2017 à 2024</a:t>
            </a:r>
          </a:p>
        </p:txBody>
      </p:sp>
      <p:sp>
        <p:nvSpPr>
          <p:cNvPr id="7" name="Content Placeholder 6">
            <a:extLst>
              <a:ext uri="{FF2B5EF4-FFF2-40B4-BE49-F238E27FC236}">
                <a16:creationId xmlns:a16="http://schemas.microsoft.com/office/drawing/2014/main" id="{B9FE87BF-9BAC-C5C7-4154-A303EF9DA1D2}"/>
              </a:ext>
            </a:extLst>
          </p:cNvPr>
          <p:cNvSpPr>
            <a:spLocks noGrp="1"/>
          </p:cNvSpPr>
          <p:nvPr>
            <p:ph idx="4294967295"/>
          </p:nvPr>
        </p:nvSpPr>
        <p:spPr>
          <a:xfrm>
            <a:off x="409759" y="5725228"/>
            <a:ext cx="5290397" cy="2421245"/>
          </a:xfrm>
        </p:spPr>
        <p:txBody>
          <a:bodyPr/>
          <a:lstStyle/>
          <a:p>
            <a:pPr lvl="1">
              <a:lnSpc>
                <a:spcPct val="114000"/>
              </a:lnSpc>
            </a:pPr>
            <a:r>
              <a:rPr lang="fr-CA" dirty="0"/>
              <a:t>Portée du programme (personnes jointes)</a:t>
            </a:r>
          </a:p>
          <a:p>
            <a:pPr>
              <a:lnSpc>
                <a:spcPct val="114000"/>
              </a:lnSpc>
            </a:pPr>
            <a:r>
              <a:rPr lang="fr-CA" dirty="0"/>
              <a:t>Le programme IC a dépassé son objectif annuel de 100 000 contacts et participants en 2019-2020 et en 2023-2024. </a:t>
            </a:r>
          </a:p>
          <a:p>
            <a:pPr>
              <a:lnSpc>
                <a:spcPct val="114000"/>
              </a:lnSpc>
            </a:pPr>
            <a:r>
              <a:rPr lang="fr-CA" dirty="0"/>
              <a:t>Entre ces deux pics, les effets de la pandémie de COVID-19 sont évidents, toutes les activités en personne s’étant interrompues en 2020, qui a été suivie de deux années de reprise progressive. </a:t>
            </a:r>
          </a:p>
          <a:p>
            <a:pPr>
              <a:lnSpc>
                <a:spcPct val="114000"/>
              </a:lnSpc>
            </a:pPr>
            <a:r>
              <a:rPr lang="fr-CA" dirty="0"/>
              <a:t>La saison 2024-2025 a également connu une baisse du nombre de personnes jointes par rapport à l’année précédente. L’analyse semble indiquer que cette diminution est attribuable à la fermeture du centre urbain de Saskatoon, ainsi qu’au fait que les équipes d’initiation au camping ont participé à moins de festivals et de grands événements publics (voir p. 35).</a:t>
            </a:r>
          </a:p>
        </p:txBody>
      </p:sp>
      <p:sp>
        <p:nvSpPr>
          <p:cNvPr id="41" name="TextBox 40">
            <a:extLst>
              <a:ext uri="{FF2B5EF4-FFF2-40B4-BE49-F238E27FC236}">
                <a16:creationId xmlns:a16="http://schemas.microsoft.com/office/drawing/2014/main" id="{AE20DB4B-0C28-C84D-A15D-77B2441B0BBE}"/>
              </a:ext>
            </a:extLst>
          </p:cNvPr>
          <p:cNvSpPr txBox="1"/>
          <p:nvPr/>
        </p:nvSpPr>
        <p:spPr>
          <a:xfrm>
            <a:off x="173416" y="1964308"/>
            <a:ext cx="3365804" cy="238036"/>
          </a:xfrm>
          <a:prstGeom prst="roundRect">
            <a:avLst>
              <a:gd name="adj" fmla="val 50000"/>
            </a:avLst>
          </a:prstGeom>
          <a:noFill/>
          <a:ln>
            <a:no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dirty="0">
                <a:ln>
                  <a:noFill/>
                </a:ln>
                <a:solidFill>
                  <a:srgbClr val="63005D"/>
                </a:solidFill>
                <a:effectLst/>
                <a:uLnTx/>
                <a:uFillTx/>
                <a:latin typeface="Microsoft New Tai Lue"/>
                <a:ea typeface="+mn-ea"/>
                <a:cs typeface="+mn-cs"/>
              </a:rPr>
              <a:t>N</a:t>
            </a:r>
            <a:r>
              <a:rPr kumimoji="0" lang="fr-CA" sz="1100" b="0" i="0" u="none" strike="noStrike" kern="1200" cap="none" spc="0" normalizeH="0" baseline="30000" noProof="0" dirty="0">
                <a:ln>
                  <a:noFill/>
                </a:ln>
                <a:solidFill>
                  <a:srgbClr val="63005D"/>
                </a:solidFill>
                <a:effectLst/>
                <a:uLnTx/>
                <a:uFillTx/>
                <a:latin typeface="Microsoft New Tai Lue"/>
                <a:ea typeface="+mn-ea"/>
                <a:cs typeface="+mn-cs"/>
              </a:rPr>
              <a:t>BRE</a:t>
            </a:r>
            <a:r>
              <a:rPr kumimoji="0" lang="fr-CA" sz="1100" b="0" i="0" u="none" strike="noStrike" kern="1200" cap="none" spc="0" normalizeH="0" baseline="0" noProof="0" dirty="0">
                <a:ln>
                  <a:noFill/>
                </a:ln>
                <a:solidFill>
                  <a:srgbClr val="63005D"/>
                </a:solidFill>
                <a:effectLst/>
                <a:uLnTx/>
                <a:uFillTx/>
                <a:latin typeface="Microsoft New Tai Lue"/>
                <a:ea typeface="+mn-ea"/>
                <a:cs typeface="+mn-cs"/>
              </a:rPr>
              <a:t> TOTAL DE PERSONNES JOINTES PAR AN - IC </a:t>
            </a:r>
          </a:p>
        </p:txBody>
      </p:sp>
      <p:graphicFrame>
        <p:nvGraphicFramePr>
          <p:cNvPr id="40" name="Chart 39">
            <a:extLst>
              <a:ext uri="{FF2B5EF4-FFF2-40B4-BE49-F238E27FC236}">
                <a16:creationId xmlns:a16="http://schemas.microsoft.com/office/drawing/2014/main" id="{AF241726-1AE7-6AEA-BDC4-5B40FFD7451E}"/>
              </a:ext>
            </a:extLst>
          </p:cNvPr>
          <p:cNvGraphicFramePr>
            <a:graphicFrameLocks/>
          </p:cNvGraphicFramePr>
          <p:nvPr>
            <p:extLst>
              <p:ext uri="{D42A27DB-BD31-4B8C-83A1-F6EECF244321}">
                <p14:modId xmlns:p14="http://schemas.microsoft.com/office/powerpoint/2010/main" val="3820405381"/>
              </p:ext>
            </p:extLst>
          </p:nvPr>
        </p:nvGraphicFramePr>
        <p:xfrm>
          <a:off x="162677" y="2321099"/>
          <a:ext cx="6253115" cy="2719525"/>
        </p:xfrm>
        <a:graphic>
          <a:graphicData uri="http://schemas.openxmlformats.org/drawingml/2006/chart">
            <c:chart xmlns:c="http://schemas.openxmlformats.org/drawingml/2006/chart" xmlns:r="http://schemas.openxmlformats.org/officeDocument/2006/relationships" r:id="rId2"/>
          </a:graphicData>
        </a:graphic>
      </p:graphicFrame>
      <p:grpSp>
        <p:nvGrpSpPr>
          <p:cNvPr id="2" name="Group 1">
            <a:extLst>
              <a:ext uri="{FF2B5EF4-FFF2-40B4-BE49-F238E27FC236}">
                <a16:creationId xmlns:a16="http://schemas.microsoft.com/office/drawing/2014/main" id="{C370938F-BF5D-DBDA-92C8-F9F461659F5A}"/>
              </a:ext>
            </a:extLst>
          </p:cNvPr>
          <p:cNvGrpSpPr/>
          <p:nvPr/>
        </p:nvGrpSpPr>
        <p:grpSpPr>
          <a:xfrm>
            <a:off x="138930" y="2870748"/>
            <a:ext cx="6262290" cy="169277"/>
            <a:chOff x="138930" y="3072628"/>
            <a:chExt cx="6262290" cy="169277"/>
          </a:xfrm>
        </p:grpSpPr>
        <p:cxnSp>
          <p:nvCxnSpPr>
            <p:cNvPr id="12" name="Straight Connector 11">
              <a:extLst>
                <a:ext uri="{FF2B5EF4-FFF2-40B4-BE49-F238E27FC236}">
                  <a16:creationId xmlns:a16="http://schemas.microsoft.com/office/drawing/2014/main" id="{4EF69AAA-8959-41E9-CBEF-196157AF9940}"/>
                </a:ext>
              </a:extLst>
            </p:cNvPr>
            <p:cNvCxnSpPr/>
            <p:nvPr/>
          </p:nvCxnSpPr>
          <p:spPr>
            <a:xfrm>
              <a:off x="677220" y="3157267"/>
              <a:ext cx="57240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D8C77CD-B7BA-7594-7099-50FAC5EB0101}"/>
                </a:ext>
              </a:extLst>
            </p:cNvPr>
            <p:cNvSpPr txBox="1"/>
            <p:nvPr/>
          </p:nvSpPr>
          <p:spPr>
            <a:xfrm>
              <a:off x="138930" y="3072628"/>
              <a:ext cx="607206" cy="169277"/>
            </a:xfrm>
            <a:prstGeom prst="rect">
              <a:avLst/>
            </a:prstGeom>
            <a:solidFill>
              <a:srgbClr val="F6F3F0"/>
            </a:solidFill>
          </p:spPr>
          <p:txBody>
            <a:bodyPr wrap="squar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100 000</a:t>
              </a:r>
            </a:p>
          </p:txBody>
        </p:sp>
      </p:grpSp>
      <p:grpSp>
        <p:nvGrpSpPr>
          <p:cNvPr id="13" name="Group 12">
            <a:extLst>
              <a:ext uri="{FF2B5EF4-FFF2-40B4-BE49-F238E27FC236}">
                <a16:creationId xmlns:a16="http://schemas.microsoft.com/office/drawing/2014/main" id="{DF3C9904-965C-FB55-9CA5-2CCE5336A047}"/>
              </a:ext>
            </a:extLst>
          </p:cNvPr>
          <p:cNvGrpSpPr/>
          <p:nvPr/>
        </p:nvGrpSpPr>
        <p:grpSpPr>
          <a:xfrm>
            <a:off x="3357440" y="324201"/>
            <a:ext cx="4332335" cy="1223912"/>
            <a:chOff x="279396" y="679162"/>
            <a:chExt cx="4332335" cy="1223912"/>
          </a:xfrm>
        </p:grpSpPr>
        <p:sp>
          <p:nvSpPr>
            <p:cNvPr id="14" name="TextBox 13">
              <a:extLst>
                <a:ext uri="{FF2B5EF4-FFF2-40B4-BE49-F238E27FC236}">
                  <a16:creationId xmlns:a16="http://schemas.microsoft.com/office/drawing/2014/main" id="{9525A474-A099-A272-9CF4-C04357216A12}"/>
                </a:ext>
              </a:extLst>
            </p:cNvPr>
            <p:cNvSpPr txBox="1"/>
            <p:nvPr/>
          </p:nvSpPr>
          <p:spPr>
            <a:xfrm>
              <a:off x="279396" y="1164410"/>
              <a:ext cx="2181277" cy="738664"/>
            </a:xfrm>
            <a:prstGeom prst="rect">
              <a:avLst/>
            </a:prstGeom>
            <a:no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4800" b="1" i="0" u="none" strike="noStrike" kern="1200" cap="none" spc="0" normalizeH="0" baseline="0" noProof="0" dirty="0">
                  <a:ln>
                    <a:noFill/>
                  </a:ln>
                  <a:solidFill>
                    <a:srgbClr val="7E0075"/>
                  </a:solidFill>
                  <a:effectLst/>
                  <a:uLnTx/>
                  <a:uFillTx/>
                  <a:latin typeface="Aptos" panose="020B0004020202020204" pitchFamily="34" charset="0"/>
                  <a:ea typeface="+mn-ea"/>
                  <a:cs typeface="+mn-cs"/>
                </a:rPr>
                <a:t>661 898</a:t>
              </a:r>
            </a:p>
          </p:txBody>
        </p:sp>
        <p:sp>
          <p:nvSpPr>
            <p:cNvPr id="15" name="TextBox 14">
              <a:extLst>
                <a:ext uri="{FF2B5EF4-FFF2-40B4-BE49-F238E27FC236}">
                  <a16:creationId xmlns:a16="http://schemas.microsoft.com/office/drawing/2014/main" id="{E2CB5A95-3797-290D-C3A7-C3745567D0A8}"/>
                </a:ext>
              </a:extLst>
            </p:cNvPr>
            <p:cNvSpPr txBox="1"/>
            <p:nvPr/>
          </p:nvSpPr>
          <p:spPr>
            <a:xfrm>
              <a:off x="2020370" y="1192763"/>
              <a:ext cx="1447799" cy="646331"/>
            </a:xfrm>
            <a:prstGeom prst="rect">
              <a:avLst/>
            </a:prstGeom>
            <a:noFill/>
          </p:spPr>
          <p:txBody>
            <a:bodyPr wrap="squar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400" b="0" i="0" u="none" strike="noStrike" kern="1200" cap="none" spc="0" normalizeH="0" baseline="0" noProof="0" dirty="0">
                  <a:ln>
                    <a:noFill/>
                  </a:ln>
                  <a:solidFill>
                    <a:srgbClr val="63005D"/>
                  </a:solidFill>
                  <a:effectLst/>
                  <a:uLnTx/>
                  <a:uFillTx/>
                  <a:latin typeface="Microsoft New Tai Lue"/>
                  <a:ea typeface="+mn-ea"/>
                  <a:cs typeface="+mn-cs"/>
                </a:rPr>
                <a:t>personnes (contacts et participants).</a:t>
              </a:r>
            </a:p>
          </p:txBody>
        </p:sp>
        <p:sp>
          <p:nvSpPr>
            <p:cNvPr id="17" name="TextBox 16">
              <a:extLst>
                <a:ext uri="{FF2B5EF4-FFF2-40B4-BE49-F238E27FC236}">
                  <a16:creationId xmlns:a16="http://schemas.microsoft.com/office/drawing/2014/main" id="{804B0EB8-7FA7-CBD5-ED20-6248611DB93C}"/>
                </a:ext>
              </a:extLst>
            </p:cNvPr>
            <p:cNvSpPr txBox="1"/>
            <p:nvPr/>
          </p:nvSpPr>
          <p:spPr>
            <a:xfrm>
              <a:off x="612606" y="915095"/>
              <a:ext cx="3662246"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400" b="0" i="0" u="none" strike="noStrike" kern="1200" cap="none" spc="0" normalizeH="0" baseline="0" noProof="0" dirty="0">
                  <a:ln>
                    <a:noFill/>
                  </a:ln>
                  <a:solidFill>
                    <a:srgbClr val="63005D"/>
                  </a:solidFill>
                  <a:effectLst/>
                  <a:uLnTx/>
                  <a:uFillTx/>
                  <a:latin typeface="Microsoft New Tai Lue"/>
                  <a:ea typeface="+mn-ea"/>
                  <a:cs typeface="+mn-cs"/>
                </a:rPr>
                <a:t>programme IC a permis de joindre</a:t>
              </a:r>
            </a:p>
          </p:txBody>
        </p:sp>
        <p:sp>
          <p:nvSpPr>
            <p:cNvPr id="9" name="TextBox 8">
              <a:extLst>
                <a:ext uri="{FF2B5EF4-FFF2-40B4-BE49-F238E27FC236}">
                  <a16:creationId xmlns:a16="http://schemas.microsoft.com/office/drawing/2014/main" id="{18367E1C-C302-878F-ECC2-E8740FBA783F}"/>
                </a:ext>
              </a:extLst>
            </p:cNvPr>
            <p:cNvSpPr txBox="1"/>
            <p:nvPr/>
          </p:nvSpPr>
          <p:spPr>
            <a:xfrm>
              <a:off x="949486" y="679162"/>
              <a:ext cx="3662245" cy="307777"/>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400" b="0" i="0" u="none" strike="noStrike" kern="1200" cap="none" spc="0" normalizeH="0" baseline="0" noProof="0" dirty="0">
                  <a:ln>
                    <a:noFill/>
                  </a:ln>
                  <a:solidFill>
                    <a:srgbClr val="63005D"/>
                  </a:solidFill>
                  <a:effectLst/>
                  <a:uLnTx/>
                  <a:uFillTx/>
                  <a:latin typeface="Microsoft New Tai Lue"/>
                  <a:ea typeface="+mn-ea"/>
                  <a:cs typeface="+mn-cs"/>
                </a:rPr>
                <a:t>De 2017-2018 à 2024-2025, le</a:t>
              </a:r>
            </a:p>
          </p:txBody>
        </p:sp>
      </p:grpSp>
    </p:spTree>
    <p:extLst>
      <p:ext uri="{BB962C8B-B14F-4D97-AF65-F5344CB8AC3E}">
        <p14:creationId xmlns:p14="http://schemas.microsoft.com/office/powerpoint/2010/main" val="32498479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90500B4-0BDA-0DB7-BC8A-06E4895392EF}"/>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B7FDA0B8-8ED0-27DD-A0FC-34C84C2F1A82}"/>
              </a:ext>
            </a:extLst>
          </p:cNvPr>
          <p:cNvSpPr/>
          <p:nvPr/>
        </p:nvSpPr>
        <p:spPr>
          <a:xfrm>
            <a:off x="-21474" y="3187"/>
            <a:ext cx="6879474" cy="5543372"/>
          </a:xfrm>
          <a:prstGeom prst="rect">
            <a:avLst/>
          </a:prstGeom>
          <a:solidFill>
            <a:srgbClr val="F6F3F0"/>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11" name="Title 10">
            <a:extLst>
              <a:ext uri="{FF2B5EF4-FFF2-40B4-BE49-F238E27FC236}">
                <a16:creationId xmlns:a16="http://schemas.microsoft.com/office/drawing/2014/main" id="{9F6BC128-9E99-504A-9675-CC7EF5BF9F46}"/>
              </a:ext>
            </a:extLst>
          </p:cNvPr>
          <p:cNvSpPr>
            <a:spLocks noGrp="1"/>
          </p:cNvSpPr>
          <p:nvPr>
            <p:ph type="title"/>
          </p:nvPr>
        </p:nvSpPr>
        <p:spPr>
          <a:xfrm>
            <a:off x="3929544" y="1202867"/>
            <a:ext cx="2168818" cy="465906"/>
          </a:xfrm>
        </p:spPr>
        <p:txBody>
          <a:bodyPr/>
          <a:lstStyle/>
          <a:p>
            <a:pPr>
              <a:lnSpc>
                <a:spcPct val="100000"/>
              </a:lnSpc>
            </a:pPr>
            <a:r>
              <a:rPr lang="fr-CA" sz="1200" b="1" dirty="0">
                <a:solidFill>
                  <a:schemeClr val="tx1">
                    <a:lumMod val="75000"/>
                    <a:lumOff val="25000"/>
                  </a:schemeClr>
                </a:solidFill>
                <a:latin typeface="Aptos" panose="020B0004020202020204" pitchFamily="34" charset="0"/>
              </a:rPr>
              <a:t>Figure 12 : Portée moyenne annuelle par centre urbain</a:t>
            </a:r>
            <a:br>
              <a:rPr lang="fr-CA" sz="1200" b="1" dirty="0">
                <a:solidFill>
                  <a:schemeClr val="tx1">
                    <a:lumMod val="75000"/>
                    <a:lumOff val="25000"/>
                  </a:schemeClr>
                </a:solidFill>
                <a:latin typeface="Aptos" panose="020B0004020202020204" pitchFamily="34" charset="0"/>
              </a:rPr>
            </a:br>
            <a:endParaRPr lang="fr-CA" sz="1200" b="1" dirty="0">
              <a:solidFill>
                <a:schemeClr val="tx1">
                  <a:lumMod val="75000"/>
                  <a:lumOff val="25000"/>
                </a:schemeClr>
              </a:solidFill>
              <a:latin typeface="Aptos" panose="020B0004020202020204" pitchFamily="34" charset="0"/>
            </a:endParaRPr>
          </a:p>
        </p:txBody>
      </p:sp>
      <p:grpSp>
        <p:nvGrpSpPr>
          <p:cNvPr id="3" name="Group 2">
            <a:extLst>
              <a:ext uri="{FF2B5EF4-FFF2-40B4-BE49-F238E27FC236}">
                <a16:creationId xmlns:a16="http://schemas.microsoft.com/office/drawing/2014/main" id="{3AF7B669-18C6-4FD2-E5E6-09A262709C05}"/>
              </a:ext>
            </a:extLst>
          </p:cNvPr>
          <p:cNvGrpSpPr>
            <a:grpSpLocks noChangeAspect="1"/>
          </p:cNvGrpSpPr>
          <p:nvPr/>
        </p:nvGrpSpPr>
        <p:grpSpPr>
          <a:xfrm>
            <a:off x="661742" y="607426"/>
            <a:ext cx="5088462" cy="4700073"/>
            <a:chOff x="2437838" y="4967756"/>
            <a:chExt cx="4127639" cy="3812587"/>
          </a:xfrm>
        </p:grpSpPr>
        <p:pic>
          <p:nvPicPr>
            <p:cNvPr id="2" name="Picture 1">
              <a:extLst>
                <a:ext uri="{FF2B5EF4-FFF2-40B4-BE49-F238E27FC236}">
                  <a16:creationId xmlns:a16="http://schemas.microsoft.com/office/drawing/2014/main" id="{D0A7F6F2-0964-93BA-DBE2-745265F889EA}"/>
                </a:ext>
              </a:extLst>
            </p:cNvPr>
            <p:cNvPicPr preferRelativeResize="0">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72416" y="4967756"/>
              <a:ext cx="4093061" cy="3537883"/>
            </a:xfrm>
            <a:prstGeom prst="rect">
              <a:avLst/>
            </a:prstGeom>
          </p:spPr>
        </p:pic>
        <p:sp>
          <p:nvSpPr>
            <p:cNvPr id="45" name="TextBox 44">
              <a:extLst>
                <a:ext uri="{FF2B5EF4-FFF2-40B4-BE49-F238E27FC236}">
                  <a16:creationId xmlns:a16="http://schemas.microsoft.com/office/drawing/2014/main" id="{1714B19F-BBBF-3224-FA98-DF9BC857490C}"/>
                </a:ext>
              </a:extLst>
            </p:cNvPr>
            <p:cNvSpPr txBox="1"/>
            <p:nvPr/>
          </p:nvSpPr>
          <p:spPr>
            <a:xfrm>
              <a:off x="4788872" y="7496155"/>
              <a:ext cx="576000" cy="382880"/>
            </a:xfrm>
            <a:prstGeom prst="roundRect">
              <a:avLst/>
            </a:prstGeom>
            <a:solidFill>
              <a:srgbClr val="FFFFFF">
                <a:alpha val="94000"/>
              </a:srgbClr>
            </a:solid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a:ln>
                    <a:noFill/>
                  </a:ln>
                  <a:solidFill>
                    <a:srgbClr val="7F217F"/>
                  </a:solidFill>
                  <a:effectLst/>
                  <a:uLnTx/>
                  <a:uFillTx/>
                  <a:latin typeface="Aptos" panose="020B0004020202020204" pitchFamily="34" charset="0"/>
                  <a:ea typeface="+mn-ea"/>
                  <a:cs typeface="+mn-cs"/>
                </a:rPr>
                <a:t>14 000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a:ln>
                    <a:noFill/>
                  </a:ln>
                  <a:solidFill>
                    <a:srgbClr val="63005D"/>
                  </a:solidFill>
                  <a:effectLst/>
                  <a:uLnTx/>
                  <a:uFillTx/>
                  <a:latin typeface="Microsoft New Tai Lue"/>
                  <a:ea typeface="+mn-ea"/>
                  <a:cs typeface="+mn-cs"/>
                </a:rPr>
                <a:t>Ottawa</a:t>
              </a:r>
            </a:p>
          </p:txBody>
        </p:sp>
        <p:sp>
          <p:nvSpPr>
            <p:cNvPr id="46" name="TextBox 45">
              <a:extLst>
                <a:ext uri="{FF2B5EF4-FFF2-40B4-BE49-F238E27FC236}">
                  <a16:creationId xmlns:a16="http://schemas.microsoft.com/office/drawing/2014/main" id="{1CA32F9F-E54A-7E2E-8258-C1E87BA5A681}"/>
                </a:ext>
              </a:extLst>
            </p:cNvPr>
            <p:cNvSpPr txBox="1"/>
            <p:nvPr/>
          </p:nvSpPr>
          <p:spPr>
            <a:xfrm>
              <a:off x="5968248" y="7192708"/>
              <a:ext cx="576000" cy="382880"/>
            </a:xfrm>
            <a:prstGeom prst="roundRect">
              <a:avLst/>
            </a:prstGeom>
            <a:solidFill>
              <a:schemeClr val="bg1">
                <a:alpha val="85098"/>
              </a:schemeClr>
            </a:solid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a:ln>
                    <a:noFill/>
                  </a:ln>
                  <a:solidFill>
                    <a:srgbClr val="7F217F"/>
                  </a:solidFill>
                  <a:effectLst/>
                  <a:uLnTx/>
                  <a:uFillTx/>
                  <a:latin typeface="Aptos" panose="020B0004020202020204" pitchFamily="34" charset="0"/>
                  <a:ea typeface="+mn-ea"/>
                  <a:cs typeface="+mn-cs"/>
                </a:rPr>
                <a:t>11 800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a:ln>
                    <a:noFill/>
                  </a:ln>
                  <a:solidFill>
                    <a:srgbClr val="63005D"/>
                  </a:solidFill>
                  <a:effectLst/>
                  <a:uLnTx/>
                  <a:uFillTx/>
                  <a:latin typeface="Microsoft New Tai Lue"/>
                  <a:ea typeface="+mn-ea"/>
                  <a:cs typeface="+mn-cs"/>
                </a:rPr>
                <a:t>Halifax</a:t>
              </a:r>
            </a:p>
          </p:txBody>
        </p:sp>
        <p:sp>
          <p:nvSpPr>
            <p:cNvPr id="37" name="TextBox 36">
              <a:extLst>
                <a:ext uri="{FF2B5EF4-FFF2-40B4-BE49-F238E27FC236}">
                  <a16:creationId xmlns:a16="http://schemas.microsoft.com/office/drawing/2014/main" id="{B0DE836A-B961-82EC-7373-F60663619E62}"/>
                </a:ext>
              </a:extLst>
            </p:cNvPr>
            <p:cNvSpPr txBox="1"/>
            <p:nvPr/>
          </p:nvSpPr>
          <p:spPr>
            <a:xfrm>
              <a:off x="5560666" y="8069374"/>
              <a:ext cx="683999" cy="382880"/>
            </a:xfrm>
            <a:prstGeom prst="roundRect">
              <a:avLst/>
            </a:prstGeom>
            <a:solidFill>
              <a:schemeClr val="bg1">
                <a:alpha val="85098"/>
              </a:schemeClr>
            </a:solid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a:ln>
                    <a:noFill/>
                  </a:ln>
                  <a:solidFill>
                    <a:srgbClr val="7F217F"/>
                  </a:solidFill>
                  <a:effectLst/>
                  <a:uLnTx/>
                  <a:uFillTx/>
                  <a:latin typeface="Aptos" panose="020B0004020202020204" pitchFamily="34" charset="0"/>
                  <a:ea typeface="+mn-ea"/>
                  <a:cs typeface="+mn-cs"/>
                </a:rPr>
                <a:t>21 000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a:ln>
                    <a:noFill/>
                  </a:ln>
                  <a:solidFill>
                    <a:srgbClr val="63005D"/>
                  </a:solidFill>
                  <a:effectLst/>
                  <a:uLnTx/>
                  <a:uFillTx/>
                  <a:latin typeface="Microsoft New Tai Lue"/>
                  <a:ea typeface="+mn-ea"/>
                  <a:cs typeface="+mn-cs"/>
                </a:rPr>
                <a:t>Montréal</a:t>
              </a:r>
            </a:p>
          </p:txBody>
        </p:sp>
        <p:sp>
          <p:nvSpPr>
            <p:cNvPr id="48" name="TextBox 47">
              <a:extLst>
                <a:ext uri="{FF2B5EF4-FFF2-40B4-BE49-F238E27FC236}">
                  <a16:creationId xmlns:a16="http://schemas.microsoft.com/office/drawing/2014/main" id="{DBFEC1F2-31D4-DDD3-4392-ED0012975337}"/>
                </a:ext>
              </a:extLst>
            </p:cNvPr>
            <p:cNvSpPr txBox="1"/>
            <p:nvPr/>
          </p:nvSpPr>
          <p:spPr>
            <a:xfrm>
              <a:off x="3744524" y="7487453"/>
              <a:ext cx="792000" cy="382880"/>
            </a:xfrm>
            <a:prstGeom prst="roundRect">
              <a:avLst/>
            </a:prstGeom>
            <a:solidFill>
              <a:schemeClr val="bg1">
                <a:alpha val="85098"/>
              </a:schemeClr>
            </a:solid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a:ln>
                    <a:noFill/>
                  </a:ln>
                  <a:solidFill>
                    <a:srgbClr val="7F217F"/>
                  </a:solidFill>
                  <a:effectLst/>
                  <a:uLnTx/>
                  <a:uFillTx/>
                  <a:latin typeface="Aptos" panose="020B0004020202020204" pitchFamily="34" charset="0"/>
                  <a:ea typeface="+mn-ea"/>
                  <a:cs typeface="+mn-cs"/>
                </a:rPr>
                <a:t>9 700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a:ln>
                    <a:noFill/>
                  </a:ln>
                  <a:solidFill>
                    <a:srgbClr val="63005D"/>
                  </a:solidFill>
                  <a:effectLst/>
                  <a:uLnTx/>
                  <a:uFillTx/>
                  <a:latin typeface="Microsoft New Tai Lue"/>
                  <a:ea typeface="+mn-ea"/>
                  <a:cs typeface="+mn-cs"/>
                </a:rPr>
                <a:t>Saskatoon</a:t>
              </a:r>
            </a:p>
          </p:txBody>
        </p:sp>
        <p:sp>
          <p:nvSpPr>
            <p:cNvPr id="49" name="TextBox 48">
              <a:extLst>
                <a:ext uri="{FF2B5EF4-FFF2-40B4-BE49-F238E27FC236}">
                  <a16:creationId xmlns:a16="http://schemas.microsoft.com/office/drawing/2014/main" id="{186248B2-691D-5216-20A6-9559BB88A7B4}"/>
                </a:ext>
              </a:extLst>
            </p:cNvPr>
            <p:cNvSpPr txBox="1"/>
            <p:nvPr/>
          </p:nvSpPr>
          <p:spPr>
            <a:xfrm>
              <a:off x="2840347" y="8314199"/>
              <a:ext cx="988789" cy="382880"/>
            </a:xfrm>
            <a:prstGeom prst="roundRect">
              <a:avLst/>
            </a:prstGeom>
            <a:solidFill>
              <a:schemeClr val="bg1"/>
            </a:solid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a:ln>
                    <a:noFill/>
                  </a:ln>
                  <a:solidFill>
                    <a:srgbClr val="7F217F"/>
                  </a:solidFill>
                  <a:effectLst/>
                  <a:uLnTx/>
                  <a:uFillTx/>
                  <a:latin typeface="Aptos" panose="020B0004020202020204" pitchFamily="34" charset="0"/>
                  <a:ea typeface="+mn-ea"/>
                  <a:cs typeface="+mn-cs"/>
                </a:rPr>
                <a:t>1 700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a:ln>
                    <a:noFill/>
                  </a:ln>
                  <a:solidFill>
                    <a:srgbClr val="63005D"/>
                  </a:solidFill>
                  <a:effectLst/>
                  <a:uLnTx/>
                  <a:uFillTx/>
                  <a:latin typeface="Microsoft New Tai Lue"/>
                  <a:ea typeface="+mn-ea"/>
                  <a:cs typeface="+mn-cs"/>
                </a:rPr>
                <a:t>Autres lieux</a:t>
              </a:r>
            </a:p>
          </p:txBody>
        </p:sp>
        <p:sp>
          <p:nvSpPr>
            <p:cNvPr id="50" name="TextBox 49">
              <a:extLst>
                <a:ext uri="{FF2B5EF4-FFF2-40B4-BE49-F238E27FC236}">
                  <a16:creationId xmlns:a16="http://schemas.microsoft.com/office/drawing/2014/main" id="{67C2328D-214C-6941-4DB5-23D4D0A9266A}"/>
                </a:ext>
              </a:extLst>
            </p:cNvPr>
            <p:cNvSpPr txBox="1"/>
            <p:nvPr/>
          </p:nvSpPr>
          <p:spPr>
            <a:xfrm>
              <a:off x="3212752" y="6701717"/>
              <a:ext cx="792000" cy="382880"/>
            </a:xfrm>
            <a:prstGeom prst="roundRect">
              <a:avLst/>
            </a:prstGeom>
            <a:solidFill>
              <a:schemeClr val="bg1">
                <a:alpha val="85098"/>
              </a:schemeClr>
            </a:solidFill>
            <a:ln>
              <a:noFill/>
            </a:ln>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a:ln>
                    <a:noFill/>
                  </a:ln>
                  <a:solidFill>
                    <a:srgbClr val="7F217F"/>
                  </a:solidFill>
                  <a:effectLst/>
                  <a:uLnTx/>
                  <a:uFillTx/>
                  <a:latin typeface="Aptos" panose="020B0004020202020204" pitchFamily="34" charset="0"/>
                  <a:ea typeface="+mn-ea"/>
                  <a:cs typeface="+mn-cs"/>
                </a:rPr>
                <a:t>17 500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a:ln>
                    <a:noFill/>
                  </a:ln>
                  <a:solidFill>
                    <a:srgbClr val="63005D"/>
                  </a:solidFill>
                  <a:effectLst/>
                  <a:uLnTx/>
                  <a:uFillTx/>
                  <a:latin typeface="Microsoft New Tai Lue"/>
                  <a:ea typeface="+mn-ea"/>
                  <a:cs typeface="+mn-cs"/>
                </a:rPr>
                <a:t>Edmonton</a:t>
              </a:r>
            </a:p>
          </p:txBody>
        </p:sp>
        <p:sp>
          <p:nvSpPr>
            <p:cNvPr id="52" name="TextBox 51">
              <a:extLst>
                <a:ext uri="{FF2B5EF4-FFF2-40B4-BE49-F238E27FC236}">
                  <a16:creationId xmlns:a16="http://schemas.microsoft.com/office/drawing/2014/main" id="{02A9AD93-DE98-22A0-2EA8-8571FF47E639}"/>
                </a:ext>
              </a:extLst>
            </p:cNvPr>
            <p:cNvSpPr txBox="1"/>
            <p:nvPr/>
          </p:nvSpPr>
          <p:spPr>
            <a:xfrm>
              <a:off x="2437838" y="7584579"/>
              <a:ext cx="846367" cy="303843"/>
            </a:xfrm>
            <a:prstGeom prst="roundRect">
              <a:avLst/>
            </a:prstGeom>
            <a:solidFill>
              <a:schemeClr val="bg1">
                <a:alpha val="87843"/>
              </a:schemeClr>
            </a:solid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7F217F"/>
                  </a:solidFill>
                  <a:effectLst/>
                  <a:uLnTx/>
                  <a:uFillTx/>
                  <a:latin typeface="Aptos" panose="020B0004020202020204" pitchFamily="34" charset="0"/>
                  <a:ea typeface="+mn-ea"/>
                  <a:cs typeface="+mn-cs"/>
                </a:rPr>
                <a:t>11 600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63005D"/>
                  </a:solidFill>
                  <a:effectLst/>
                  <a:uLnTx/>
                  <a:uFillTx/>
                  <a:latin typeface="Microsoft New Tai Lue"/>
                  <a:ea typeface="+mn-ea"/>
                  <a:cs typeface="+mn-cs"/>
                </a:rPr>
                <a:t>Vancouver</a:t>
              </a:r>
            </a:p>
          </p:txBody>
        </p:sp>
        <p:sp>
          <p:nvSpPr>
            <p:cNvPr id="53" name="TextBox 52">
              <a:extLst>
                <a:ext uri="{FF2B5EF4-FFF2-40B4-BE49-F238E27FC236}">
                  <a16:creationId xmlns:a16="http://schemas.microsoft.com/office/drawing/2014/main" id="{7CC461F2-99D6-B4BD-C52B-22C5FBA07EB2}"/>
                </a:ext>
              </a:extLst>
            </p:cNvPr>
            <p:cNvSpPr txBox="1"/>
            <p:nvPr/>
          </p:nvSpPr>
          <p:spPr>
            <a:xfrm>
              <a:off x="4716871" y="8380059"/>
              <a:ext cx="648000" cy="400284"/>
            </a:xfrm>
            <a:prstGeom prst="roundRect">
              <a:avLst/>
            </a:prstGeom>
            <a:solidFill>
              <a:schemeClr val="bg1">
                <a:alpha val="85098"/>
              </a:schemeClr>
            </a:solid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a:ln>
                    <a:noFill/>
                  </a:ln>
                  <a:solidFill>
                    <a:srgbClr val="7F217F"/>
                  </a:solidFill>
                  <a:effectLst/>
                  <a:uLnTx/>
                  <a:uFillTx/>
                  <a:latin typeface="Aptos" panose="020B0004020202020204" pitchFamily="34" charset="0"/>
                  <a:ea typeface="+mn-ea"/>
                  <a:cs typeface="+mn-cs"/>
                </a:rPr>
                <a:t>19 300</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a:ln>
                    <a:noFill/>
                  </a:ln>
                  <a:solidFill>
                    <a:srgbClr val="63005D"/>
                  </a:solidFill>
                  <a:effectLst/>
                  <a:uLnTx/>
                  <a:uFillTx/>
                  <a:latin typeface="Microsoft New Tai Lue"/>
                  <a:ea typeface="+mn-ea"/>
                  <a:cs typeface="+mn-cs"/>
                </a:rPr>
                <a:t>Toronto</a:t>
              </a:r>
            </a:p>
          </p:txBody>
        </p:sp>
      </p:grpSp>
      <p:sp>
        <p:nvSpPr>
          <p:cNvPr id="42" name="Content Placeholder 6">
            <a:extLst>
              <a:ext uri="{FF2B5EF4-FFF2-40B4-BE49-F238E27FC236}">
                <a16:creationId xmlns:a16="http://schemas.microsoft.com/office/drawing/2014/main" id="{47CB5D27-C65D-F03F-4E0C-04DD88834617}"/>
              </a:ext>
            </a:extLst>
          </p:cNvPr>
          <p:cNvSpPr txBox="1">
            <a:spLocks/>
          </p:cNvSpPr>
          <p:nvPr/>
        </p:nvSpPr>
        <p:spPr>
          <a:xfrm>
            <a:off x="307817" y="5968657"/>
            <a:ext cx="5442387" cy="1998174"/>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marL="0" marR="0" lvl="1" indent="0" algn="l" defTabSz="121917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fr-CA" b="0" i="0" u="none" strike="noStrike" kern="1200" cap="none" spc="0" normalizeH="0" baseline="0" noProof="0" dirty="0">
                <a:ln>
                  <a:noFill/>
                </a:ln>
                <a:solidFill>
                  <a:srgbClr val="007C7C"/>
                </a:solidFill>
                <a:effectLst/>
                <a:uLnTx/>
                <a:uFillTx/>
                <a:latin typeface="HelveticaNeue LT 55 Roman" panose="020B0604020202020204" pitchFamily="34" charset="0"/>
                <a:ea typeface="+mn-ea"/>
                <a:cs typeface="+mn-cs"/>
              </a:rPr>
              <a:t>Centres urbains</a:t>
            </a:r>
          </a:p>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fr-CA" b="0" i="0" u="none" strike="noStrike" kern="1200" cap="none" spc="0" normalizeH="0" baseline="0" noProof="0" dirty="0">
                <a:ln>
                  <a:noFill/>
                </a:ln>
                <a:solidFill>
                  <a:srgbClr val="3C3D3E"/>
                </a:solidFill>
                <a:effectLst/>
                <a:uLnTx/>
                <a:uFillTx/>
                <a:latin typeface="Microsoft New Tai Lue"/>
                <a:ea typeface="+mn-ea"/>
                <a:cs typeface="+mn-cs"/>
              </a:rPr>
              <a:t>Si l’on exclut les saisons au cours desquelles les restrictions liées à la COVID-19 étaient pleinement en vigueur, les programmes IC dans les centres urbains ont généralement dépassé leur objectif annuel de 10 000 personnes (contacts et participants). Montréal et Toronto ont régulièrement généré les moyennes les plus élevées, ce qui s’explique en grande partie par les bons résultats obtenus en matière de diffusion externe dans ces deux villes.</a:t>
            </a:r>
          </a:p>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fr-CA" b="0" i="0" u="none" strike="noStrike" kern="1200" cap="none" spc="0" normalizeH="0" baseline="0" noProof="0" dirty="0">
                <a:ln>
                  <a:noFill/>
                </a:ln>
                <a:solidFill>
                  <a:srgbClr val="3C3D3E"/>
                </a:solidFill>
                <a:effectLst/>
                <a:uLnTx/>
                <a:uFillTx/>
                <a:latin typeface="Microsoft New Tai Lue"/>
                <a:ea typeface="+mn-ea"/>
                <a:cs typeface="+mn-cs"/>
              </a:rPr>
              <a:t>Les lieux de Parcs Canada qui ne sont pas affiliés à des centres urbains ont également contribué à une moyenne de 1 700 participants par an grâce à des activités de camping et de pagaie organisées sous l’égide du programme IC.</a:t>
            </a:r>
          </a:p>
        </p:txBody>
      </p:sp>
    </p:spTree>
    <p:extLst>
      <p:ext uri="{BB962C8B-B14F-4D97-AF65-F5344CB8AC3E}">
        <p14:creationId xmlns:p14="http://schemas.microsoft.com/office/powerpoint/2010/main" val="8005813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F5B1DA-5258-33D0-9C92-D3858C56156D}"/>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10335417-4699-EF08-93F5-4E92B8CA2DF3}"/>
              </a:ext>
            </a:extLst>
          </p:cNvPr>
          <p:cNvSpPr>
            <a:spLocks noGrp="1"/>
          </p:cNvSpPr>
          <p:nvPr>
            <p:ph type="title"/>
          </p:nvPr>
        </p:nvSpPr>
        <p:spPr>
          <a:xfrm>
            <a:off x="342900" y="792000"/>
            <a:ext cx="2197100" cy="1294605"/>
          </a:xfrm>
        </p:spPr>
        <p:txBody>
          <a:bodyPr/>
          <a:lstStyle/>
          <a:p>
            <a:r>
              <a:rPr lang="fr-CA" sz="2600" dirty="0"/>
              <a:t>Résultats de la sensibilisation</a:t>
            </a:r>
            <a:br>
              <a:rPr lang="fr-CA" sz="2600" dirty="0"/>
            </a:br>
            <a:endParaRPr lang="fr-CA" sz="2600" dirty="0"/>
          </a:p>
        </p:txBody>
      </p:sp>
      <p:sp>
        <p:nvSpPr>
          <p:cNvPr id="22" name="Text Placeholder 21">
            <a:extLst>
              <a:ext uri="{FF2B5EF4-FFF2-40B4-BE49-F238E27FC236}">
                <a16:creationId xmlns:a16="http://schemas.microsoft.com/office/drawing/2014/main" id="{5EF5AE38-8EE9-46C0-D6B4-60EB95BFEC9E}"/>
              </a:ext>
            </a:extLst>
          </p:cNvPr>
          <p:cNvSpPr>
            <a:spLocks noGrp="1"/>
          </p:cNvSpPr>
          <p:nvPr>
            <p:ph type="body" sz="quarter" idx="15"/>
          </p:nvPr>
        </p:nvSpPr>
        <p:spPr>
          <a:xfrm>
            <a:off x="342901" y="2214572"/>
            <a:ext cx="1846846" cy="1949450"/>
          </a:xfrm>
        </p:spPr>
        <p:txBody>
          <a:bodyPr/>
          <a:lstStyle/>
          <a:p>
            <a:pPr>
              <a:lnSpc>
                <a:spcPct val="100000"/>
              </a:lnSpc>
            </a:pPr>
            <a:r>
              <a:rPr lang="fr-CA" sz="1600" dirty="0">
                <a:solidFill>
                  <a:srgbClr val="007C7C"/>
                </a:solidFill>
                <a:latin typeface="Aptos" panose="020B0004020202020204" pitchFamily="34" charset="0"/>
              </a:rPr>
              <a:t>Les activités de sensibilisation au programme IC ont généré 517 760 contacts entre 2017 et 2024, ce qui représente 78 % de la portée totale du programme.</a:t>
            </a:r>
          </a:p>
          <a:p>
            <a:pPr>
              <a:lnSpc>
                <a:spcPct val="100000"/>
              </a:lnSpc>
            </a:pPr>
            <a:endParaRPr lang="en-CA" sz="1600" dirty="0"/>
          </a:p>
        </p:txBody>
      </p:sp>
      <p:sp>
        <p:nvSpPr>
          <p:cNvPr id="20" name="Content Placeholder 19">
            <a:extLst>
              <a:ext uri="{FF2B5EF4-FFF2-40B4-BE49-F238E27FC236}">
                <a16:creationId xmlns:a16="http://schemas.microsoft.com/office/drawing/2014/main" id="{87CA31E8-DC3F-8DDE-ABB6-531675C9B348}"/>
              </a:ext>
            </a:extLst>
          </p:cNvPr>
          <p:cNvSpPr>
            <a:spLocks noGrp="1"/>
          </p:cNvSpPr>
          <p:nvPr>
            <p:ph idx="1"/>
          </p:nvPr>
        </p:nvSpPr>
        <p:spPr>
          <a:xfrm>
            <a:off x="2588129" y="792000"/>
            <a:ext cx="4053662" cy="6113722"/>
          </a:xfrm>
        </p:spPr>
        <p:txBody>
          <a:bodyPr/>
          <a:lstStyle/>
          <a:p>
            <a:pPr>
              <a:lnSpc>
                <a:spcPct val="114000"/>
              </a:lnSpc>
            </a:pPr>
            <a:r>
              <a:rPr lang="fr-CA" dirty="0"/>
              <a:t>Les éléments utilisés pour évaluer les résultats en matière de sensibilisation étaient surtout le nombre de contacts. Les points de vue du personnel recueillis lors des entretiens avec les informateurs clés ont également contribué à l’analyse.</a:t>
            </a:r>
          </a:p>
          <a:p>
            <a:pPr lvl="1">
              <a:lnSpc>
                <a:spcPct val="114000"/>
              </a:lnSpc>
            </a:pPr>
            <a:r>
              <a:rPr lang="fr-CA" dirty="0"/>
              <a:t>Diffusion externe relative au programme IC </a:t>
            </a:r>
          </a:p>
          <a:p>
            <a:pPr>
              <a:lnSpc>
                <a:spcPct val="114000"/>
              </a:lnSpc>
            </a:pPr>
            <a:r>
              <a:rPr lang="fr-CA" dirty="0"/>
              <a:t>Conçues pour être mobiles, les activités de diffusion externe se sont généralement déroulées en kiosque (sous des tentes d’exposition pliantes) avec du personnel présentant des jeux, des accessoires et des questionnaires sur le thème de la nature, destinés à susciter l’intérêt et à renforcer la notoriété de la marque Parcs Canada.</a:t>
            </a:r>
          </a:p>
          <a:p>
            <a:pPr>
              <a:lnSpc>
                <a:spcPct val="114000"/>
              </a:lnSpc>
            </a:pPr>
            <a:r>
              <a:rPr lang="fr-CA" dirty="0"/>
              <a:t>Le nombre de contacts générés par la diffusion externe est classé en deux catégories principales, </a:t>
            </a:r>
            <a:r>
              <a:rPr lang="fr-CA" dirty="0">
                <a:solidFill>
                  <a:schemeClr val="tx2"/>
                </a:solidFill>
              </a:rPr>
              <a:t>les </a:t>
            </a:r>
            <a:r>
              <a:rPr lang="fr-CA" dirty="0"/>
              <a:t>« événements en kiosque » </a:t>
            </a:r>
            <a:r>
              <a:rPr lang="fr-CA" dirty="0">
                <a:solidFill>
                  <a:schemeClr val="tx2"/>
                </a:solidFill>
              </a:rPr>
              <a:t>et  les « festivals ou grands événements ». Au lieu de distinguer des types d’offres, les catégories distinguent des types d’endroits. </a:t>
            </a:r>
            <a:r>
              <a:rPr lang="fr-CA" dirty="0">
                <a:solidFill>
                  <a:schemeClr val="tx2"/>
                </a:solidFill>
                <a:latin typeface="+mn-lt"/>
              </a:rPr>
              <a:t>Tandis que les festivals et les grands événements se passent d’explications, les événements en kiosque couvrent une plus grande variété d’espaces publics, tels que des musées, des bibliothèques, des parcs locaux et des centres communautaires. Selon les priorités des centres urbains, les </a:t>
            </a:r>
            <a:r>
              <a:rPr lang="fr-CA" dirty="0"/>
              <a:t>événements en kiosque </a:t>
            </a:r>
            <a:r>
              <a:rPr lang="fr-CA" dirty="0">
                <a:solidFill>
                  <a:schemeClr val="tx2"/>
                </a:solidFill>
                <a:latin typeface="+mn-lt"/>
              </a:rPr>
              <a:t>pourraient également être déployés dans les lieux de Parcs Canada </a:t>
            </a:r>
            <a:r>
              <a:rPr lang="fr-CA" dirty="0"/>
              <a:t>.</a:t>
            </a:r>
          </a:p>
          <a:p>
            <a:pPr lvl="1">
              <a:lnSpc>
                <a:spcPct val="114000"/>
              </a:lnSpc>
            </a:pPr>
            <a:r>
              <a:rPr lang="fr-CA" dirty="0"/>
              <a:t>Points de vue sur les activités de sensibilisation</a:t>
            </a:r>
          </a:p>
          <a:p>
            <a:pPr>
              <a:lnSpc>
                <a:spcPct val="114000"/>
              </a:lnSpc>
            </a:pPr>
            <a:r>
              <a:rPr lang="fr-CA" dirty="0"/>
              <a:t>Bien qu’elles soient considérées comme essentielles pour atteindre les objectifs de portée du programme IC, les analyses des entretiens avec le personnel et des rapports de fin de saison ont révélé des opinions mitigées quant à l’efficacité des activités de diffusion externe pour établir un lien avec les publics cibles et susciter un intérêt significatif à l’égard des activités de plein air, en raison de la brièveté des interactions.</a:t>
            </a:r>
          </a:p>
          <a:p>
            <a:pPr>
              <a:lnSpc>
                <a:spcPct val="114000"/>
              </a:lnSpc>
            </a:pPr>
            <a:endParaRPr lang="en-CA" dirty="0"/>
          </a:p>
          <a:p>
            <a:pPr>
              <a:lnSpc>
                <a:spcPct val="114000"/>
              </a:lnSpc>
            </a:pPr>
            <a:endParaRPr lang="en-CA" dirty="0"/>
          </a:p>
          <a:p>
            <a:pPr lvl="0">
              <a:lnSpc>
                <a:spcPct val="114000"/>
              </a:lnSpc>
              <a:defRPr/>
            </a:pPr>
            <a:endParaRPr lang="en-CA" dirty="0">
              <a:solidFill>
                <a:srgbClr val="3C3D3E"/>
              </a:solidFill>
            </a:endParaRPr>
          </a:p>
          <a:p>
            <a:pPr>
              <a:lnSpc>
                <a:spcPct val="114000"/>
              </a:lnSpc>
            </a:pPr>
            <a:endParaRPr lang="en-CA" dirty="0"/>
          </a:p>
          <a:p>
            <a:pPr lvl="1">
              <a:lnSpc>
                <a:spcPct val="114000"/>
              </a:lnSpc>
            </a:pPr>
            <a:endParaRPr lang="en-CA" sz="1100" dirty="0"/>
          </a:p>
        </p:txBody>
      </p:sp>
      <p:grpSp>
        <p:nvGrpSpPr>
          <p:cNvPr id="6" name="Group 5">
            <a:extLst>
              <a:ext uri="{FF2B5EF4-FFF2-40B4-BE49-F238E27FC236}">
                <a16:creationId xmlns:a16="http://schemas.microsoft.com/office/drawing/2014/main" id="{B487024E-006E-AA63-E2E1-4E533CA996A8}"/>
              </a:ext>
            </a:extLst>
          </p:cNvPr>
          <p:cNvGrpSpPr/>
          <p:nvPr/>
        </p:nvGrpSpPr>
        <p:grpSpPr>
          <a:xfrm>
            <a:off x="0" y="7128808"/>
            <a:ext cx="5130140" cy="1488133"/>
            <a:chOff x="765547" y="6578264"/>
            <a:chExt cx="6004726" cy="1844746"/>
          </a:xfrm>
        </p:grpSpPr>
        <p:pic>
          <p:nvPicPr>
            <p:cNvPr id="4" name="Picture 3" descr="Un groupe de personnes dans un parc  Le contenu généré par l’IA peut être incorrect.">
              <a:extLst>
                <a:ext uri="{FF2B5EF4-FFF2-40B4-BE49-F238E27FC236}">
                  <a16:creationId xmlns:a16="http://schemas.microsoft.com/office/drawing/2014/main" id="{732DA5F0-1FBF-423A-1D6F-021ED1E050E7}"/>
                </a:ext>
              </a:extLst>
            </p:cNvPr>
            <p:cNvPicPr>
              <a:picLocks noChangeAspect="1"/>
            </p:cNvPicPr>
            <p:nvPr/>
          </p:nvPicPr>
          <p:blipFill>
            <a:blip r:embed="rId2" cstate="print">
              <a:extLst>
                <a:ext uri="{28A0092B-C50C-407E-A947-70E740481C1C}">
                  <a14:useLocalDpi xmlns:a14="http://schemas.microsoft.com/office/drawing/2010/main"/>
                </a:ext>
              </a:extLst>
            </a:blip>
            <a:srcRect l="-201" r="-183"/>
            <a:stretch/>
          </p:blipFill>
          <p:spPr>
            <a:xfrm>
              <a:off x="765547" y="6581132"/>
              <a:ext cx="4504338" cy="1838186"/>
            </a:xfrm>
            <a:prstGeom prst="rect">
              <a:avLst/>
            </a:prstGeom>
          </p:spPr>
        </p:pic>
        <p:pic>
          <p:nvPicPr>
            <p:cNvPr id="5" name="Picture 4" descr="Une personne avec un enfant dans un marché  Le contenu généré par l'IA peut être incorrect.">
              <a:extLst>
                <a:ext uri="{FF2B5EF4-FFF2-40B4-BE49-F238E27FC236}">
                  <a16:creationId xmlns:a16="http://schemas.microsoft.com/office/drawing/2014/main" id="{0B99F2B5-6F5F-2905-9E34-903539122A1E}"/>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4650084" y="6578264"/>
              <a:ext cx="2120189" cy="1838186"/>
            </a:xfrm>
            <a:prstGeom prst="rect">
              <a:avLst/>
            </a:prstGeom>
          </p:spPr>
        </p:pic>
        <p:cxnSp>
          <p:nvCxnSpPr>
            <p:cNvPr id="3" name="Straight Connector 2">
              <a:extLst>
                <a:ext uri="{FF2B5EF4-FFF2-40B4-BE49-F238E27FC236}">
                  <a16:creationId xmlns:a16="http://schemas.microsoft.com/office/drawing/2014/main" id="{34AACF1E-C65C-D82F-24CC-73EA2A106034}"/>
                </a:ext>
              </a:extLst>
            </p:cNvPr>
            <p:cNvCxnSpPr/>
            <p:nvPr/>
          </p:nvCxnSpPr>
          <p:spPr>
            <a:xfrm>
              <a:off x="4650083" y="6583410"/>
              <a:ext cx="0" cy="1839600"/>
            </a:xfrm>
            <a:prstGeom prst="line">
              <a:avLst/>
            </a:prstGeom>
            <a:ln w="76200">
              <a:solidFill>
                <a:srgbClr val="C8D850"/>
              </a:solidFill>
            </a:ln>
          </p:spPr>
          <p:style>
            <a:lnRef idx="1">
              <a:schemeClr val="accent1"/>
            </a:lnRef>
            <a:fillRef idx="0">
              <a:schemeClr val="accent1"/>
            </a:fillRef>
            <a:effectRef idx="0">
              <a:schemeClr val="accent1"/>
            </a:effectRef>
            <a:fontRef idx="minor">
              <a:schemeClr val="tx1"/>
            </a:fontRef>
          </p:style>
        </p:cxnSp>
      </p:grpSp>
      <p:sp>
        <p:nvSpPr>
          <p:cNvPr id="17" name="TextBox 16">
            <a:extLst>
              <a:ext uri="{FF2B5EF4-FFF2-40B4-BE49-F238E27FC236}">
                <a16:creationId xmlns:a16="http://schemas.microsoft.com/office/drawing/2014/main" id="{4F5FDA7E-6FE4-EB0E-03F2-7D2E0009ED89}"/>
              </a:ext>
            </a:extLst>
          </p:cNvPr>
          <p:cNvSpPr txBox="1"/>
          <p:nvPr/>
        </p:nvSpPr>
        <p:spPr>
          <a:xfrm>
            <a:off x="5213078" y="7104744"/>
            <a:ext cx="1512572" cy="1238801"/>
          </a:xfrm>
          <a:prstGeom prst="rect">
            <a:avLst/>
          </a:prstGeom>
          <a:noFill/>
        </p:spPr>
        <p:txBody>
          <a:bodyPr wrap="square" lIns="0" tIns="0" rIns="0" bIns="0">
            <a:spAutoFit/>
          </a:bodyPr>
          <a:lstStyle/>
          <a:p>
            <a:pPr marL="0" marR="0" lvl="0" indent="0" algn="l" defTabSz="914400" rtl="0" eaLnBrk="1" fontAlgn="auto" latinLnBrk="0" hangingPunct="1">
              <a:lnSpc>
                <a:spcPct val="115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
                <a:cs typeface="+mn-cs"/>
              </a:rPr>
              <a:t>Gauche : </a:t>
            </a: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Kiosque d’initiation au camping au canal Rideau, 2019 </a:t>
            </a:r>
          </a:p>
          <a:p>
            <a:pPr marL="0" marR="0" lvl="0" indent="0" algn="l" defTabSz="914400" rtl="0" eaLnBrk="1" fontAlgn="auto" latinLnBrk="0" hangingPunct="1">
              <a:lnSpc>
                <a:spcPct val="115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Droite : Activité </a:t>
            </a:r>
            <a:r>
              <a:rPr kumimoji="0" lang="fr-CA" sz="1000" b="0" i="0" u="none" strike="noStrike" kern="1200" cap="none" spc="0" normalizeH="0" baseline="0" noProof="0" dirty="0" err="1">
                <a:ln>
                  <a:noFill/>
                </a:ln>
                <a:solidFill>
                  <a:srgbClr val="3C3D3E"/>
                </a:solidFill>
                <a:effectLst/>
                <a:uLnTx/>
                <a:uFillTx/>
                <a:latin typeface="Microsoft New Tai Lue"/>
                <a:ea typeface="+mn-ea"/>
                <a:cs typeface="+mn-cs"/>
              </a:rPr>
              <a:t>Biobox</a:t>
            </a: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 dans un kiosque d’initiation au camping, canal Rideau, 2019</a:t>
            </a:r>
          </a:p>
        </p:txBody>
      </p:sp>
    </p:spTree>
    <p:extLst>
      <p:ext uri="{BB962C8B-B14F-4D97-AF65-F5344CB8AC3E}">
        <p14:creationId xmlns:p14="http://schemas.microsoft.com/office/powerpoint/2010/main" val="167359386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E179D-AA6F-1D6D-D997-067479FA6511}"/>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7E0C242F-C4A6-B22F-DC83-178E2BA938C8}"/>
              </a:ext>
            </a:extLst>
          </p:cNvPr>
          <p:cNvSpPr/>
          <p:nvPr/>
        </p:nvSpPr>
        <p:spPr>
          <a:xfrm>
            <a:off x="0" y="0"/>
            <a:ext cx="6869365" cy="4402715"/>
          </a:xfrm>
          <a:prstGeom prst="rect">
            <a:avLst/>
          </a:prstGeom>
          <a:solidFill>
            <a:srgbClr val="F5F2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13" name="TextBox 12">
            <a:extLst>
              <a:ext uri="{FF2B5EF4-FFF2-40B4-BE49-F238E27FC236}">
                <a16:creationId xmlns:a16="http://schemas.microsoft.com/office/drawing/2014/main" id="{0D7C8A6B-BD95-FE5C-5654-67428DEA0960}"/>
              </a:ext>
            </a:extLst>
          </p:cNvPr>
          <p:cNvSpPr txBox="1"/>
          <p:nvPr/>
        </p:nvSpPr>
        <p:spPr>
          <a:xfrm>
            <a:off x="414168" y="351543"/>
            <a:ext cx="2388409" cy="55399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13 : Contacts établis par la diffusion externe et participants au programme IC, 2017-2024</a:t>
            </a:r>
          </a:p>
        </p:txBody>
      </p:sp>
      <p:sp>
        <p:nvSpPr>
          <p:cNvPr id="15" name="TextBox 14">
            <a:extLst>
              <a:ext uri="{FF2B5EF4-FFF2-40B4-BE49-F238E27FC236}">
                <a16:creationId xmlns:a16="http://schemas.microsoft.com/office/drawing/2014/main" id="{F6B58287-46AB-DB7C-1AEA-42BE4FA3612E}"/>
              </a:ext>
            </a:extLst>
          </p:cNvPr>
          <p:cNvSpPr txBox="1"/>
          <p:nvPr/>
        </p:nvSpPr>
        <p:spPr>
          <a:xfrm>
            <a:off x="3268797" y="340287"/>
            <a:ext cx="1359812" cy="523220"/>
          </a:xfrm>
          <a:prstGeom prst="rect">
            <a:avLst/>
          </a:prstGeom>
          <a:no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600" b="1" i="0" u="none" strike="noStrike" kern="1200" cap="none" spc="0" normalizeH="0" baseline="0" noProof="0" dirty="0">
                <a:ln>
                  <a:noFill/>
                </a:ln>
                <a:solidFill>
                  <a:srgbClr val="9CAC26"/>
                </a:solidFill>
                <a:effectLst/>
                <a:uLnTx/>
                <a:uFillTx/>
                <a:latin typeface="Aptos" panose="020B0004020202020204" pitchFamily="34" charset="0"/>
                <a:ea typeface="+mn-ea"/>
                <a:cs typeface="+mn-cs"/>
              </a:rPr>
              <a:t>295 003</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900" b="0" i="0" u="none" strike="noStrike" kern="1200" cap="none" spc="0" normalizeH="0" baseline="0" noProof="0" dirty="0">
                <a:ln>
                  <a:noFill/>
                </a:ln>
                <a:solidFill>
                  <a:srgbClr val="3C3D3E"/>
                </a:solidFill>
                <a:effectLst/>
                <a:uLnTx/>
                <a:uFillTx/>
                <a:latin typeface="Microsoft New Tai Lue"/>
                <a:ea typeface="+mn-ea"/>
                <a:cs typeface="+mn-cs"/>
              </a:rPr>
              <a:t>CONTACTS </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900" b="0" i="0" u="none" strike="noStrike" kern="1200" cap="none" spc="0" normalizeH="0" baseline="0" noProof="0" dirty="0">
                <a:ln>
                  <a:noFill/>
                </a:ln>
                <a:solidFill>
                  <a:srgbClr val="3C3D3E"/>
                </a:solidFill>
                <a:effectLst/>
                <a:uLnTx/>
                <a:uFillTx/>
                <a:latin typeface="Microsoft New Tai Lue"/>
                <a:ea typeface="+mn-ea"/>
                <a:cs typeface="+mn-cs"/>
              </a:rPr>
              <a:t>EN KIOSQUE</a:t>
            </a:r>
          </a:p>
        </p:txBody>
      </p:sp>
      <p:sp>
        <p:nvSpPr>
          <p:cNvPr id="16" name="TextBox 15">
            <a:extLst>
              <a:ext uri="{FF2B5EF4-FFF2-40B4-BE49-F238E27FC236}">
                <a16:creationId xmlns:a16="http://schemas.microsoft.com/office/drawing/2014/main" id="{3155166D-B23A-F877-9B15-DAA30A90166C}"/>
              </a:ext>
            </a:extLst>
          </p:cNvPr>
          <p:cNvSpPr txBox="1"/>
          <p:nvPr/>
        </p:nvSpPr>
        <p:spPr>
          <a:xfrm>
            <a:off x="4292467" y="335899"/>
            <a:ext cx="1252411" cy="523220"/>
          </a:xfrm>
          <a:prstGeom prst="rect">
            <a:avLst/>
          </a:prstGeom>
          <a:no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600" b="1" i="0" u="none" strike="noStrike" kern="1200" cap="none" spc="0" normalizeH="0" baseline="0" noProof="0" dirty="0">
                <a:ln>
                  <a:noFill/>
                </a:ln>
                <a:solidFill>
                  <a:srgbClr val="9CAC26"/>
                </a:solidFill>
                <a:effectLst/>
                <a:uLnTx/>
                <a:uFillTx/>
                <a:latin typeface="Aptos" panose="020B0004020202020204" pitchFamily="34" charset="0"/>
                <a:ea typeface="+mn-ea"/>
                <a:cs typeface="+mn-cs"/>
              </a:rPr>
              <a:t>222 757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900" b="0" i="0" u="none" strike="noStrike" kern="1200" cap="none" spc="0" normalizeH="0" baseline="0" noProof="0" dirty="0">
                <a:ln>
                  <a:noFill/>
                </a:ln>
                <a:solidFill>
                  <a:srgbClr val="3C3D3E"/>
                </a:solidFill>
                <a:effectLst/>
                <a:uLnTx/>
                <a:uFillTx/>
                <a:latin typeface="Microsoft New Tai Lue"/>
                <a:ea typeface="+mn-ea"/>
                <a:cs typeface="+mn-cs"/>
              </a:rPr>
              <a:t>CONTACTS LORS </a:t>
            </a:r>
            <a:br>
              <a:rPr kumimoji="0" lang="fr-CA" sz="900" b="0" i="0" u="none" strike="noStrike" kern="1200" cap="none" spc="0" normalizeH="0" baseline="0" noProof="0" dirty="0">
                <a:ln>
                  <a:noFill/>
                </a:ln>
                <a:solidFill>
                  <a:srgbClr val="3C3D3E"/>
                </a:solidFill>
                <a:effectLst/>
                <a:uLnTx/>
                <a:uFillTx/>
                <a:latin typeface="Microsoft New Tai Lue"/>
                <a:ea typeface="+mn-ea"/>
                <a:cs typeface="+mn-cs"/>
              </a:rPr>
            </a:br>
            <a:r>
              <a:rPr kumimoji="0" lang="fr-CA" sz="900" b="0" i="0" u="none" strike="noStrike" kern="1200" cap="none" spc="0" normalizeH="0" baseline="0" noProof="0" dirty="0">
                <a:ln>
                  <a:noFill/>
                </a:ln>
                <a:solidFill>
                  <a:srgbClr val="3C3D3E"/>
                </a:solidFill>
                <a:effectLst/>
                <a:uLnTx/>
                <a:uFillTx/>
                <a:latin typeface="Microsoft New Tai Lue"/>
                <a:ea typeface="+mn-ea"/>
                <a:cs typeface="+mn-cs"/>
              </a:rPr>
              <a:t>D’UN FESTIVAL</a:t>
            </a:r>
          </a:p>
        </p:txBody>
      </p:sp>
      <p:sp>
        <p:nvSpPr>
          <p:cNvPr id="10" name="TextBox 9">
            <a:extLst>
              <a:ext uri="{FF2B5EF4-FFF2-40B4-BE49-F238E27FC236}">
                <a16:creationId xmlns:a16="http://schemas.microsoft.com/office/drawing/2014/main" id="{8A6914A6-51C8-EF75-1701-3EEF02E94565}"/>
              </a:ext>
            </a:extLst>
          </p:cNvPr>
          <p:cNvSpPr txBox="1"/>
          <p:nvPr/>
        </p:nvSpPr>
        <p:spPr>
          <a:xfrm>
            <a:off x="414166" y="4820822"/>
            <a:ext cx="6120000" cy="3024000"/>
          </a:xfrm>
          <a:prstGeom prst="rect">
            <a:avLst/>
          </a:prstGeom>
          <a:noFill/>
        </p:spPr>
        <p:txBody>
          <a:bodyPr wrap="square" lIns="0" tIns="0" rIns="0" bIns="0" numCol="2" spcCol="108000">
            <a:spAutoFit/>
          </a:bodyPr>
          <a:lstStyle/>
          <a:p>
            <a:pPr marL="0" lvl="1" defTabSz="1219170">
              <a:lnSpc>
                <a:spcPct val="114000"/>
              </a:lnSpc>
              <a:spcAft>
                <a:spcPts val="600"/>
              </a:spcAft>
              <a:buFont typeface="Arial" panose="020B0604020202020204" pitchFamily="34" charset="0"/>
              <a:buChar char="​"/>
              <a:defRPr/>
            </a:pPr>
            <a:r>
              <a:rPr lang="fr-CA" sz="1100" dirty="0"/>
              <a:t>Les points de vue les plus favorables tendaient à présenter les événements en kiosque comme un moyen efficace d’accroître la notoriété de la marque Parcs Canada dans les centres urbains, où des recherches antérieures (voir p. 11) avaient indiqué des niveaux de connaissance plus faibles. Le personnel a également souligné que le choix de l’endroit jouait un rôle dans l’atteinte du public, certains lieux, comme ceux dont les droits d’entrée sont plus élevés, étant moins susceptibles d’attirer les groupes cibles de l’initiation au camping.</a:t>
            </a:r>
          </a:p>
          <a:p>
            <a:pPr marL="0" lvl="1" defTabSz="1219170">
              <a:lnSpc>
                <a:spcPct val="114000"/>
              </a:lnSpc>
              <a:buFont typeface="Arial" panose="020B0604020202020204" pitchFamily="34" charset="0"/>
              <a:buChar char="​"/>
              <a:defRPr/>
            </a:pPr>
            <a:r>
              <a:rPr lang="fr-CA" sz="1200" dirty="0">
                <a:solidFill>
                  <a:srgbClr val="007C7C"/>
                </a:solidFill>
                <a:latin typeface="HelveticaNeue LT 55 Roman" panose="020B0604020202020204" pitchFamily="34" charset="0"/>
              </a:rPr>
              <a:t>Contacts établis par la diffusion externe </a:t>
            </a:r>
          </a:p>
          <a:p>
            <a:pPr marL="0" lvl="1">
              <a:lnSpc>
                <a:spcPct val="114000"/>
              </a:lnSpc>
              <a:spcAft>
                <a:spcPts val="600"/>
              </a:spcAft>
              <a:defRPr/>
            </a:pPr>
            <a:r>
              <a:rPr lang="fr-CA" sz="1100" dirty="0">
                <a:solidFill>
                  <a:srgbClr val="3C3D3E"/>
                </a:solidFill>
              </a:rPr>
              <a:t>Comme illustré à la figure 13 ci-dessus, les activités de diffusion externe ont été le principal </a:t>
            </a:r>
            <a:r>
              <a:rPr lang="fr-CA" sz="1100" dirty="0">
                <a:solidFill>
                  <a:prstClr val="black"/>
                </a:solidFill>
              </a:rPr>
              <a:t>facteur </a:t>
            </a:r>
            <a:r>
              <a:rPr lang="fr-CA" sz="1100" dirty="0">
                <a:solidFill>
                  <a:srgbClr val="3C3D3E"/>
                </a:solidFill>
              </a:rPr>
              <a:t>déterminant de la portée du programme IC depuis 2017-2018, contribuant à un total de 517 760 contacts, soit 78 % de la portée totale déclarée du programme IC</a:t>
            </a:r>
            <a:r>
              <a:rPr lang="fr-CA" sz="1100" dirty="0">
                <a:solidFill>
                  <a:prstClr val="black"/>
                </a:solidFill>
              </a:rPr>
              <a:t>.</a:t>
            </a:r>
            <a:r>
              <a:rPr lang="fr-CA" sz="1100" dirty="0">
                <a:solidFill>
                  <a:srgbClr val="3C3D3E"/>
                </a:solidFill>
              </a:rPr>
              <a:t>  </a:t>
            </a:r>
          </a:p>
          <a:p>
            <a:pPr marL="0" lvl="1">
              <a:lnSpc>
                <a:spcPct val="114000"/>
              </a:lnSpc>
              <a:spcAft>
                <a:spcPts val="600"/>
              </a:spcAft>
              <a:defRPr/>
            </a:pPr>
            <a:r>
              <a:rPr lang="fr-CA" sz="1100" dirty="0">
                <a:solidFill>
                  <a:srgbClr val="3C3D3E"/>
                </a:solidFill>
              </a:rPr>
              <a:t>Cette tendance était particulièrement évidente au cours des trois années précédant la pandémie de COVID-19, la diffusion externe représentant jusqu’à 92 % des résultats de la portée du programme IC en 2019-2020.</a:t>
            </a:r>
          </a:p>
          <a:p>
            <a:pPr marL="0" lvl="1">
              <a:lnSpc>
                <a:spcPct val="114000"/>
              </a:lnSpc>
              <a:spcAft>
                <a:spcPts val="600"/>
              </a:spcAft>
              <a:defRPr/>
            </a:pPr>
            <a:r>
              <a:rPr lang="fr-CA" sz="1100" dirty="0">
                <a:solidFill>
                  <a:srgbClr val="3C3D3E"/>
                </a:solidFill>
              </a:rPr>
              <a:t>Au lendemain de la pandémie, la participation à d’autres événements d’IC a augmenté, tandis que les chiffres de la diffusion externe, en particulier ceux des festivals et des grands événements, se sont rétablis plus lentement. </a:t>
            </a:r>
            <a:endParaRPr lang="fr-CA" sz="1100" dirty="0"/>
          </a:p>
        </p:txBody>
      </p:sp>
      <p:grpSp>
        <p:nvGrpSpPr>
          <p:cNvPr id="18" name="Group 17">
            <a:extLst>
              <a:ext uri="{FF2B5EF4-FFF2-40B4-BE49-F238E27FC236}">
                <a16:creationId xmlns:a16="http://schemas.microsoft.com/office/drawing/2014/main" id="{DB3087EF-C073-DDAA-FBF5-AA4BA633F0C4}"/>
              </a:ext>
            </a:extLst>
          </p:cNvPr>
          <p:cNvGrpSpPr/>
          <p:nvPr/>
        </p:nvGrpSpPr>
        <p:grpSpPr>
          <a:xfrm>
            <a:off x="927588" y="3771336"/>
            <a:ext cx="1519115" cy="399344"/>
            <a:chOff x="8633887" y="2740685"/>
            <a:chExt cx="591777" cy="307777"/>
          </a:xfrm>
        </p:grpSpPr>
        <p:sp>
          <p:nvSpPr>
            <p:cNvPr id="26" name="Oval 25">
              <a:extLst>
                <a:ext uri="{FF2B5EF4-FFF2-40B4-BE49-F238E27FC236}">
                  <a16:creationId xmlns:a16="http://schemas.microsoft.com/office/drawing/2014/main" id="{1585917B-4409-DB50-DF83-9FE602B4D9EA}"/>
                </a:ext>
              </a:extLst>
            </p:cNvPr>
            <p:cNvSpPr>
              <a:spLocks noChangeAspect="1"/>
            </p:cNvSpPr>
            <p:nvPr/>
          </p:nvSpPr>
          <p:spPr>
            <a:xfrm>
              <a:off x="8633887" y="2780488"/>
              <a:ext cx="99698" cy="180000"/>
            </a:xfrm>
            <a:prstGeom prst="rect">
              <a:avLst/>
            </a:prstGeom>
            <a:solidFill>
              <a:srgbClr val="C8D8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00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27" name="TextBox 26">
              <a:extLst>
                <a:ext uri="{FF2B5EF4-FFF2-40B4-BE49-F238E27FC236}">
                  <a16:creationId xmlns:a16="http://schemas.microsoft.com/office/drawing/2014/main" id="{4B7B50ED-09B3-F7C9-BA2F-4A1BDD2E1486}"/>
                </a:ext>
              </a:extLst>
            </p:cNvPr>
            <p:cNvSpPr txBox="1"/>
            <p:nvPr/>
          </p:nvSpPr>
          <p:spPr>
            <a:xfrm>
              <a:off x="8775713" y="2740685"/>
              <a:ext cx="449951" cy="307777"/>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Contacts lors d’événements en kiosque</a:t>
              </a:r>
            </a:p>
          </p:txBody>
        </p:sp>
      </p:grpSp>
      <p:grpSp>
        <p:nvGrpSpPr>
          <p:cNvPr id="19" name="Group 18">
            <a:extLst>
              <a:ext uri="{FF2B5EF4-FFF2-40B4-BE49-F238E27FC236}">
                <a16:creationId xmlns:a16="http://schemas.microsoft.com/office/drawing/2014/main" id="{933F7A0F-D5C9-4C36-8CA4-ADCBE4D829DB}"/>
              </a:ext>
            </a:extLst>
          </p:cNvPr>
          <p:cNvGrpSpPr/>
          <p:nvPr/>
        </p:nvGrpSpPr>
        <p:grpSpPr>
          <a:xfrm>
            <a:off x="2578811" y="3775669"/>
            <a:ext cx="1612602" cy="395011"/>
            <a:chOff x="9222077" y="2719014"/>
            <a:chExt cx="580099" cy="307777"/>
          </a:xfrm>
        </p:grpSpPr>
        <p:sp>
          <p:nvSpPr>
            <p:cNvPr id="22" name="Oval 21">
              <a:extLst>
                <a:ext uri="{FF2B5EF4-FFF2-40B4-BE49-F238E27FC236}">
                  <a16:creationId xmlns:a16="http://schemas.microsoft.com/office/drawing/2014/main" id="{B5C78958-E816-05F3-CA96-E686F5344446}"/>
                </a:ext>
              </a:extLst>
            </p:cNvPr>
            <p:cNvSpPr>
              <a:spLocks noChangeAspect="1"/>
            </p:cNvSpPr>
            <p:nvPr/>
          </p:nvSpPr>
          <p:spPr>
            <a:xfrm>
              <a:off x="9222077" y="2756865"/>
              <a:ext cx="82624" cy="180000"/>
            </a:xfrm>
            <a:prstGeom prst="rect">
              <a:avLst/>
            </a:prstGeom>
            <a:solidFill>
              <a:srgbClr val="ADBF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00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23" name="TextBox 22">
              <a:extLst>
                <a:ext uri="{FF2B5EF4-FFF2-40B4-BE49-F238E27FC236}">
                  <a16:creationId xmlns:a16="http://schemas.microsoft.com/office/drawing/2014/main" id="{5977DAA7-A8CF-E79D-9FAC-69328DADD72E}"/>
                </a:ext>
              </a:extLst>
            </p:cNvPr>
            <p:cNvSpPr txBox="1"/>
            <p:nvPr/>
          </p:nvSpPr>
          <p:spPr>
            <a:xfrm>
              <a:off x="9352224" y="2719014"/>
              <a:ext cx="449952" cy="307777"/>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Contacts lors de festivals et de grands événements</a:t>
              </a:r>
            </a:p>
          </p:txBody>
        </p:sp>
      </p:grpSp>
      <p:sp>
        <p:nvSpPr>
          <p:cNvPr id="20" name="Oval 19">
            <a:extLst>
              <a:ext uri="{FF2B5EF4-FFF2-40B4-BE49-F238E27FC236}">
                <a16:creationId xmlns:a16="http://schemas.microsoft.com/office/drawing/2014/main" id="{104FFB76-7C8F-F77A-D3A0-6BA908F561DF}"/>
              </a:ext>
            </a:extLst>
          </p:cNvPr>
          <p:cNvSpPr>
            <a:spLocks noChangeAspect="1"/>
          </p:cNvSpPr>
          <p:nvPr/>
        </p:nvSpPr>
        <p:spPr>
          <a:xfrm>
            <a:off x="4297321" y="3828476"/>
            <a:ext cx="222563" cy="222562"/>
          </a:xfrm>
          <a:prstGeom prst="rect">
            <a:avLst/>
          </a:prstGeom>
          <a:solidFill>
            <a:srgbClr val="5476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00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21" name="TextBox 20">
            <a:extLst>
              <a:ext uri="{FF2B5EF4-FFF2-40B4-BE49-F238E27FC236}">
                <a16:creationId xmlns:a16="http://schemas.microsoft.com/office/drawing/2014/main" id="{586949C9-93CC-1F83-E5BC-E9215A1FB118}"/>
              </a:ext>
            </a:extLst>
          </p:cNvPr>
          <p:cNvSpPr txBox="1"/>
          <p:nvPr/>
        </p:nvSpPr>
        <p:spPr>
          <a:xfrm>
            <a:off x="4615237" y="3812291"/>
            <a:ext cx="1612602" cy="307777"/>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Participants à IC (ateliers, événements avec nuitée/initiation)</a:t>
            </a:r>
          </a:p>
        </p:txBody>
      </p:sp>
      <p:sp>
        <p:nvSpPr>
          <p:cNvPr id="6" name="TextBox 5">
            <a:extLst>
              <a:ext uri="{FF2B5EF4-FFF2-40B4-BE49-F238E27FC236}">
                <a16:creationId xmlns:a16="http://schemas.microsoft.com/office/drawing/2014/main" id="{A75643C9-17D2-E35D-5E04-8708DE6A59F9}"/>
              </a:ext>
            </a:extLst>
          </p:cNvPr>
          <p:cNvSpPr txBox="1"/>
          <p:nvPr/>
        </p:nvSpPr>
        <p:spPr>
          <a:xfrm>
            <a:off x="414167" y="8530810"/>
            <a:ext cx="4861355" cy="350865"/>
          </a:xfrm>
          <a:prstGeom prst="rect">
            <a:avLst/>
          </a:prstGeom>
          <a:noFill/>
        </p:spPr>
        <p:txBody>
          <a:bodyPr wrap="square" lIns="0" tIns="0" rIns="0" bIns="0">
            <a:spAutoFit/>
          </a:bodyPr>
          <a:lstStyle/>
          <a:p>
            <a:pPr marL="0" marR="0" lvl="0" indent="0" algn="l" defTabSz="914400" rtl="0" eaLnBrk="1" fontAlgn="auto" latinLnBrk="0" hangingPunct="1">
              <a:lnSpc>
                <a:spcPct val="114000"/>
              </a:lnSpc>
              <a:spcBef>
                <a:spcPts val="0"/>
              </a:spcBef>
              <a:spcAft>
                <a:spcPts val="0"/>
              </a:spcAft>
              <a:buClrTx/>
              <a:buSzTx/>
              <a:buFontTx/>
              <a:buNone/>
              <a:tabLst/>
              <a:defRPr/>
            </a:pPr>
            <a:r>
              <a:rPr kumimoji="0" lang="fr-CA" sz="1000" b="0" i="0" u="none" strike="noStrike" kern="1200" cap="none" spc="0" normalizeH="0" baseline="0" noProof="0">
                <a:ln>
                  <a:noFill/>
                </a:ln>
                <a:solidFill>
                  <a:srgbClr val="3C3D3E"/>
                </a:solidFill>
                <a:effectLst/>
                <a:uLnTx/>
                <a:uFillTx/>
                <a:latin typeface="Microsoft New Tai Lue"/>
                <a:ea typeface="Microsoft New Tai Lue"/>
                <a:cs typeface="+mn-cs"/>
              </a:rPr>
              <a:t>* Une « présence » a été déterminée comme étant une entrée dans le registre des contacts et des participants du programme IC par jour et par événement.</a:t>
            </a:r>
          </a:p>
        </p:txBody>
      </p:sp>
      <p:sp>
        <p:nvSpPr>
          <p:cNvPr id="8" name="TextBox 7">
            <a:extLst>
              <a:ext uri="{FF2B5EF4-FFF2-40B4-BE49-F238E27FC236}">
                <a16:creationId xmlns:a16="http://schemas.microsoft.com/office/drawing/2014/main" id="{319F8A29-4EF9-CFAA-1EC3-4F52EEFEF6B9}"/>
              </a:ext>
            </a:extLst>
          </p:cNvPr>
          <p:cNvSpPr txBox="1"/>
          <p:nvPr/>
        </p:nvSpPr>
        <p:spPr>
          <a:xfrm>
            <a:off x="5275522" y="344212"/>
            <a:ext cx="1359812" cy="523220"/>
          </a:xfrm>
          <a:prstGeom prst="rect">
            <a:avLst/>
          </a:prstGeom>
          <a:no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600" b="1" i="0" u="none" strike="noStrike" kern="1200" cap="none" spc="0" normalizeH="0" baseline="0" noProof="0" dirty="0">
                <a:ln>
                  <a:noFill/>
                </a:ln>
                <a:solidFill>
                  <a:srgbClr val="54768C"/>
                </a:solidFill>
                <a:effectLst/>
                <a:uLnTx/>
                <a:uFillTx/>
                <a:latin typeface="Aptos" panose="020B0004020202020204" pitchFamily="34" charset="0"/>
                <a:ea typeface="+mn-ea"/>
                <a:cs typeface="+mn-cs"/>
              </a:rPr>
              <a:t>144 138</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900" b="0" i="0" u="none" strike="noStrike" kern="1200" cap="none" spc="0" normalizeH="0" baseline="0" noProof="0" dirty="0">
                <a:ln>
                  <a:noFill/>
                </a:ln>
                <a:solidFill>
                  <a:srgbClr val="3C3D3E"/>
                </a:solidFill>
                <a:effectLst/>
                <a:uLnTx/>
                <a:uFillTx/>
                <a:latin typeface="Microsoft New Tai Lue"/>
                <a:ea typeface="+mn-ea"/>
                <a:cs typeface="+mn-cs"/>
              </a:rPr>
              <a:t>AUTRES </a:t>
            </a:r>
            <a:br>
              <a:rPr kumimoji="0" lang="fr-CA" sz="900" b="0" i="0" u="none" strike="noStrike" kern="1200" cap="none" spc="0" normalizeH="0" baseline="0" noProof="0" dirty="0">
                <a:ln>
                  <a:noFill/>
                </a:ln>
                <a:solidFill>
                  <a:srgbClr val="3C3D3E"/>
                </a:solidFill>
                <a:effectLst/>
                <a:uLnTx/>
                <a:uFillTx/>
                <a:latin typeface="Microsoft New Tai Lue"/>
                <a:ea typeface="+mn-ea"/>
                <a:cs typeface="+mn-cs"/>
              </a:rPr>
            </a:br>
            <a:r>
              <a:rPr kumimoji="0" lang="fr-CA" sz="900" b="0" i="0" u="none" strike="noStrike" kern="1200" cap="none" spc="0" normalizeH="0" baseline="0" noProof="0" dirty="0">
                <a:ln>
                  <a:noFill/>
                </a:ln>
                <a:solidFill>
                  <a:srgbClr val="3C3D3E"/>
                </a:solidFill>
                <a:effectLst/>
                <a:uLnTx/>
                <a:uFillTx/>
                <a:latin typeface="Microsoft New Tai Lue"/>
                <a:ea typeface="+mn-ea"/>
                <a:cs typeface="+mn-cs"/>
              </a:rPr>
              <a:t>PARTICIPANTS À IC</a:t>
            </a:r>
          </a:p>
        </p:txBody>
      </p:sp>
      <p:cxnSp>
        <p:nvCxnSpPr>
          <p:cNvPr id="33" name="Straight Connector 32">
            <a:extLst>
              <a:ext uri="{FF2B5EF4-FFF2-40B4-BE49-F238E27FC236}">
                <a16:creationId xmlns:a16="http://schemas.microsoft.com/office/drawing/2014/main" id="{9FE0C623-83A7-B697-663A-CC04F9D78F97}"/>
              </a:ext>
            </a:extLst>
          </p:cNvPr>
          <p:cNvCxnSpPr/>
          <p:nvPr/>
        </p:nvCxnSpPr>
        <p:spPr>
          <a:xfrm>
            <a:off x="817249" y="1707290"/>
            <a:ext cx="5652000" cy="0"/>
          </a:xfrm>
          <a:prstGeom prst="line">
            <a:avLst/>
          </a:prstGeom>
          <a:ln w="19050">
            <a:solidFill>
              <a:srgbClr val="63005D"/>
            </a:solidFill>
          </a:ln>
        </p:spPr>
        <p:style>
          <a:lnRef idx="1">
            <a:schemeClr val="accent1"/>
          </a:lnRef>
          <a:fillRef idx="0">
            <a:schemeClr val="accent1"/>
          </a:fillRef>
          <a:effectRef idx="0">
            <a:schemeClr val="accent1"/>
          </a:effectRef>
          <a:fontRef idx="minor">
            <a:schemeClr val="tx1"/>
          </a:fontRef>
        </p:style>
      </p:cxnSp>
      <p:graphicFrame>
        <p:nvGraphicFramePr>
          <p:cNvPr id="4" name="Chart 3">
            <a:extLst>
              <a:ext uri="{FF2B5EF4-FFF2-40B4-BE49-F238E27FC236}">
                <a16:creationId xmlns:a16="http://schemas.microsoft.com/office/drawing/2014/main" id="{F97A12D3-09B1-2FB7-7A3F-02A8BCDEDE7F}"/>
              </a:ext>
            </a:extLst>
          </p:cNvPr>
          <p:cNvGraphicFramePr>
            <a:graphicFrameLocks/>
          </p:cNvGraphicFramePr>
          <p:nvPr/>
        </p:nvGraphicFramePr>
        <p:xfrm>
          <a:off x="233702" y="1176256"/>
          <a:ext cx="6235547" cy="2521423"/>
        </p:xfrm>
        <a:graphic>
          <a:graphicData uri="http://schemas.openxmlformats.org/drawingml/2006/chart">
            <c:chart xmlns:c="http://schemas.openxmlformats.org/drawingml/2006/chart" xmlns:r="http://schemas.openxmlformats.org/officeDocument/2006/relationships" r:id="rId2"/>
          </a:graphicData>
        </a:graphic>
      </p:graphicFrame>
      <p:sp>
        <p:nvSpPr>
          <p:cNvPr id="31" name="TextBox 30">
            <a:extLst>
              <a:ext uri="{FF2B5EF4-FFF2-40B4-BE49-F238E27FC236}">
                <a16:creationId xmlns:a16="http://schemas.microsoft.com/office/drawing/2014/main" id="{D321D920-AE7A-2A1D-AD3F-07EAA356068A}"/>
              </a:ext>
            </a:extLst>
          </p:cNvPr>
          <p:cNvSpPr txBox="1"/>
          <p:nvPr/>
        </p:nvSpPr>
        <p:spPr>
          <a:xfrm>
            <a:off x="210043" y="1609203"/>
            <a:ext cx="607206" cy="169277"/>
          </a:xfrm>
          <a:prstGeom prst="rect">
            <a:avLst/>
          </a:prstGeom>
          <a:solidFill>
            <a:srgbClr val="F6F3F0"/>
          </a:solidFill>
        </p:spPr>
        <p:txBody>
          <a:bodyPr wrap="square" lIns="0" tIns="0" rIns="0" bIns="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1" i="0" u="none" strike="noStrike" kern="1200" cap="none" spc="0" normalizeH="0" baseline="0" noProof="0">
                <a:ln>
                  <a:noFill/>
                </a:ln>
                <a:solidFill>
                  <a:prstClr val="black"/>
                </a:solidFill>
                <a:effectLst/>
                <a:uLnTx/>
                <a:uFillTx/>
                <a:latin typeface="Aptos" panose="020B0004020202020204" pitchFamily="34" charset="0"/>
                <a:ea typeface="+mn-ea"/>
                <a:cs typeface="+mn-cs"/>
              </a:rPr>
              <a:t>100 000</a:t>
            </a:r>
          </a:p>
        </p:txBody>
      </p:sp>
      <p:cxnSp>
        <p:nvCxnSpPr>
          <p:cNvPr id="3" name="Straight Connector 2">
            <a:extLst>
              <a:ext uri="{FF2B5EF4-FFF2-40B4-BE49-F238E27FC236}">
                <a16:creationId xmlns:a16="http://schemas.microsoft.com/office/drawing/2014/main" id="{B0318B42-AAF8-319F-3CDE-6993C82E2B44}"/>
              </a:ext>
            </a:extLst>
          </p:cNvPr>
          <p:cNvCxnSpPr/>
          <p:nvPr/>
        </p:nvCxnSpPr>
        <p:spPr>
          <a:xfrm>
            <a:off x="414167" y="8424767"/>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216295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993176-3B1B-EE3C-7823-BA7B417B844E}"/>
              </a:ext>
            </a:extLst>
          </p:cNvPr>
          <p:cNvSpPr>
            <a:spLocks noGrp="1"/>
          </p:cNvSpPr>
          <p:nvPr>
            <p:ph type="title"/>
          </p:nvPr>
        </p:nvSpPr>
        <p:spPr/>
        <p:txBody>
          <a:bodyPr/>
          <a:lstStyle/>
          <a:p>
            <a:r>
              <a:rPr lang="fr-CA" dirty="0"/>
              <a:t>Résultats de la sensibilisation</a:t>
            </a:r>
            <a:br>
              <a:rPr lang="fr-CA" dirty="0"/>
            </a:br>
            <a:endParaRPr lang="en-CA" dirty="0"/>
          </a:p>
        </p:txBody>
      </p:sp>
      <p:sp>
        <p:nvSpPr>
          <p:cNvPr id="3" name="Content Placeholder 2">
            <a:extLst>
              <a:ext uri="{FF2B5EF4-FFF2-40B4-BE49-F238E27FC236}">
                <a16:creationId xmlns:a16="http://schemas.microsoft.com/office/drawing/2014/main" id="{6C129614-B6DB-734B-9D49-02FA7D1E75DD}"/>
              </a:ext>
            </a:extLst>
          </p:cNvPr>
          <p:cNvSpPr>
            <a:spLocks noGrp="1"/>
          </p:cNvSpPr>
          <p:nvPr>
            <p:ph idx="13"/>
          </p:nvPr>
        </p:nvSpPr>
        <p:spPr>
          <a:xfrm>
            <a:off x="342900" y="791999"/>
            <a:ext cx="2111542" cy="6944305"/>
          </a:xfrm>
        </p:spPr>
        <p:txBody>
          <a:bodyPr/>
          <a:lstStyle/>
          <a:p>
            <a:pPr lvl="1">
              <a:lnSpc>
                <a:spcPct val="114000"/>
              </a:lnSpc>
              <a:spcAft>
                <a:spcPts val="600"/>
              </a:spcAft>
              <a:defRPr/>
            </a:pPr>
            <a:r>
              <a:rPr lang="fr-CA" sz="1100" dirty="0">
                <a:solidFill>
                  <a:srgbClr val="3C3D3E"/>
                </a:solidFill>
                <a:latin typeface="+mn-lt"/>
              </a:rPr>
              <a:t>Un examen plus approfondi des résultats des contacts a également révélé que si les événements en kiosque et les festivals/grands événements ont </a:t>
            </a:r>
            <a:r>
              <a:rPr lang="fr-FR" sz="1100" dirty="0">
                <a:solidFill>
                  <a:srgbClr val="3C3D3E"/>
                </a:solidFill>
                <a:latin typeface="+mn-lt"/>
              </a:rPr>
              <a:t>généré chacun bien au-delà de 200 000 contacts depuis 2017-2018, lorsque les données ont été analysées par présence*, les schémas qui en ont résulté étaient assez différents :</a:t>
            </a:r>
            <a:endParaRPr lang="fr-FR" sz="1100" dirty="0">
              <a:solidFill>
                <a:prstClr val="black"/>
              </a:solidFill>
              <a:latin typeface="+mn-lt"/>
            </a:endParaRPr>
          </a:p>
          <a:p>
            <a:pPr marL="171450" lvl="1" indent="-171450" defTabSz="914400">
              <a:lnSpc>
                <a:spcPct val="114000"/>
              </a:lnSpc>
              <a:spcAft>
                <a:spcPts val="600"/>
              </a:spcAft>
              <a:buFont typeface="Arial" panose="020B0604020202020204" pitchFamily="34" charset="0"/>
              <a:buChar char="•"/>
              <a:defRPr/>
            </a:pPr>
            <a:r>
              <a:rPr lang="fr-FR" sz="1100" dirty="0">
                <a:solidFill>
                  <a:srgbClr val="3C3D3E"/>
                </a:solidFill>
                <a:latin typeface="+mn-lt"/>
              </a:rPr>
              <a:t>Les événements en kiosque ont généré 295 003 contacts pour l’ensemble des 2 316 présences, soit un taux de 126 contacts par présence; </a:t>
            </a:r>
          </a:p>
          <a:p>
            <a:pPr marL="171450" lvl="1" indent="-171450" defTabSz="914400">
              <a:lnSpc>
                <a:spcPct val="114000"/>
              </a:lnSpc>
              <a:spcAft>
                <a:spcPts val="600"/>
              </a:spcAft>
              <a:buFont typeface="Arial" panose="020B0604020202020204" pitchFamily="34" charset="0"/>
              <a:buChar char="•"/>
              <a:defRPr/>
            </a:pPr>
            <a:r>
              <a:rPr lang="fr-FR" sz="1100" dirty="0">
                <a:solidFill>
                  <a:srgbClr val="3C3D3E"/>
                </a:solidFill>
                <a:latin typeface="+mn-lt"/>
              </a:rPr>
              <a:t>Les festivals/grands événements ont généré 222 757 contacts pour 394 présences, soit un taux de 568 contacts par présence.</a:t>
            </a:r>
          </a:p>
          <a:p>
            <a:endParaRPr lang="en-CA" dirty="0"/>
          </a:p>
        </p:txBody>
      </p:sp>
      <p:sp>
        <p:nvSpPr>
          <p:cNvPr id="4" name="Content Placeholder 3">
            <a:extLst>
              <a:ext uri="{FF2B5EF4-FFF2-40B4-BE49-F238E27FC236}">
                <a16:creationId xmlns:a16="http://schemas.microsoft.com/office/drawing/2014/main" id="{EDC18AF0-787D-B2A8-7F34-172B52D958C4}"/>
              </a:ext>
            </a:extLst>
          </p:cNvPr>
          <p:cNvSpPr>
            <a:spLocks noGrp="1"/>
          </p:cNvSpPr>
          <p:nvPr>
            <p:ph idx="1"/>
          </p:nvPr>
        </p:nvSpPr>
        <p:spPr>
          <a:xfrm>
            <a:off x="2562726" y="792000"/>
            <a:ext cx="3944203" cy="6480000"/>
          </a:xfrm>
        </p:spPr>
        <p:txBody>
          <a:bodyPr/>
          <a:lstStyle/>
          <a:p>
            <a:pPr lvl="1">
              <a:lnSpc>
                <a:spcPct val="114000"/>
              </a:lnSpc>
              <a:spcAft>
                <a:spcPts val="600"/>
              </a:spcAft>
              <a:defRPr/>
            </a:pPr>
            <a:r>
              <a:rPr lang="fr-FR" sz="1100" dirty="0">
                <a:solidFill>
                  <a:schemeClr val="tx2"/>
                </a:solidFill>
                <a:latin typeface="+mn-lt"/>
              </a:rPr>
              <a:t>Compte tenu de ces taux, la grande variabilité révélée dans les contacts établis lors de festivals/grands événements est plus facile à comprendre, étant donné que chaque présence à un festival ou à un grand événement ajoutée ou supprimée peut avoir un impact plus direct sur les résultats annuels.</a:t>
            </a:r>
          </a:p>
          <a:p>
            <a:pPr lvl="1">
              <a:lnSpc>
                <a:spcPct val="114000"/>
              </a:lnSpc>
              <a:defRPr/>
            </a:pPr>
            <a:r>
              <a:rPr lang="fr-FR" sz="1400" dirty="0">
                <a:cs typeface="Times New Roman" panose="02020603050405020304" pitchFamily="18" charset="0"/>
              </a:rPr>
              <a:t>Principales constatations</a:t>
            </a:r>
          </a:p>
          <a:p>
            <a:pPr lvl="1">
              <a:lnSpc>
                <a:spcPct val="114000"/>
              </a:lnSpc>
              <a:spcAft>
                <a:spcPts val="600"/>
              </a:spcAft>
              <a:defRPr/>
            </a:pPr>
            <a:r>
              <a:rPr lang="fr-FR" sz="1100" dirty="0">
                <a:solidFill>
                  <a:srgbClr val="3C3D3E"/>
                </a:solidFill>
                <a:latin typeface="Microsoft New Tai Lue"/>
              </a:rPr>
              <a:t>Les événements de diffusion externe ont généré la plus grande part des résultats de la portée du programme IC, aidant les centres urbains à atteindre leurs principaux objectifs de rendement. </a:t>
            </a:r>
          </a:p>
          <a:p>
            <a:endParaRPr lang="en-CA" dirty="0"/>
          </a:p>
        </p:txBody>
      </p:sp>
    </p:spTree>
    <p:extLst>
      <p:ext uri="{BB962C8B-B14F-4D97-AF65-F5344CB8AC3E}">
        <p14:creationId xmlns:p14="http://schemas.microsoft.com/office/powerpoint/2010/main" val="27253369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299F9-EF40-5D61-952A-748D3EA84B6C}"/>
              </a:ext>
            </a:extLst>
          </p:cNvPr>
          <p:cNvSpPr>
            <a:spLocks noGrp="1"/>
          </p:cNvSpPr>
          <p:nvPr>
            <p:ph type="title"/>
          </p:nvPr>
        </p:nvSpPr>
        <p:spPr>
          <a:xfrm>
            <a:off x="342900" y="792000"/>
            <a:ext cx="2273300" cy="838200"/>
          </a:xfrm>
        </p:spPr>
        <p:txBody>
          <a:bodyPr/>
          <a:lstStyle/>
          <a:p>
            <a:r>
              <a:rPr lang="fr-CA" dirty="0"/>
              <a:t>Aplanir les obstacles</a:t>
            </a:r>
          </a:p>
        </p:txBody>
      </p:sp>
      <p:sp>
        <p:nvSpPr>
          <p:cNvPr id="3" name="Text Placeholder 2">
            <a:extLst>
              <a:ext uri="{FF2B5EF4-FFF2-40B4-BE49-F238E27FC236}">
                <a16:creationId xmlns:a16="http://schemas.microsoft.com/office/drawing/2014/main" id="{C983D326-0EAA-1A1E-B05F-1168DFF23B0B}"/>
              </a:ext>
            </a:extLst>
          </p:cNvPr>
          <p:cNvSpPr>
            <a:spLocks noGrp="1"/>
          </p:cNvSpPr>
          <p:nvPr>
            <p:ph type="body" sz="quarter" idx="15"/>
          </p:nvPr>
        </p:nvSpPr>
        <p:spPr>
          <a:xfrm>
            <a:off x="351340" y="1824372"/>
            <a:ext cx="2273300" cy="2042797"/>
          </a:xfrm>
        </p:spPr>
        <p:txBody>
          <a:bodyPr/>
          <a:lstStyle/>
          <a:p>
            <a:pPr>
              <a:lnSpc>
                <a:spcPct val="100000"/>
              </a:lnSpc>
            </a:pPr>
            <a:r>
              <a:rPr lang="fr-CA" sz="1600" dirty="0">
                <a:solidFill>
                  <a:srgbClr val="007C7C"/>
                </a:solidFill>
                <a:latin typeface="Aptos" panose="020B0004020202020204" pitchFamily="34" charset="0"/>
              </a:rPr>
              <a:t>Bien que de nombreuses sources de données montrent que les participants apprécient les activités d’initiation au camping et aux sports de pagaie, les données laissent entrevoir que certains obstacles peuvent persister.</a:t>
            </a:r>
          </a:p>
        </p:txBody>
      </p:sp>
      <p:sp>
        <p:nvSpPr>
          <p:cNvPr id="5" name="Content Placeholder 4">
            <a:extLst>
              <a:ext uri="{FF2B5EF4-FFF2-40B4-BE49-F238E27FC236}">
                <a16:creationId xmlns:a16="http://schemas.microsoft.com/office/drawing/2014/main" id="{16FE12D4-C55C-E37B-2D1B-7E31B09E5FD8}"/>
              </a:ext>
            </a:extLst>
          </p:cNvPr>
          <p:cNvSpPr>
            <a:spLocks noGrp="1"/>
          </p:cNvSpPr>
          <p:nvPr>
            <p:ph idx="1"/>
          </p:nvPr>
        </p:nvSpPr>
        <p:spPr>
          <a:xfrm>
            <a:off x="2885663" y="792000"/>
            <a:ext cx="3672000" cy="4540102"/>
          </a:xfrm>
        </p:spPr>
        <p:txBody>
          <a:bodyPr/>
          <a:lstStyle/>
          <a:p>
            <a:pPr lvl="1">
              <a:lnSpc>
                <a:spcPct val="114000"/>
              </a:lnSpc>
              <a:spcAft>
                <a:spcPts val="600"/>
              </a:spcAft>
            </a:pPr>
            <a:r>
              <a:rPr lang="fr-CA" sz="1100" dirty="0">
                <a:solidFill>
                  <a:schemeClr val="tx2"/>
                </a:solidFill>
                <a:latin typeface="+mn-lt"/>
              </a:rPr>
              <a:t>Les résultats étudiés dans cette section concernent les activités des volets « exposition » et « expérience » du programme </a:t>
            </a:r>
            <a:r>
              <a:rPr lang="fr-CA" sz="1100" dirty="0" err="1">
                <a:solidFill>
                  <a:schemeClr val="tx2"/>
                </a:solidFill>
                <a:latin typeface="+mn-lt"/>
              </a:rPr>
              <a:t>Initation</a:t>
            </a:r>
            <a:r>
              <a:rPr lang="fr-CA" sz="1100" dirty="0">
                <a:solidFill>
                  <a:schemeClr val="tx2"/>
                </a:solidFill>
                <a:latin typeface="+mn-lt"/>
              </a:rPr>
              <a:t> au camping (IC), telles que les activités de camping avec nuitée, d’autres activités d’initiation et des ateliers. Les données prises en compte comprenaient les résultats des formulaires de commentaires des campeurs, les tendances en matière de participation et les commentaires des partenaires du programme IC. Les résultats des entretiens avec le personnel du programme IC ont également contribué à l’analyse. </a:t>
            </a:r>
          </a:p>
          <a:p>
            <a:pPr lvl="1">
              <a:lnSpc>
                <a:spcPct val="114000"/>
              </a:lnSpc>
              <a:defRPr/>
            </a:pPr>
            <a:r>
              <a:rPr lang="fr-CA" dirty="0"/>
              <a:t>Exposition et expérience</a:t>
            </a:r>
          </a:p>
          <a:p>
            <a:pPr>
              <a:lnSpc>
                <a:spcPct val="114000"/>
              </a:lnSpc>
            </a:pPr>
            <a:r>
              <a:rPr lang="fr-CA" dirty="0"/>
              <a:t>Dans le cadre du continuum du programme IC, les activités des volets « exposition » et « expérience » (voir p. 13) visaient à aplanir les obstacles aux loisirs de plein air en introduisant de nouvelles compétences et en favorisant la confiance en soi. </a:t>
            </a:r>
          </a:p>
          <a:p>
            <a:pPr>
              <a:lnSpc>
                <a:spcPct val="114000"/>
              </a:lnSpc>
            </a:pPr>
            <a:r>
              <a:rPr lang="fr-CA" dirty="0"/>
              <a:t>Alors que l’exposition se concentre sur des habiletés simples, souvent acquises dans des lieux tels que des bibliothèques ou des centres communautaires, les activités d’expérience offrent un apprentissage plus immersif, destiné à encourager la poursuite de l’exploration des activités de plein air ainsi qu’à approfondir les liens avec les aires protégées. </a:t>
            </a:r>
          </a:p>
          <a:p>
            <a:pPr>
              <a:lnSpc>
                <a:spcPct val="114000"/>
              </a:lnSpc>
            </a:pPr>
            <a:r>
              <a:rPr lang="fr-CA" dirty="0"/>
              <a:t>Les offres dans les deux parties du continuum de l’initiation au camping se sont diversifiées après les fermetures liées à la pandémie de COVID-19, le personnel de nombreux centres ayant entrepris d’explorer de nouvelles offres axées sur les activités de plein air, telles que les sports de pagaie, la pêche et le ski.</a:t>
            </a:r>
          </a:p>
          <a:p>
            <a:pPr>
              <a:lnSpc>
                <a:spcPct val="114000"/>
              </a:lnSpc>
            </a:pPr>
            <a:endParaRPr lang="en-CA" dirty="0"/>
          </a:p>
        </p:txBody>
      </p:sp>
      <p:grpSp>
        <p:nvGrpSpPr>
          <p:cNvPr id="4" name="Group 3">
            <a:extLst>
              <a:ext uri="{FF2B5EF4-FFF2-40B4-BE49-F238E27FC236}">
                <a16:creationId xmlns:a16="http://schemas.microsoft.com/office/drawing/2014/main" id="{EED9DAA5-1F2B-4D2A-8F12-A6293BD7DCCE}"/>
              </a:ext>
            </a:extLst>
          </p:cNvPr>
          <p:cNvGrpSpPr/>
          <p:nvPr/>
        </p:nvGrpSpPr>
        <p:grpSpPr>
          <a:xfrm>
            <a:off x="-1368" y="7215300"/>
            <a:ext cx="4582954" cy="1522328"/>
            <a:chOff x="-13243" y="7084673"/>
            <a:chExt cx="4582954" cy="1522328"/>
          </a:xfrm>
        </p:grpSpPr>
        <p:pic>
          <p:nvPicPr>
            <p:cNvPr id="7" name="Picture 6" descr="Un groupe de personnes assises sous une tente  Traduction de contenu généré par l’IA, contenu qui aurait pu être inexact.">
              <a:extLst>
                <a:ext uri="{FF2B5EF4-FFF2-40B4-BE49-F238E27FC236}">
                  <a16:creationId xmlns:a16="http://schemas.microsoft.com/office/drawing/2014/main" id="{684E0233-FA73-D8C9-4AD2-25A467E962D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3243" y="7095001"/>
              <a:ext cx="2268000" cy="1512000"/>
            </a:xfrm>
            <a:prstGeom prst="rect">
              <a:avLst/>
            </a:prstGeom>
          </p:spPr>
        </p:pic>
        <p:pic>
          <p:nvPicPr>
            <p:cNvPr id="9" name="Picture 8" descr="Personne en kayak  Traduction de contenu généré par l’IA pouvant être inexact.">
              <a:extLst>
                <a:ext uri="{FF2B5EF4-FFF2-40B4-BE49-F238E27FC236}">
                  <a16:creationId xmlns:a16="http://schemas.microsoft.com/office/drawing/2014/main" id="{D5C653B3-C14A-09AD-03F0-2C6C1122B04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151770" y="7084673"/>
              <a:ext cx="2417941" cy="1512000"/>
            </a:xfrm>
            <a:prstGeom prst="rect">
              <a:avLst/>
            </a:prstGeom>
          </p:spPr>
        </p:pic>
        <p:cxnSp>
          <p:nvCxnSpPr>
            <p:cNvPr id="6" name="Straight Connector 5">
              <a:extLst>
                <a:ext uri="{FF2B5EF4-FFF2-40B4-BE49-F238E27FC236}">
                  <a16:creationId xmlns:a16="http://schemas.microsoft.com/office/drawing/2014/main" id="{69A047F1-7F4B-7690-B73F-9FDC991CFBA1}"/>
                </a:ext>
              </a:extLst>
            </p:cNvPr>
            <p:cNvCxnSpPr/>
            <p:nvPr/>
          </p:nvCxnSpPr>
          <p:spPr>
            <a:xfrm>
              <a:off x="2166058" y="7086338"/>
              <a:ext cx="0" cy="1512000"/>
            </a:xfrm>
            <a:prstGeom prst="line">
              <a:avLst/>
            </a:prstGeom>
            <a:ln w="57150">
              <a:solidFill>
                <a:srgbClr val="A34DA4"/>
              </a:solidFill>
            </a:ln>
          </p:spPr>
          <p:style>
            <a:lnRef idx="1">
              <a:schemeClr val="accent1"/>
            </a:lnRef>
            <a:fillRef idx="0">
              <a:schemeClr val="accent1"/>
            </a:fillRef>
            <a:effectRef idx="0">
              <a:schemeClr val="accent1"/>
            </a:effectRef>
            <a:fontRef idx="minor">
              <a:schemeClr val="tx1"/>
            </a:fontRef>
          </p:style>
        </p:cxnSp>
      </p:grpSp>
      <p:sp>
        <p:nvSpPr>
          <p:cNvPr id="8" name="TextBox 7">
            <a:extLst>
              <a:ext uri="{FF2B5EF4-FFF2-40B4-BE49-F238E27FC236}">
                <a16:creationId xmlns:a16="http://schemas.microsoft.com/office/drawing/2014/main" id="{A0A31D0C-0B04-B70A-3549-03FEE69C6465}"/>
              </a:ext>
            </a:extLst>
          </p:cNvPr>
          <p:cNvSpPr txBox="1"/>
          <p:nvPr/>
        </p:nvSpPr>
        <p:spPr>
          <a:xfrm>
            <a:off x="4721664" y="7157292"/>
            <a:ext cx="1928518" cy="1269578"/>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30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
                <a:cs typeface="+mn-cs"/>
              </a:rPr>
              <a:t>Gauche : </a:t>
            </a: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Le personnel du programme IC présente l’activité « Sur les traces de la faune », lieu historique national du Canal-de-Lachine, 2023</a:t>
            </a:r>
          </a:p>
          <a:p>
            <a:pPr marL="0" marR="0" lvl="0" indent="0" algn="l" defTabSz="914400" rtl="0" eaLnBrk="1" fontAlgn="auto" latinLnBrk="0" hangingPunct="1">
              <a:lnSpc>
                <a:spcPct val="100000"/>
              </a:lnSpc>
              <a:spcBef>
                <a:spcPts val="0"/>
              </a:spcBef>
              <a:spcAft>
                <a:spcPts val="30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Droite : Couple en kayak sur le canal de Lachine, sous le pont Wellington, à Montréal, 2023</a:t>
            </a:r>
          </a:p>
        </p:txBody>
      </p:sp>
    </p:spTree>
    <p:extLst>
      <p:ext uri="{BB962C8B-B14F-4D97-AF65-F5344CB8AC3E}">
        <p14:creationId xmlns:p14="http://schemas.microsoft.com/office/powerpoint/2010/main" val="35553840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39A59-374A-120E-3177-8F17A7A965F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966DA2F-2FB2-AB44-00B6-6E9587DA9E0C}"/>
              </a:ext>
            </a:extLst>
          </p:cNvPr>
          <p:cNvSpPr/>
          <p:nvPr/>
        </p:nvSpPr>
        <p:spPr>
          <a:xfrm>
            <a:off x="0" y="11922"/>
            <a:ext cx="6858000" cy="4144442"/>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34" name="Content Placeholder 6">
            <a:extLst>
              <a:ext uri="{FF2B5EF4-FFF2-40B4-BE49-F238E27FC236}">
                <a16:creationId xmlns:a16="http://schemas.microsoft.com/office/drawing/2014/main" id="{2778AA91-0CA9-BD51-DB50-AF9CAC9E95C4}"/>
              </a:ext>
            </a:extLst>
          </p:cNvPr>
          <p:cNvSpPr txBox="1">
            <a:spLocks/>
          </p:cNvSpPr>
          <p:nvPr/>
        </p:nvSpPr>
        <p:spPr>
          <a:xfrm>
            <a:off x="279549" y="4522423"/>
            <a:ext cx="2952000" cy="4095104"/>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marL="0" marR="0" lvl="1" indent="0" algn="l" defTabSz="1219170" rtl="0" eaLnBrk="1" fontAlgn="auto" latinLnBrk="0" hangingPunct="1">
              <a:lnSpc>
                <a:spcPct val="114000"/>
              </a:lnSpc>
              <a:spcBef>
                <a:spcPts val="0"/>
              </a:spcBef>
              <a:spcAft>
                <a:spcPts val="0"/>
              </a:spcAft>
              <a:buClrTx/>
              <a:buSzTx/>
              <a:buFont typeface="Arial" panose="020B0604020202020204" pitchFamily="34" charset="0"/>
              <a:buNone/>
              <a:tabLst/>
              <a:defRPr/>
            </a:pPr>
            <a:r>
              <a:rPr kumimoji="0" lang="en-CA" b="0" i="0" u="none" strike="noStrike" kern="1200" cap="none" spc="0" normalizeH="0" baseline="0" noProof="0" dirty="0">
                <a:ln>
                  <a:noFill/>
                </a:ln>
                <a:solidFill>
                  <a:srgbClr val="007C7C"/>
                </a:solidFill>
                <a:effectLst/>
                <a:uLnTx/>
                <a:uFillTx/>
                <a:latin typeface="HelveticaNeue LT 55 Roman" panose="020B0604020202020204" pitchFamily="34" charset="0"/>
                <a:ea typeface="+mn-ea"/>
                <a:cs typeface="+mn-cs"/>
              </a:rPr>
              <a:t>Aperçu de la participation</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r>
              <a:rPr kumimoji="0" lang="fr-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La figure 14 ci-dessus présente un aperçu du nombre de participants aux activités d’exposition et d’expérience entre 2017-2018 et 2024-2025, soulignant la croissance des options de programmes qui ont émergé pendant et après la pandémie de COVID-19</a:t>
            </a:r>
            <a:r>
              <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r>
              <a:rPr kumimoji="0" lang="fr-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Avant la saison 2020-2021, les événements d’initiation au camping se limitaient à des ateliers ainsi qu’à des activités d’une journée ou d’une nuit, qui généraient ensemble une moyenne de 11 900 participants par an</a:t>
            </a:r>
            <a:r>
              <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 </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r>
              <a:rPr kumimoji="0" lang="fr-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En 2020, les responsables du programme IC ont opté pour des événements virtuels en raison des restrictions imposées aux rassemblements sociaux, atteignant un peu plus de 5 000 participants au cours de cette première année</a:t>
            </a:r>
            <a:r>
              <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 </a:t>
            </a:r>
            <a:r>
              <a:rPr kumimoji="0" lang="fr-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Soutenus par de nouveaux partenariats avec des écoles et des organismes d’apprentissage en ligne, les événements</a:t>
            </a:r>
            <a:endPar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endParaRP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r>
              <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 </a:t>
            </a:r>
            <a:endParaRPr kumimoji="0" lang="en-CA" sz="1200" b="0" i="0" u="none" strike="noStrike" kern="1200" cap="none" spc="0" normalizeH="0" baseline="0" noProof="0" dirty="0">
              <a:ln>
                <a:noFill/>
              </a:ln>
              <a:solidFill>
                <a:srgbClr val="007C7C"/>
              </a:solidFill>
              <a:effectLst/>
              <a:uLnTx/>
              <a:uFillTx/>
              <a:latin typeface="HelveticaNeue LT 55 Roman" panose="020B0604020202020204" pitchFamily="34" charset="0"/>
              <a:ea typeface="+mn-ea"/>
              <a:cs typeface="+mn-cs"/>
            </a:endParaRPr>
          </a:p>
        </p:txBody>
      </p:sp>
      <p:sp>
        <p:nvSpPr>
          <p:cNvPr id="7" name="TextBox 6">
            <a:extLst>
              <a:ext uri="{FF2B5EF4-FFF2-40B4-BE49-F238E27FC236}">
                <a16:creationId xmlns:a16="http://schemas.microsoft.com/office/drawing/2014/main" id="{B0105563-827A-5A70-6D45-D70034D1D366}"/>
              </a:ext>
            </a:extLst>
          </p:cNvPr>
          <p:cNvSpPr txBox="1"/>
          <p:nvPr/>
        </p:nvSpPr>
        <p:spPr>
          <a:xfrm>
            <a:off x="340491" y="458341"/>
            <a:ext cx="2577481" cy="369332"/>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2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Figure 14. </a:t>
            </a:r>
            <a:r>
              <a:rPr kumimoji="0" lang="fr-CA" sz="12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Participation à l’exposition et à l’expérience</a:t>
            </a:r>
            <a:r>
              <a:rPr kumimoji="0" lang="en-CA" sz="12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 2017-2024                          </a:t>
            </a:r>
            <a:endParaRPr kumimoji="0" lang="en-CA" sz="1600" b="1" i="0" u="none" strike="noStrike" kern="1200" cap="none" spc="0" normalizeH="0" baseline="0" noProof="0" dirty="0">
              <a:ln>
                <a:noFill/>
              </a:ln>
              <a:solidFill>
                <a:prstClr val="black"/>
              </a:solidFill>
              <a:effectLst/>
              <a:uLnTx/>
              <a:uFillTx/>
              <a:latin typeface="Aptos" panose="020B0004020202020204" pitchFamily="34" charset="0"/>
              <a:ea typeface="+mn-ea"/>
              <a:cs typeface="+mn-cs"/>
            </a:endParaRPr>
          </a:p>
        </p:txBody>
      </p:sp>
      <p:graphicFrame>
        <p:nvGraphicFramePr>
          <p:cNvPr id="16" name="Chart 15">
            <a:extLst>
              <a:ext uri="{FF2B5EF4-FFF2-40B4-BE49-F238E27FC236}">
                <a16:creationId xmlns:a16="http://schemas.microsoft.com/office/drawing/2014/main" id="{162723ED-8943-9582-327F-AB3578B59ED1}"/>
              </a:ext>
            </a:extLst>
          </p:cNvPr>
          <p:cNvGraphicFramePr>
            <a:graphicFrameLocks/>
          </p:cNvGraphicFramePr>
          <p:nvPr/>
        </p:nvGraphicFramePr>
        <p:xfrm>
          <a:off x="284472" y="1274093"/>
          <a:ext cx="6145467" cy="2273030"/>
        </p:xfrm>
        <a:graphic>
          <a:graphicData uri="http://schemas.openxmlformats.org/drawingml/2006/chart">
            <c:chart xmlns:c="http://schemas.openxmlformats.org/drawingml/2006/chart" xmlns:r="http://schemas.openxmlformats.org/officeDocument/2006/relationships" r:id="rId2"/>
          </a:graphicData>
        </a:graphic>
      </p:graphicFrame>
      <p:grpSp>
        <p:nvGrpSpPr>
          <p:cNvPr id="31" name="Group 30">
            <a:extLst>
              <a:ext uri="{FF2B5EF4-FFF2-40B4-BE49-F238E27FC236}">
                <a16:creationId xmlns:a16="http://schemas.microsoft.com/office/drawing/2014/main" id="{3B77E99D-6A49-04F9-9C57-58481BB994B0}"/>
              </a:ext>
            </a:extLst>
          </p:cNvPr>
          <p:cNvGrpSpPr/>
          <p:nvPr/>
        </p:nvGrpSpPr>
        <p:grpSpPr>
          <a:xfrm>
            <a:off x="1006990" y="3577634"/>
            <a:ext cx="5551425" cy="452418"/>
            <a:chOff x="422195" y="3457296"/>
            <a:chExt cx="5551425" cy="452418"/>
          </a:xfrm>
        </p:grpSpPr>
        <p:grpSp>
          <p:nvGrpSpPr>
            <p:cNvPr id="2" name="Group 1">
              <a:extLst>
                <a:ext uri="{FF2B5EF4-FFF2-40B4-BE49-F238E27FC236}">
                  <a16:creationId xmlns:a16="http://schemas.microsoft.com/office/drawing/2014/main" id="{CFA6F540-CA15-3466-74DF-E633A9A5DEB6}"/>
                </a:ext>
              </a:extLst>
            </p:cNvPr>
            <p:cNvGrpSpPr/>
            <p:nvPr/>
          </p:nvGrpSpPr>
          <p:grpSpPr>
            <a:xfrm>
              <a:off x="4768803" y="3540600"/>
              <a:ext cx="1204817" cy="276999"/>
              <a:chOff x="7608599" y="2729036"/>
              <a:chExt cx="1204817" cy="276999"/>
            </a:xfrm>
          </p:grpSpPr>
          <p:sp>
            <p:nvSpPr>
              <p:cNvPr id="8" name="Oval 7">
                <a:extLst>
                  <a:ext uri="{FF2B5EF4-FFF2-40B4-BE49-F238E27FC236}">
                    <a16:creationId xmlns:a16="http://schemas.microsoft.com/office/drawing/2014/main" id="{762FBA74-9C39-A91D-B0A1-517E470203F9}"/>
                  </a:ext>
                </a:extLst>
              </p:cNvPr>
              <p:cNvSpPr>
                <a:spLocks noChangeAspect="1"/>
              </p:cNvSpPr>
              <p:nvPr/>
            </p:nvSpPr>
            <p:spPr>
              <a:xfrm>
                <a:off x="7608599" y="2770848"/>
                <a:ext cx="180000" cy="180000"/>
              </a:xfrm>
              <a:prstGeom prst="rect">
                <a:avLst/>
              </a:prstGeom>
              <a:solidFill>
                <a:srgbClr val="7F21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05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14" name="TextBox 13">
                <a:extLst>
                  <a:ext uri="{FF2B5EF4-FFF2-40B4-BE49-F238E27FC236}">
                    <a16:creationId xmlns:a16="http://schemas.microsoft.com/office/drawing/2014/main" id="{568DA2BA-A331-34CB-A7E5-4B170FBB84E7}"/>
                  </a:ext>
                </a:extLst>
              </p:cNvPr>
              <p:cNvSpPr txBox="1"/>
              <p:nvPr/>
            </p:nvSpPr>
            <p:spPr>
              <a:xfrm>
                <a:off x="7858996" y="2729036"/>
                <a:ext cx="954420" cy="27699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900" b="0" i="0" u="none" strike="noStrike" kern="1200" cap="none" spc="0" normalizeH="0" baseline="0" noProof="0" dirty="0">
                    <a:ln>
                      <a:noFill/>
                    </a:ln>
                    <a:solidFill>
                      <a:prstClr val="black"/>
                    </a:solidFill>
                    <a:effectLst/>
                    <a:uLnTx/>
                    <a:uFillTx/>
                    <a:latin typeface="Microsoft New Tai Lue"/>
                    <a:ea typeface="+mn-ea"/>
                    <a:cs typeface="+mn-cs"/>
                  </a:rPr>
                  <a:t>Événements </a:t>
                </a:r>
                <a:br>
                  <a:rPr kumimoji="0" lang="fr-CA" sz="900" b="0" i="0" u="none" strike="noStrike" kern="1200" cap="none" spc="0" normalizeH="0" baseline="0" noProof="0" dirty="0">
                    <a:ln>
                      <a:noFill/>
                    </a:ln>
                    <a:solidFill>
                      <a:prstClr val="black"/>
                    </a:solidFill>
                    <a:effectLst/>
                    <a:uLnTx/>
                    <a:uFillTx/>
                    <a:latin typeface="Microsoft New Tai Lue"/>
                    <a:ea typeface="+mn-ea"/>
                    <a:cs typeface="+mn-cs"/>
                  </a:rPr>
                </a:br>
                <a:r>
                  <a:rPr kumimoji="0" lang="fr-CA" sz="900" b="0" i="0" u="none" strike="noStrike" kern="1200" cap="none" spc="0" normalizeH="0" baseline="0" noProof="0" dirty="0">
                    <a:ln>
                      <a:noFill/>
                    </a:ln>
                    <a:solidFill>
                      <a:prstClr val="black"/>
                    </a:solidFill>
                    <a:effectLst/>
                    <a:uLnTx/>
                    <a:uFillTx/>
                    <a:latin typeface="Microsoft New Tai Lue"/>
                    <a:ea typeface="+mn-ea"/>
                    <a:cs typeface="+mn-cs"/>
                  </a:rPr>
                  <a:t>avec nuitée</a:t>
                </a:r>
              </a:p>
            </p:txBody>
          </p:sp>
        </p:grpSp>
        <p:grpSp>
          <p:nvGrpSpPr>
            <p:cNvPr id="23" name="Group 22">
              <a:extLst>
                <a:ext uri="{FF2B5EF4-FFF2-40B4-BE49-F238E27FC236}">
                  <a16:creationId xmlns:a16="http://schemas.microsoft.com/office/drawing/2014/main" id="{218121F9-4FE0-DF6E-D64A-2F5875683A77}"/>
                </a:ext>
              </a:extLst>
            </p:cNvPr>
            <p:cNvGrpSpPr/>
            <p:nvPr/>
          </p:nvGrpSpPr>
          <p:grpSpPr>
            <a:xfrm>
              <a:off x="422195" y="3494216"/>
              <a:ext cx="1280661" cy="415498"/>
              <a:chOff x="8633888" y="2686693"/>
              <a:chExt cx="940325" cy="415498"/>
            </a:xfrm>
          </p:grpSpPr>
          <p:sp>
            <p:nvSpPr>
              <p:cNvPr id="9" name="Rectangle 8">
                <a:extLst>
                  <a:ext uri="{FF2B5EF4-FFF2-40B4-BE49-F238E27FC236}">
                    <a16:creationId xmlns:a16="http://schemas.microsoft.com/office/drawing/2014/main" id="{50C438A6-E0BD-3A9D-4448-90948577B669}"/>
                  </a:ext>
                </a:extLst>
              </p:cNvPr>
              <p:cNvSpPr>
                <a:spLocks noChangeAspect="1"/>
              </p:cNvSpPr>
              <p:nvPr/>
            </p:nvSpPr>
            <p:spPr>
              <a:xfrm>
                <a:off x="8633888" y="2788089"/>
                <a:ext cx="132165" cy="180000"/>
              </a:xfrm>
              <a:prstGeom prst="rect">
                <a:avLst/>
              </a:prstGeom>
              <a:solidFill>
                <a:srgbClr val="F692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05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15" name="TextBox 14">
                <a:extLst>
                  <a:ext uri="{FF2B5EF4-FFF2-40B4-BE49-F238E27FC236}">
                    <a16:creationId xmlns:a16="http://schemas.microsoft.com/office/drawing/2014/main" id="{988E91A6-9D29-6282-C06F-0C24E9E5AAD1}"/>
                  </a:ext>
                </a:extLst>
              </p:cNvPr>
              <p:cNvSpPr txBox="1"/>
              <p:nvPr/>
            </p:nvSpPr>
            <p:spPr>
              <a:xfrm>
                <a:off x="8836943" y="2686693"/>
                <a:ext cx="737270" cy="415498"/>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900" b="0" i="0" u="none" strike="noStrike" kern="1200" cap="none" spc="0" normalizeH="0" baseline="0" noProof="0" dirty="0">
                    <a:ln>
                      <a:noFill/>
                    </a:ln>
                    <a:solidFill>
                      <a:prstClr val="black"/>
                    </a:solidFill>
                    <a:effectLst/>
                    <a:uLnTx/>
                    <a:uFillTx/>
                    <a:latin typeface="Microsoft New Tai Lue"/>
                    <a:ea typeface="+mn-ea"/>
                    <a:cs typeface="+mn-cs"/>
                  </a:rPr>
                  <a:t>Ateliers et événements d’un jour</a:t>
                </a:r>
                <a:endParaRPr kumimoji="0" lang="en-CA" sz="900" b="0" i="0" u="none" strike="noStrike" kern="1200" cap="none" spc="0" normalizeH="0" baseline="0" noProof="0" dirty="0">
                  <a:ln>
                    <a:noFill/>
                  </a:ln>
                  <a:solidFill>
                    <a:prstClr val="black"/>
                  </a:solidFill>
                  <a:effectLst/>
                  <a:uLnTx/>
                  <a:uFillTx/>
                  <a:latin typeface="Microsoft New Tai Lue"/>
                  <a:ea typeface="+mn-ea"/>
                  <a:cs typeface="+mn-cs"/>
                </a:endParaRPr>
              </a:p>
            </p:txBody>
          </p:sp>
        </p:grpSp>
        <p:grpSp>
          <p:nvGrpSpPr>
            <p:cNvPr id="21" name="Group 20">
              <a:extLst>
                <a:ext uri="{FF2B5EF4-FFF2-40B4-BE49-F238E27FC236}">
                  <a16:creationId xmlns:a16="http://schemas.microsoft.com/office/drawing/2014/main" id="{E06EC545-5902-BB68-39BF-CACADFBF363D}"/>
                </a:ext>
              </a:extLst>
            </p:cNvPr>
            <p:cNvGrpSpPr/>
            <p:nvPr/>
          </p:nvGrpSpPr>
          <p:grpSpPr>
            <a:xfrm>
              <a:off x="1825707" y="3546977"/>
              <a:ext cx="992898" cy="276999"/>
              <a:chOff x="9666987" y="2718803"/>
              <a:chExt cx="692162" cy="276999"/>
            </a:xfrm>
          </p:grpSpPr>
          <p:sp>
            <p:nvSpPr>
              <p:cNvPr id="10" name="Rectangle 9">
                <a:extLst>
                  <a:ext uri="{FF2B5EF4-FFF2-40B4-BE49-F238E27FC236}">
                    <a16:creationId xmlns:a16="http://schemas.microsoft.com/office/drawing/2014/main" id="{7E3470E2-5298-03F8-F5CB-8B5C8624FA0C}"/>
                  </a:ext>
                </a:extLst>
              </p:cNvPr>
              <p:cNvSpPr>
                <a:spLocks noChangeAspect="1"/>
              </p:cNvSpPr>
              <p:nvPr/>
            </p:nvSpPr>
            <p:spPr>
              <a:xfrm>
                <a:off x="9666987" y="2754222"/>
                <a:ext cx="125480" cy="180000"/>
              </a:xfrm>
              <a:prstGeom prst="rect">
                <a:avLst/>
              </a:prstGeom>
              <a:solidFill>
                <a:srgbClr val="DE40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05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18" name="TextBox 17">
                <a:extLst>
                  <a:ext uri="{FF2B5EF4-FFF2-40B4-BE49-F238E27FC236}">
                    <a16:creationId xmlns:a16="http://schemas.microsoft.com/office/drawing/2014/main" id="{234FF03E-33DB-9E13-55F1-0689817EA2D1}"/>
                  </a:ext>
                </a:extLst>
              </p:cNvPr>
              <p:cNvSpPr txBox="1"/>
              <p:nvPr/>
            </p:nvSpPr>
            <p:spPr>
              <a:xfrm>
                <a:off x="9849375" y="2718803"/>
                <a:ext cx="509774" cy="27699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900" b="0" i="0" u="none" strike="noStrike" kern="1200" cap="none" spc="0" normalizeH="0" baseline="0" noProof="0" dirty="0">
                    <a:ln>
                      <a:noFill/>
                    </a:ln>
                    <a:solidFill>
                      <a:prstClr val="black"/>
                    </a:solidFill>
                    <a:effectLst/>
                    <a:uLnTx/>
                    <a:uFillTx/>
                    <a:latin typeface="Microsoft New Tai Lue"/>
                    <a:ea typeface="+mn-ea"/>
                    <a:cs typeface="+mn-cs"/>
                  </a:rPr>
                  <a:t>Programmes virtuels</a:t>
                </a:r>
              </a:p>
            </p:txBody>
          </p:sp>
        </p:grpSp>
        <p:grpSp>
          <p:nvGrpSpPr>
            <p:cNvPr id="17" name="Group 16">
              <a:extLst>
                <a:ext uri="{FF2B5EF4-FFF2-40B4-BE49-F238E27FC236}">
                  <a16:creationId xmlns:a16="http://schemas.microsoft.com/office/drawing/2014/main" id="{815DEFC0-05CB-D48A-9D3F-1048B0D78D95}"/>
                </a:ext>
              </a:extLst>
            </p:cNvPr>
            <p:cNvGrpSpPr/>
            <p:nvPr/>
          </p:nvGrpSpPr>
          <p:grpSpPr>
            <a:xfrm>
              <a:off x="3857500" y="3457296"/>
              <a:ext cx="968445" cy="415498"/>
              <a:chOff x="10425328" y="2653456"/>
              <a:chExt cx="968445" cy="415498"/>
            </a:xfrm>
          </p:grpSpPr>
          <p:sp>
            <p:nvSpPr>
              <p:cNvPr id="11" name="Oval 10">
                <a:extLst>
                  <a:ext uri="{FF2B5EF4-FFF2-40B4-BE49-F238E27FC236}">
                    <a16:creationId xmlns:a16="http://schemas.microsoft.com/office/drawing/2014/main" id="{A480A3A3-155D-5602-D2F3-1A0798F8C425}"/>
                  </a:ext>
                </a:extLst>
              </p:cNvPr>
              <p:cNvSpPr>
                <a:spLocks noChangeAspect="1"/>
              </p:cNvSpPr>
              <p:nvPr/>
            </p:nvSpPr>
            <p:spPr>
              <a:xfrm>
                <a:off x="10425328" y="2777142"/>
                <a:ext cx="180000" cy="180000"/>
              </a:xfrm>
              <a:prstGeom prst="rect">
                <a:avLst/>
              </a:prstGeom>
              <a:solidFill>
                <a:srgbClr val="B193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05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19" name="TextBox 18">
                <a:extLst>
                  <a:ext uri="{FF2B5EF4-FFF2-40B4-BE49-F238E27FC236}">
                    <a16:creationId xmlns:a16="http://schemas.microsoft.com/office/drawing/2014/main" id="{68B592FE-4F97-65A5-BAC8-147B6F1C86FE}"/>
                  </a:ext>
                </a:extLst>
              </p:cNvPr>
              <p:cNvSpPr txBox="1"/>
              <p:nvPr/>
            </p:nvSpPr>
            <p:spPr>
              <a:xfrm>
                <a:off x="10662508" y="2653456"/>
                <a:ext cx="731265" cy="415498"/>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900" b="0" i="0" u="none" strike="noStrike" kern="1200" cap="none" spc="0" normalizeH="0" baseline="0" noProof="0" dirty="0">
                    <a:ln>
                      <a:noFill/>
                    </a:ln>
                    <a:solidFill>
                      <a:prstClr val="black"/>
                    </a:solidFill>
                    <a:effectLst/>
                    <a:uLnTx/>
                    <a:uFillTx/>
                    <a:latin typeface="Microsoft New Tai Lue"/>
                    <a:ea typeface="+mn-ea"/>
                    <a:cs typeface="+mn-cs"/>
                  </a:rPr>
                  <a:t>Autres activités d’initiation</a:t>
                </a:r>
              </a:p>
            </p:txBody>
          </p:sp>
        </p:grpSp>
        <p:grpSp>
          <p:nvGrpSpPr>
            <p:cNvPr id="22" name="Group 21">
              <a:extLst>
                <a:ext uri="{FF2B5EF4-FFF2-40B4-BE49-F238E27FC236}">
                  <a16:creationId xmlns:a16="http://schemas.microsoft.com/office/drawing/2014/main" id="{46688988-339B-EF92-5A65-F40694FAC8E0}"/>
                </a:ext>
              </a:extLst>
            </p:cNvPr>
            <p:cNvGrpSpPr/>
            <p:nvPr/>
          </p:nvGrpSpPr>
          <p:grpSpPr>
            <a:xfrm>
              <a:off x="2920488" y="3570909"/>
              <a:ext cx="871296" cy="276999"/>
              <a:chOff x="9066912" y="2751867"/>
              <a:chExt cx="871296" cy="276999"/>
            </a:xfrm>
            <a:solidFill>
              <a:srgbClr val="95CEE4"/>
            </a:solidFill>
          </p:grpSpPr>
          <p:sp>
            <p:nvSpPr>
              <p:cNvPr id="24" name="Oval 23">
                <a:extLst>
                  <a:ext uri="{FF2B5EF4-FFF2-40B4-BE49-F238E27FC236}">
                    <a16:creationId xmlns:a16="http://schemas.microsoft.com/office/drawing/2014/main" id="{4D6F4CEC-87F5-A67D-5EC2-1C45D53DF0DB}"/>
                  </a:ext>
                </a:extLst>
              </p:cNvPr>
              <p:cNvSpPr>
                <a:spLocks noChangeAspect="1"/>
              </p:cNvSpPr>
              <p:nvPr/>
            </p:nvSpPr>
            <p:spPr>
              <a:xfrm>
                <a:off x="9066912" y="2754222"/>
                <a:ext cx="180000" cy="1800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050" b="1" i="0" u="none" strike="noStrike" kern="1200" cap="none" spc="0" normalizeH="0" baseline="0" noProof="0" dirty="0">
                  <a:ln>
                    <a:noFill/>
                  </a:ln>
                  <a:solidFill>
                    <a:srgbClr val="3C3D3E"/>
                  </a:solidFill>
                  <a:effectLst/>
                  <a:uLnTx/>
                  <a:uFillTx/>
                  <a:latin typeface="Microsoft New Tai Lue"/>
                  <a:ea typeface="+mn-ea"/>
                  <a:cs typeface="+mn-cs"/>
                </a:endParaRPr>
              </a:p>
            </p:txBody>
          </p:sp>
          <p:sp>
            <p:nvSpPr>
              <p:cNvPr id="25" name="TextBox 24">
                <a:extLst>
                  <a:ext uri="{FF2B5EF4-FFF2-40B4-BE49-F238E27FC236}">
                    <a16:creationId xmlns:a16="http://schemas.microsoft.com/office/drawing/2014/main" id="{F59CAEB4-7695-24A7-7E95-78CA3C05AE7C}"/>
                  </a:ext>
                </a:extLst>
              </p:cNvPr>
              <p:cNvSpPr txBox="1"/>
              <p:nvPr/>
            </p:nvSpPr>
            <p:spPr>
              <a:xfrm>
                <a:off x="9297213" y="2751867"/>
                <a:ext cx="640995" cy="276999"/>
              </a:xfrm>
              <a:prstGeom prst="rect">
                <a:avLst/>
              </a:prstGeom>
              <a:noFill/>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900" b="0" i="0" u="none" strike="noStrike" kern="1200" cap="none" spc="0" normalizeH="0" baseline="0" noProof="0" dirty="0">
                    <a:ln>
                      <a:noFill/>
                    </a:ln>
                    <a:solidFill>
                      <a:prstClr val="black"/>
                    </a:solidFill>
                    <a:effectLst/>
                    <a:uLnTx/>
                    <a:uFillTx/>
                    <a:latin typeface="Microsoft New Tai Lue"/>
                    <a:ea typeface="+mn-ea"/>
                    <a:cs typeface="+mn-cs"/>
                  </a:rPr>
                  <a:t>Initiation à la pagaie</a:t>
                </a:r>
              </a:p>
            </p:txBody>
          </p:sp>
        </p:grpSp>
      </p:grpSp>
      <p:sp>
        <p:nvSpPr>
          <p:cNvPr id="26" name="TextBox 25">
            <a:extLst>
              <a:ext uri="{FF2B5EF4-FFF2-40B4-BE49-F238E27FC236}">
                <a16:creationId xmlns:a16="http://schemas.microsoft.com/office/drawing/2014/main" id="{5DC2FE8C-E35B-5701-94AD-916A68730352}"/>
              </a:ext>
            </a:extLst>
          </p:cNvPr>
          <p:cNvSpPr txBox="1"/>
          <p:nvPr/>
        </p:nvSpPr>
        <p:spPr>
          <a:xfrm>
            <a:off x="4972379" y="366991"/>
            <a:ext cx="1545130" cy="600164"/>
          </a:xfrm>
          <a:prstGeom prst="rect">
            <a:avLst/>
          </a:prstGeom>
          <a:no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40" normalizeH="0" baseline="0" noProof="0" dirty="0">
                <a:ln>
                  <a:noFill/>
                </a:ln>
                <a:solidFill>
                  <a:prstClr val="black"/>
                </a:solidFill>
                <a:effectLst/>
                <a:uLnTx/>
                <a:uFillTx/>
                <a:latin typeface="Aptos" panose="020B0004020202020204" pitchFamily="34" charset="0"/>
                <a:ea typeface="+mn-ea"/>
                <a:cs typeface="+mn-cs"/>
              </a:rPr>
              <a:t>32,161</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050" b="0" i="0" u="none" strike="noStrike" kern="1200" cap="none" spc="100" normalizeH="0" baseline="0" noProof="0" dirty="0">
                <a:ln>
                  <a:noFill/>
                </a:ln>
                <a:solidFill>
                  <a:srgbClr val="3C3D3E"/>
                </a:solidFill>
                <a:effectLst/>
                <a:uLnTx/>
                <a:uFillTx/>
                <a:latin typeface="Microsoft New Tai Lue"/>
                <a:ea typeface="+mn-ea"/>
                <a:cs typeface="+mn-cs"/>
              </a:rPr>
              <a:t>PARTICIPANTS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050" b="0" i="0" u="none" strike="noStrike" kern="1200" cap="none" spc="100" normalizeH="0" baseline="0" noProof="0" dirty="0">
                <a:ln>
                  <a:noFill/>
                </a:ln>
                <a:solidFill>
                  <a:srgbClr val="3C3D3E"/>
                </a:solidFill>
                <a:effectLst/>
                <a:uLnTx/>
                <a:uFillTx/>
                <a:latin typeface="Microsoft New Tai Lue"/>
                <a:ea typeface="+mn-ea"/>
                <a:cs typeface="+mn-cs"/>
              </a:rPr>
              <a:t>À L’EXPÉRIENCE</a:t>
            </a:r>
          </a:p>
        </p:txBody>
      </p:sp>
      <p:sp>
        <p:nvSpPr>
          <p:cNvPr id="28" name="TextBox 27">
            <a:extLst>
              <a:ext uri="{FF2B5EF4-FFF2-40B4-BE49-F238E27FC236}">
                <a16:creationId xmlns:a16="http://schemas.microsoft.com/office/drawing/2014/main" id="{5730E9E4-4885-B3B5-FCCE-D7A61E8E7B16}"/>
              </a:ext>
            </a:extLst>
          </p:cNvPr>
          <p:cNvSpPr txBox="1"/>
          <p:nvPr/>
        </p:nvSpPr>
        <p:spPr>
          <a:xfrm>
            <a:off x="3669730" y="365867"/>
            <a:ext cx="1545130" cy="761747"/>
          </a:xfrm>
          <a:prstGeom prst="rect">
            <a:avLst/>
          </a:prstGeom>
          <a:noFill/>
          <a:ln>
            <a:noFill/>
          </a:ln>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800" b="1" i="0" u="none" strike="noStrike" kern="1200" cap="none" spc="-40" normalizeH="0" baseline="0" noProof="0" dirty="0">
                <a:ln>
                  <a:noFill/>
                </a:ln>
                <a:solidFill>
                  <a:prstClr val="black"/>
                </a:solidFill>
                <a:effectLst/>
                <a:uLnTx/>
                <a:uFillTx/>
                <a:latin typeface="Aptos" panose="020B0004020202020204" pitchFamily="34" charset="0"/>
                <a:ea typeface="+mn-ea"/>
                <a:cs typeface="+mn-cs"/>
              </a:rPr>
              <a:t>111,977</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050" b="0" i="0" u="none" strike="noStrike" kern="1200" cap="none" spc="100" normalizeH="0" baseline="0" noProof="0" dirty="0">
                <a:ln>
                  <a:noFill/>
                </a:ln>
                <a:solidFill>
                  <a:srgbClr val="3C3D3E"/>
                </a:solidFill>
                <a:effectLst/>
                <a:uLnTx/>
                <a:uFillTx/>
                <a:latin typeface="Microsoft New Tai Lue"/>
                <a:ea typeface="+mn-ea"/>
                <a:cs typeface="+mn-cs"/>
              </a:rPr>
              <a:t>PARTICIPANTS</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CA" sz="1050" b="0" i="0" u="none" strike="noStrike" kern="1200" cap="none" spc="100" normalizeH="0" baseline="0" noProof="0" dirty="0">
                <a:ln>
                  <a:noFill/>
                </a:ln>
                <a:solidFill>
                  <a:srgbClr val="3C3D3E"/>
                </a:solidFill>
                <a:effectLst/>
                <a:uLnTx/>
                <a:uFillTx/>
                <a:latin typeface="Microsoft New Tai Lue"/>
                <a:ea typeface="+mn-ea"/>
                <a:cs typeface="+mn-cs"/>
              </a:rPr>
              <a:t>À L’EXPOSITION</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CA" sz="1050" b="0" i="0" u="none" strike="noStrike" kern="1200" cap="none" spc="100" normalizeH="0" baseline="0" noProof="0" dirty="0">
              <a:ln>
                <a:noFill/>
              </a:ln>
              <a:solidFill>
                <a:srgbClr val="3C3D3E"/>
              </a:solidFill>
              <a:effectLst/>
              <a:uLnTx/>
              <a:uFillTx/>
              <a:latin typeface="Microsoft New Tai Lue"/>
              <a:ea typeface="+mn-ea"/>
              <a:cs typeface="+mn-cs"/>
            </a:endParaRPr>
          </a:p>
        </p:txBody>
      </p:sp>
      <p:sp>
        <p:nvSpPr>
          <p:cNvPr id="6" name="Content Placeholder 6">
            <a:extLst>
              <a:ext uri="{FF2B5EF4-FFF2-40B4-BE49-F238E27FC236}">
                <a16:creationId xmlns:a16="http://schemas.microsoft.com/office/drawing/2014/main" id="{9C086DDE-2629-E517-E2BB-BD0EC850E9AA}"/>
              </a:ext>
            </a:extLst>
          </p:cNvPr>
          <p:cNvSpPr txBox="1">
            <a:spLocks/>
          </p:cNvSpPr>
          <p:nvPr/>
        </p:nvSpPr>
        <p:spPr>
          <a:xfrm>
            <a:off x="3429000" y="4522423"/>
            <a:ext cx="2988000" cy="4095104"/>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r>
              <a:rPr kumimoji="0" lang="fr-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virtuels ont atteint leur apogée en 2021-2022, avec plus de 23 000 participants</a:t>
            </a:r>
            <a:r>
              <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 </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r>
              <a:rPr kumimoji="0" lang="fr-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De nouveaux événements d’initiation ont également vu le jour en 2021-2022 et ont plus que triplé le nombre de leurs participants au cours des deux années suivantes, qui est passé de 2 200 à 7 400 participants</a:t>
            </a:r>
            <a:r>
              <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 </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r>
              <a:rPr kumimoji="0" lang="fr-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Les programmes Initiation à la pagaie (IP) sur les canaux de Lachine et Rideau ont généré la majeure partie de ces chiffres, représentant environ 80 % des participants à d’« autres activités d’initiation »</a:t>
            </a:r>
            <a:r>
              <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 </a:t>
            </a:r>
            <a:r>
              <a:rPr kumimoji="0" lang="fr-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Les événements d’initiation au ski et à la pêche représentent la majeure partie des pourcentages restants</a:t>
            </a:r>
            <a:r>
              <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r>
              <a:rPr kumimoji="0" lang="fr-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Enfin, tandis que les ateliers et les activités d’une journée ont retrouvé, puis dépassé, leurs totaux d’avant la pandémie en 2022-2023 et en 2023-2024, le nombre de participants aux activités de camping avec nuitée a diminué en 2023-2024 et en 2024-2025</a:t>
            </a:r>
            <a:r>
              <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rPr>
              <a:t>. </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endPar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endParaRP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endPar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endParaRPr>
          </a:p>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endParaRPr kumimoji="0" lang="en-CA" sz="1100" b="0" i="0" u="none" strike="noStrike" kern="1200" cap="none" spc="0" normalizeH="0" baseline="0" noProof="0" dirty="0">
              <a:ln>
                <a:noFill/>
              </a:ln>
              <a:solidFill>
                <a:srgbClr val="3C3D3E"/>
              </a:solidFill>
              <a:effectLst/>
              <a:uLnTx/>
              <a:uFillTx/>
              <a:latin typeface="Microsoft New Tai Lue"/>
              <a:ea typeface="+mn-ea"/>
              <a:cs typeface="+mn-cs"/>
            </a:endParaRPr>
          </a:p>
        </p:txBody>
      </p:sp>
    </p:spTree>
    <p:extLst>
      <p:ext uri="{BB962C8B-B14F-4D97-AF65-F5344CB8AC3E}">
        <p14:creationId xmlns:p14="http://schemas.microsoft.com/office/powerpoint/2010/main" val="150268552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97066-A0E0-75C4-1578-F35042EBA90D}"/>
              </a:ext>
            </a:extLst>
          </p:cNvPr>
          <p:cNvSpPr>
            <a:spLocks noGrp="1"/>
          </p:cNvSpPr>
          <p:nvPr>
            <p:ph type="title"/>
          </p:nvPr>
        </p:nvSpPr>
        <p:spPr/>
        <p:txBody>
          <a:bodyPr/>
          <a:lstStyle/>
          <a:p>
            <a:r>
              <a:rPr lang="fr-CA" dirty="0"/>
              <a:t>Aplanir les obstacles</a:t>
            </a:r>
          </a:p>
        </p:txBody>
      </p:sp>
      <p:sp>
        <p:nvSpPr>
          <p:cNvPr id="4" name="Content Placeholder 3">
            <a:extLst>
              <a:ext uri="{FF2B5EF4-FFF2-40B4-BE49-F238E27FC236}">
                <a16:creationId xmlns:a16="http://schemas.microsoft.com/office/drawing/2014/main" id="{9C793B88-13F2-FCDB-AEDE-BADC1120BAC2}"/>
              </a:ext>
            </a:extLst>
          </p:cNvPr>
          <p:cNvSpPr>
            <a:spLocks noGrp="1"/>
          </p:cNvSpPr>
          <p:nvPr>
            <p:ph idx="1"/>
          </p:nvPr>
        </p:nvSpPr>
        <p:spPr>
          <a:xfrm>
            <a:off x="2658979" y="792000"/>
            <a:ext cx="3847950" cy="7222772"/>
          </a:xfrm>
        </p:spPr>
        <p:txBody>
          <a:bodyPr/>
          <a:lstStyle/>
          <a:p>
            <a:pPr>
              <a:lnSpc>
                <a:spcPct val="115000"/>
              </a:lnSpc>
              <a:defRPr/>
            </a:pPr>
            <a:r>
              <a:rPr lang="fr-CA" dirty="0">
                <a:solidFill>
                  <a:srgbClr val="3C3D3E"/>
                </a:solidFill>
              </a:rPr>
              <a:t>Depuis 2011, les commentaires des campeurs novices sur les événements d’IC avec nuitée sont systématiquement recueillis par le personnel du programme à l’aide d’un formulaire papier adressant les questions à un membre de chaque unité familiale ou groupe vers la fin de l’événement (généralement pendant le petit-déjeuner).</a:t>
            </a:r>
          </a:p>
          <a:p>
            <a:pPr lvl="0">
              <a:lnSpc>
                <a:spcPct val="115000"/>
              </a:lnSpc>
              <a:defRPr/>
            </a:pPr>
            <a:r>
              <a:rPr lang="fr-CA" dirty="0">
                <a:solidFill>
                  <a:srgbClr val="3C3D3E"/>
                </a:solidFill>
              </a:rPr>
              <a:t>Les questions comprennent des questions ouvertes et fermées sur la taille et le type de groupe, la satisfaction, l’intention de pratiquer d’autres activités de plein air et l’intérêt à « en apprendre davantage sur Parcs Canada ».</a:t>
            </a:r>
          </a:p>
          <a:p>
            <a:pPr lvl="1">
              <a:lnSpc>
                <a:spcPct val="115000"/>
              </a:lnSpc>
              <a:spcAft>
                <a:spcPts val="600"/>
              </a:spcAft>
            </a:pPr>
            <a:r>
              <a:rPr lang="fr-CA" sz="1100" dirty="0">
                <a:solidFill>
                  <a:schemeClr val="tx2"/>
                </a:solidFill>
                <a:latin typeface="+mn-lt"/>
              </a:rPr>
              <a:t>Bien que les dossiers indiquent que le personnel du programme IC collecte en moyenne 270 formulaires par saison, les évaluateurs ont codé et analysé les données d’un échantillon de 348 formulaires remplis entre 2017 et 2023.</a:t>
            </a:r>
          </a:p>
          <a:p>
            <a:pPr lvl="1">
              <a:lnSpc>
                <a:spcPct val="115000"/>
              </a:lnSpc>
              <a:spcAft>
                <a:spcPts val="600"/>
              </a:spcAft>
            </a:pPr>
            <a:r>
              <a:rPr lang="fr-CA" sz="1100" dirty="0">
                <a:solidFill>
                  <a:schemeClr val="tx2"/>
                </a:solidFill>
                <a:latin typeface="+mn-lt"/>
              </a:rPr>
              <a:t>Les données relatives au programme IP ont été tirées d’un projet pilote réalisé en 2024, dans le cadre duquel les participants étaient invités à s’exprimer sur leur expérience à l’aide d’un formulaire numérique accessible au moyen d’un code QR. Le formulaire comportait une seule question ouverte demandant des commentaires sur leur expérience. Les archives indiquent que 118 commentaires uniques ont été recueillis par l’intermédiaire de ce système.</a:t>
            </a:r>
          </a:p>
          <a:p>
            <a:pPr lvl="1">
              <a:lnSpc>
                <a:spcPct val="115000"/>
              </a:lnSpc>
            </a:pPr>
            <a:r>
              <a:rPr lang="fr-CA" dirty="0"/>
              <a:t>Constatations</a:t>
            </a:r>
            <a:endParaRPr lang="fr-CA" sz="1100" dirty="0"/>
          </a:p>
          <a:p>
            <a:pPr lvl="1">
              <a:lnSpc>
                <a:spcPct val="115000"/>
              </a:lnSpc>
              <a:spcAft>
                <a:spcPts val="600"/>
              </a:spcAft>
            </a:pPr>
            <a:r>
              <a:rPr lang="fr-CA" sz="1100" dirty="0">
                <a:solidFill>
                  <a:schemeClr val="tx2"/>
                </a:solidFill>
                <a:latin typeface="+mn-lt"/>
              </a:rPr>
              <a:t>La section suivante résume les éléments recensés en ce qui concerne les résultats directs du programme.</a:t>
            </a:r>
          </a:p>
          <a:p>
            <a:pPr lvl="1">
              <a:lnSpc>
                <a:spcPct val="115000"/>
              </a:lnSpc>
            </a:pPr>
            <a:r>
              <a:rPr lang="fr-CA" sz="1100" b="1" dirty="0">
                <a:solidFill>
                  <a:schemeClr val="tx2"/>
                </a:solidFill>
                <a:latin typeface="+mn-lt"/>
              </a:rPr>
              <a:t>Exposition aux activités de plein air</a:t>
            </a:r>
          </a:p>
          <a:p>
            <a:pPr lvl="1">
              <a:lnSpc>
                <a:spcPct val="115000"/>
              </a:lnSpc>
              <a:spcAft>
                <a:spcPts val="600"/>
              </a:spcAft>
            </a:pPr>
            <a:r>
              <a:rPr lang="fr-CA" sz="1100" dirty="0">
                <a:solidFill>
                  <a:schemeClr val="tx2"/>
                </a:solidFill>
                <a:latin typeface="+mn-lt"/>
              </a:rPr>
              <a:t>Les données sur la participation présentées à la page précédente montrent que la majeure partie des participants ont été exposés à des activités de plein air dans le cadre d’ateliers, d’événements d’une journée et d’événements virtuels du programme IC. Une croissance a également été observée pour les « autres activités d’initiation », en particulier l’apprentissage de sports de pagaie, tandis que la participation aux activités avec nuitée a diminué. </a:t>
            </a:r>
          </a:p>
        </p:txBody>
      </p:sp>
      <p:sp>
        <p:nvSpPr>
          <p:cNvPr id="6" name="Content Placeholder 5">
            <a:extLst>
              <a:ext uri="{FF2B5EF4-FFF2-40B4-BE49-F238E27FC236}">
                <a16:creationId xmlns:a16="http://schemas.microsoft.com/office/drawing/2014/main" id="{916EA495-DB7F-8444-A3D1-649B82E978A3}"/>
              </a:ext>
            </a:extLst>
          </p:cNvPr>
          <p:cNvSpPr>
            <a:spLocks noGrp="1"/>
          </p:cNvSpPr>
          <p:nvPr>
            <p:ph idx="13"/>
          </p:nvPr>
        </p:nvSpPr>
        <p:spPr>
          <a:xfrm>
            <a:off x="342900" y="792000"/>
            <a:ext cx="2087479" cy="7222772"/>
          </a:xfrm>
        </p:spPr>
        <p:txBody>
          <a:bodyPr/>
          <a:lstStyle/>
          <a:p>
            <a:pPr lvl="1">
              <a:lnSpc>
                <a:spcPct val="115000"/>
              </a:lnSpc>
            </a:pPr>
            <a:r>
              <a:rPr lang="fr-CA" sz="1400" dirty="0"/>
              <a:t>Résultats attendus</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lang="fr-CA" dirty="0">
                <a:latin typeface="Microsoft New Tai Lue"/>
                <a:ea typeface="Microsoft New Tai Lue"/>
                <a:cs typeface="+mn-cs"/>
              </a:rPr>
              <a:t>Les </a:t>
            </a:r>
            <a:r>
              <a:rPr kumimoji="0" lang="fr-CA" b="0" i="0" u="none" strike="noStrike" cap="none" normalizeH="0" baseline="0" noProof="0" dirty="0">
                <a:ln>
                  <a:noFill/>
                </a:ln>
                <a:effectLst/>
                <a:uLnTx/>
                <a:uFillTx/>
                <a:latin typeface="Microsoft New Tai Lue"/>
                <a:ea typeface="Microsoft New Tai Lue"/>
                <a:cs typeface="+mn-cs"/>
              </a:rPr>
              <a:t>résultats directs, intermédiaires et ultimes attendus ont été confirmés et mis à jour avec le personnel du programme IC dans le cadre de l’élaboration du modèle logique du programme (voir p. 14)</a:t>
            </a:r>
            <a:r>
              <a:rPr lang="fr-CA" dirty="0">
                <a:latin typeface="Microsoft New Tai Lue"/>
                <a:ea typeface="Microsoft New Tai Lue"/>
                <a:cs typeface="+mn-cs"/>
              </a:rPr>
              <a:t>. </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lang="fr-CA" dirty="0">
                <a:latin typeface="Microsoft New Tai Lue"/>
              </a:rPr>
              <a:t>Les principaux résultats sont décrits dans les sections suivantes.</a:t>
            </a:r>
          </a:p>
          <a:p>
            <a:pPr lvl="1">
              <a:lnSpc>
                <a:spcPct val="115000"/>
              </a:lnSpc>
            </a:pPr>
            <a:r>
              <a:rPr lang="fr-CA" dirty="0"/>
              <a:t>Résultats directs</a:t>
            </a:r>
          </a:p>
          <a:p>
            <a:pPr lvl="1">
              <a:lnSpc>
                <a:spcPct val="115000"/>
              </a:lnSpc>
            </a:pPr>
            <a:r>
              <a:rPr lang="fr-CA" sz="1100" dirty="0">
                <a:solidFill>
                  <a:schemeClr val="tx2"/>
                </a:solidFill>
                <a:latin typeface="+mn-lt"/>
              </a:rPr>
              <a:t>Les participants au programme IC ou les personnes contactées à cet égard :</a:t>
            </a:r>
          </a:p>
          <a:p>
            <a:pPr marL="171450" indent="-171450">
              <a:lnSpc>
                <a:spcPct val="115000"/>
              </a:lnSpc>
              <a:spcBef>
                <a:spcPts val="300"/>
              </a:spcBef>
              <a:spcAft>
                <a:spcPts val="400"/>
              </a:spcAft>
              <a:buFont typeface="Arial" panose="020B0604020202020204" pitchFamily="34" charset="0"/>
              <a:buChar char="•"/>
            </a:pPr>
            <a:r>
              <a:rPr lang="fr-CA" dirty="0"/>
              <a:t>seront exposés à différentes activités de plein air et en apprendront davantage à ce sujet;</a:t>
            </a:r>
          </a:p>
          <a:p>
            <a:pPr marL="171450" indent="-171450">
              <a:lnSpc>
                <a:spcPct val="115000"/>
              </a:lnSpc>
              <a:spcAft>
                <a:spcPts val="400"/>
              </a:spcAft>
              <a:buFont typeface="Arial" panose="020B0604020202020204" pitchFamily="34" charset="0"/>
              <a:buChar char="•"/>
            </a:pPr>
            <a:r>
              <a:rPr lang="fr-CA" dirty="0"/>
              <a:t>participeront à des activités de plein air;</a:t>
            </a:r>
          </a:p>
          <a:p>
            <a:pPr marL="171450" indent="-171450">
              <a:lnSpc>
                <a:spcPct val="115000"/>
              </a:lnSpc>
              <a:spcAft>
                <a:spcPts val="400"/>
              </a:spcAft>
              <a:buFont typeface="Arial" panose="020B0604020202020204" pitchFamily="34" charset="0"/>
              <a:buChar char="•"/>
            </a:pPr>
            <a:r>
              <a:rPr lang="fr-CA" dirty="0"/>
              <a:t>feront l’acquisition de compétences en matière de camping et de plein air; </a:t>
            </a:r>
          </a:p>
          <a:p>
            <a:pPr marL="171450" indent="-171450">
              <a:lnSpc>
                <a:spcPct val="115000"/>
              </a:lnSpc>
              <a:spcAft>
                <a:spcPts val="400"/>
              </a:spcAft>
              <a:buFont typeface="Arial" panose="020B0604020202020204" pitchFamily="34" charset="0"/>
              <a:buChar char="•"/>
            </a:pPr>
            <a:r>
              <a:rPr lang="fr-CA" dirty="0"/>
              <a:t>seront satisfaits des activités d’IC.</a:t>
            </a:r>
          </a:p>
          <a:p>
            <a:pPr marL="0" marR="0" lvl="0" indent="0" algn="l" defTabSz="1219170" rtl="0" eaLnBrk="1" fontAlgn="auto" latinLnBrk="0" hangingPunct="1">
              <a:lnSpc>
                <a:spcPct val="115000"/>
              </a:lnSpc>
              <a:spcBef>
                <a:spcPts val="600"/>
              </a:spcBef>
              <a:spcAft>
                <a:spcPts val="0"/>
              </a:spcAft>
              <a:buClrTx/>
              <a:buSzTx/>
              <a:buFont typeface="Arial" panose="020B0604020202020204" pitchFamily="34" charset="0"/>
              <a:buChar char="​"/>
              <a:tabLst/>
              <a:defRPr/>
            </a:pPr>
            <a:r>
              <a:rPr lang="fr-CA" b="1" dirty="0">
                <a:solidFill>
                  <a:srgbClr val="3C3D3E"/>
                </a:solidFill>
                <a:latin typeface="Microsoft New Tai Lue"/>
              </a:rPr>
              <a:t>Sources de données</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lang="fr-CA" dirty="0">
                <a:solidFill>
                  <a:srgbClr val="3C3D3E"/>
                </a:solidFill>
                <a:latin typeface="Microsoft New Tai Lue"/>
              </a:rPr>
              <a:t>Les données prises en compte pour cette analyse comprennent les données de </a:t>
            </a:r>
            <a:r>
              <a:rPr lang="fr-CA" dirty="0">
                <a:latin typeface="Microsoft New Tai Lue"/>
              </a:rPr>
              <a:t>participation explorées ci-dessus ainsi que les commentaires recueillis auprès des campeurs et des participants au programme Initiation à la pagaie (IP).</a:t>
            </a:r>
          </a:p>
        </p:txBody>
      </p:sp>
    </p:spTree>
    <p:extLst>
      <p:ext uri="{BB962C8B-B14F-4D97-AF65-F5344CB8AC3E}">
        <p14:creationId xmlns:p14="http://schemas.microsoft.com/office/powerpoint/2010/main" val="2847561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title="Tableaux et figures"/>
          <p:cNvSpPr>
            <a:spLocks noGrp="1"/>
          </p:cNvSpPr>
          <p:nvPr>
            <p:ph type="title"/>
          </p:nvPr>
        </p:nvSpPr>
        <p:spPr>
          <a:xfrm>
            <a:off x="351027" y="914401"/>
            <a:ext cx="4199708" cy="422910"/>
          </a:xfrm>
        </p:spPr>
        <p:txBody>
          <a:bodyPr/>
          <a:lstStyle/>
          <a:p>
            <a:r>
              <a:rPr lang="fr-CA"/>
              <a:t>Liste des images</a:t>
            </a:r>
          </a:p>
        </p:txBody>
      </p:sp>
      <p:graphicFrame>
        <p:nvGraphicFramePr>
          <p:cNvPr id="3" name="Content Placeholder 5" descr="Liste de tous les tableaux contenus dans ce rapport avec leur numéro de page dans la deuxième colonne." title="Liste des tableaux">
            <a:extLst>
              <a:ext uri="{FF2B5EF4-FFF2-40B4-BE49-F238E27FC236}">
                <a16:creationId xmlns:a16="http://schemas.microsoft.com/office/drawing/2014/main" id="{D5DEED00-D130-6E9F-AA32-32038B8FBF71}"/>
              </a:ext>
            </a:extLst>
          </p:cNvPr>
          <p:cNvGraphicFramePr>
            <a:graphicFrameLocks/>
          </p:cNvGraphicFramePr>
          <p:nvPr>
            <p:extLst>
              <p:ext uri="{D42A27DB-BD31-4B8C-83A1-F6EECF244321}">
                <p14:modId xmlns:p14="http://schemas.microsoft.com/office/powerpoint/2010/main" val="3894040342"/>
              </p:ext>
            </p:extLst>
          </p:nvPr>
        </p:nvGraphicFramePr>
        <p:xfrm>
          <a:off x="351027" y="2087418"/>
          <a:ext cx="6194634" cy="4584080"/>
        </p:xfrm>
        <a:graphic>
          <a:graphicData uri="http://schemas.openxmlformats.org/drawingml/2006/table">
            <a:tbl>
              <a:tblPr firstRow="1">
                <a:tableStyleId>{00A15C55-8517-42AA-B614-E9B94910E393}</a:tableStyleId>
              </a:tblPr>
              <a:tblGrid>
                <a:gridCol w="690552">
                  <a:extLst>
                    <a:ext uri="{9D8B030D-6E8A-4147-A177-3AD203B41FA5}">
                      <a16:colId xmlns:a16="http://schemas.microsoft.com/office/drawing/2014/main" val="1630045279"/>
                    </a:ext>
                  </a:extLst>
                </a:gridCol>
                <a:gridCol w="5504082">
                  <a:extLst>
                    <a:ext uri="{9D8B030D-6E8A-4147-A177-3AD203B41FA5}">
                      <a16:colId xmlns:a16="http://schemas.microsoft.com/office/drawing/2014/main" val="20000"/>
                    </a:ext>
                  </a:extLst>
                </a:gridCol>
              </a:tblGrid>
              <a:tr h="345920">
                <a:tc>
                  <a:txBody>
                    <a:bodyPr/>
                    <a:lstStyle/>
                    <a:p>
                      <a:pPr marL="0" algn="l" defTabSz="1219170" rtl="0" eaLnBrk="1" latinLnBrk="0" hangingPunct="1"/>
                      <a:r>
                        <a:rPr lang="fr-CA" sz="1200" b="0">
                          <a:solidFill>
                            <a:schemeClr val="lt1"/>
                          </a:solidFill>
                          <a:latin typeface="HelveticaNeue LT 65 Medium" panose="020B0804020202020204" pitchFamily="34" charset="0"/>
                          <a:ea typeface="HelveticaNeue LT 65 Medium"/>
                          <a:cs typeface="+mn-cs"/>
                        </a:rPr>
                        <a:t>Page</a:t>
                      </a:r>
                    </a:p>
                  </a:txBody>
                  <a:tcPr marL="59760" marR="0" marT="60960" marB="60960"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1219170" rtl="0" eaLnBrk="1" latinLnBrk="0" hangingPunct="1"/>
                      <a:r>
                        <a:rPr lang="fr-CA" sz="1200" b="0">
                          <a:solidFill>
                            <a:schemeClr val="lt1"/>
                          </a:solidFill>
                          <a:latin typeface="HelveticaNeue LT 65 Medium" panose="020B0804020202020204" pitchFamily="34" charset="0"/>
                          <a:ea typeface="HelveticaNeue LT 65 Medium"/>
                          <a:cs typeface="+mn-cs"/>
                        </a:rPr>
                        <a:t>Description des images</a:t>
                      </a:r>
                    </a:p>
                  </a:txBody>
                  <a:tcPr marL="72000" marR="202388" marT="60960" marB="60960"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171361794"/>
                  </a:ext>
                </a:extLst>
              </a:tr>
              <a:tr h="345920">
                <a:tc>
                  <a:txBody>
                    <a:bodyPr/>
                    <a:lstStyle/>
                    <a:p>
                      <a:r>
                        <a:rPr lang="fr-CA" sz="1200" dirty="0">
                          <a:latin typeface="+mn-lt"/>
                        </a:rPr>
                        <a:t>1</a:t>
                      </a:r>
                    </a:p>
                  </a:txBody>
                  <a:tcPr marL="59760" marR="0" marT="60960" marB="60960" anchor="ctr">
                    <a:lnL w="12700" cmpd="sng">
                      <a:noFill/>
                    </a:lnL>
                    <a:lnR w="12700" cmpd="sng">
                      <a:noFill/>
                    </a:lnR>
                    <a:lnT w="381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fr-CA" sz="1100" b="0" i="0">
                          <a:solidFill>
                            <a:schemeClr val="tx2"/>
                          </a:solidFill>
                          <a:effectLst/>
                          <a:latin typeface="+mn-lt"/>
                          <a:ea typeface="+mn-lt"/>
                          <a:cs typeface="+mn-cs"/>
                        </a:rPr>
                        <a:t>Un enfant dans un hamac lors des activités d’initiation au camping dans le lieu historique national du Canal-de-Lachine, 2023</a:t>
                      </a:r>
                    </a:p>
                  </a:txBody>
                  <a:tcPr marL="0" marR="202388" marT="60960" marB="60960" anchor="ctr">
                    <a:lnL w="12700" cmpd="sng">
                      <a:noFill/>
                    </a:lnL>
                    <a:lnR w="12700" cmpd="sng">
                      <a:noFill/>
                    </a:lnR>
                    <a:lnT w="381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45920">
                <a:tc>
                  <a:txBody>
                    <a:bodyPr/>
                    <a:lstStyle/>
                    <a:p>
                      <a:r>
                        <a:rPr lang="fr-CA" sz="1200" dirty="0">
                          <a:latin typeface="+mn-lt"/>
                        </a:rPr>
                        <a:t>7</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1219170" rtl="0" eaLnBrk="1" latinLnBrk="0" hangingPunct="1"/>
                      <a:r>
                        <a:rPr lang="fr-CA" sz="1100" b="0" i="0">
                          <a:solidFill>
                            <a:schemeClr val="tx2"/>
                          </a:solidFill>
                          <a:effectLst/>
                          <a:latin typeface="+mn-lt"/>
                          <a:ea typeface="+mn-lt"/>
                          <a:cs typeface="+mn-cs"/>
                        </a:rPr>
                        <a:t>Vue aérienne du camping de la Clairière lors d’une activité d’initiation au camping au parc national de la Mauricie, 2023</a:t>
                      </a: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45920">
                <a:tc>
                  <a:txBody>
                    <a:bodyPr/>
                    <a:lstStyle/>
                    <a:p>
                      <a:r>
                        <a:rPr lang="fr-CA" sz="1200" dirty="0">
                          <a:latin typeface="+mn-lt"/>
                        </a:rPr>
                        <a:t>9</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100" b="0" i="0" dirty="0">
                          <a:solidFill>
                            <a:schemeClr val="tx2"/>
                          </a:solidFill>
                          <a:effectLst/>
                          <a:latin typeface="+mn-lt"/>
                          <a:ea typeface="+mn-lt"/>
                          <a:cs typeface="+mn-cs"/>
                        </a:rPr>
                        <a:t>Un enfant et un membre du personnel de Parcs Canada en uniforme dans un kiosque d’initiation au camping le long du canal Rideau, 2019</a:t>
                      </a: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45920">
                <a:tc>
                  <a:txBody>
                    <a:bodyPr/>
                    <a:lstStyle/>
                    <a:p>
                      <a:r>
                        <a:rPr lang="fr-CA" sz="1200" dirty="0">
                          <a:latin typeface="+mn-lt"/>
                        </a:rPr>
                        <a:t>16</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100" b="0" i="0" dirty="0">
                          <a:solidFill>
                            <a:schemeClr val="tx2"/>
                          </a:solidFill>
                          <a:effectLst/>
                          <a:latin typeface="+mn-lt"/>
                          <a:ea typeface="+mn-lt"/>
                          <a:cs typeface="+mn-cs"/>
                        </a:rPr>
                        <a:t>Participants à l’activité d’initiation au camping faisant griller des guimauves sur un feu de camp sur les berges du canal de Lachine (2023).</a:t>
                      </a: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12736690"/>
                  </a:ext>
                </a:extLst>
              </a:tr>
              <a:tr h="345920">
                <a:tc>
                  <a:txBody>
                    <a:bodyPr/>
                    <a:lstStyle/>
                    <a:p>
                      <a:r>
                        <a:rPr lang="fr-CA" sz="1200" dirty="0">
                          <a:latin typeface="+mn-lt"/>
                        </a:rPr>
                        <a:t>34</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100" b="0" i="0">
                          <a:solidFill>
                            <a:schemeClr val="tx2"/>
                          </a:solidFill>
                          <a:effectLst/>
                          <a:latin typeface="+mn-lt"/>
                          <a:ea typeface="+mn-lt"/>
                          <a:cs typeface="+mn-cs"/>
                        </a:rPr>
                        <a:t>Kiosque d’initiation au camping au canal Rideau, 2019</a:t>
                      </a: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2476954"/>
                  </a:ext>
                </a:extLst>
              </a:tr>
              <a:tr h="345920">
                <a:tc>
                  <a:txBody>
                    <a:bodyPr/>
                    <a:lstStyle/>
                    <a:p>
                      <a:r>
                        <a:rPr lang="fr-CA" sz="1200" dirty="0">
                          <a:latin typeface="+mn-lt"/>
                        </a:rPr>
                        <a:t>34</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100" b="0" i="0">
                          <a:solidFill>
                            <a:schemeClr val="tx2"/>
                          </a:solidFill>
                          <a:effectLst/>
                          <a:latin typeface="+mn-lt"/>
                          <a:ea typeface="+mn-lt"/>
                          <a:cs typeface="+mn-cs"/>
                        </a:rPr>
                        <a:t>Enfant découvrant la flore et la faune grâce à une BioBoîte dans un kiosque d’initiation au camping le long du canal Rideau, 2019</a:t>
                      </a: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109198"/>
                  </a:ext>
                </a:extLst>
              </a:tr>
              <a:tr h="345920">
                <a:tc>
                  <a:txBody>
                    <a:bodyPr/>
                    <a:lstStyle/>
                    <a:p>
                      <a:r>
                        <a:rPr lang="fr-CA" sz="1200" dirty="0">
                          <a:latin typeface="+mn-lt"/>
                        </a:rPr>
                        <a:t>37</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100">
                          <a:solidFill>
                            <a:schemeClr val="tx2"/>
                          </a:solidFill>
                        </a:rPr>
                        <a:t>Le personnel du programme IC présente l’activité « Sur les traces de la faune », lieu historique national du Canal-de-Lachine, 2023</a:t>
                      </a: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70773430"/>
                  </a:ext>
                </a:extLst>
              </a:tr>
              <a:tr h="345920">
                <a:tc>
                  <a:txBody>
                    <a:bodyPr/>
                    <a:lstStyle/>
                    <a:p>
                      <a:r>
                        <a:rPr lang="fr-CA" sz="1200" dirty="0">
                          <a:latin typeface="+mn-lt"/>
                        </a:rPr>
                        <a:t>37</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100" b="0" i="0" dirty="0">
                          <a:solidFill>
                            <a:schemeClr val="tx2"/>
                          </a:solidFill>
                          <a:effectLst/>
                          <a:latin typeface="+mn-lt"/>
                          <a:ea typeface="+mn-lt"/>
                          <a:cs typeface="+mn-cs"/>
                        </a:rPr>
                        <a:t>Couple en kayak sur le canal de Lachine sous le pont Wellington, à Montréal, 2023</a:t>
                      </a: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666002"/>
                  </a:ext>
                </a:extLst>
              </a:tr>
              <a:tr h="345920">
                <a:tc>
                  <a:txBody>
                    <a:bodyPr/>
                    <a:lstStyle/>
                    <a:p>
                      <a:r>
                        <a:rPr lang="fr-CA" sz="1200" dirty="0">
                          <a:latin typeface="+mn-lt"/>
                        </a:rPr>
                        <a:t>54</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100" dirty="0">
                          <a:solidFill>
                            <a:schemeClr val="tx2"/>
                          </a:solidFill>
                        </a:rPr>
                        <a:t>Carte postale du programme IC arborant le logo de MEC</a:t>
                      </a: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93157785"/>
                  </a:ext>
                </a:extLst>
              </a:tr>
              <a:tr h="0">
                <a:tc>
                  <a:txBody>
                    <a:bodyPr/>
                    <a:lstStyle/>
                    <a:p>
                      <a:r>
                        <a:rPr lang="fr-CA" sz="1200" dirty="0">
                          <a:latin typeface="+mn-lt"/>
                        </a:rPr>
                        <a:t>57</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100" b="0" i="0" dirty="0">
                          <a:solidFill>
                            <a:schemeClr val="tx2"/>
                          </a:solidFill>
                          <a:effectLst/>
                          <a:latin typeface="+mn-lt"/>
                          <a:ea typeface="+mn-lt"/>
                          <a:cs typeface="+mn-cs"/>
                        </a:rPr>
                        <a:t>Membre du personnel de Parcs Canada portant un gilet de sauvetage dans le lieu historique national du Canal-de-Lachine, 2023</a:t>
                      </a: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7723524"/>
                  </a:ext>
                </a:extLst>
              </a:tr>
            </a:tbl>
          </a:graphicData>
        </a:graphic>
      </p:graphicFrame>
    </p:spTree>
    <p:extLst>
      <p:ext uri="{BB962C8B-B14F-4D97-AF65-F5344CB8AC3E}">
        <p14:creationId xmlns:p14="http://schemas.microsoft.com/office/powerpoint/2010/main" val="32274685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42343-EC65-7482-A728-37A3F66898B1}"/>
              </a:ext>
            </a:extLst>
          </p:cNvPr>
          <p:cNvSpPr>
            <a:spLocks noGrp="1"/>
          </p:cNvSpPr>
          <p:nvPr>
            <p:ph type="title"/>
          </p:nvPr>
        </p:nvSpPr>
        <p:spPr/>
        <p:txBody>
          <a:bodyPr/>
          <a:lstStyle/>
          <a:p>
            <a:r>
              <a:rPr lang="fr-CA" dirty="0"/>
              <a:t>Aplanir les obstacles</a:t>
            </a:r>
            <a:endParaRPr lang="en-CA" dirty="0"/>
          </a:p>
        </p:txBody>
      </p:sp>
      <p:sp>
        <p:nvSpPr>
          <p:cNvPr id="3" name="Content Placeholder 2">
            <a:extLst>
              <a:ext uri="{FF2B5EF4-FFF2-40B4-BE49-F238E27FC236}">
                <a16:creationId xmlns:a16="http://schemas.microsoft.com/office/drawing/2014/main" id="{97CB8B2A-A89D-D613-FB14-F1C44F43CFB6}"/>
              </a:ext>
            </a:extLst>
          </p:cNvPr>
          <p:cNvSpPr>
            <a:spLocks noGrp="1"/>
          </p:cNvSpPr>
          <p:nvPr>
            <p:ph idx="13"/>
          </p:nvPr>
        </p:nvSpPr>
        <p:spPr>
          <a:xfrm>
            <a:off x="342900" y="792000"/>
            <a:ext cx="2055916" cy="6462000"/>
          </a:xfrm>
        </p:spPr>
        <p:txBody>
          <a:bodyPr/>
          <a:lstStyle/>
          <a:p>
            <a:pPr lvl="1">
              <a:lnSpc>
                <a:spcPct val="115000"/>
              </a:lnSpc>
            </a:pPr>
            <a:r>
              <a:rPr lang="fr-CA" sz="1100" b="1" dirty="0">
                <a:solidFill>
                  <a:srgbClr val="3C3D3E"/>
                </a:solidFill>
                <a:latin typeface="+mn-lt"/>
              </a:rPr>
              <a:t>Satisfaction</a:t>
            </a:r>
            <a:r>
              <a:rPr lang="fr-CA" b="1" dirty="0">
                <a:solidFill>
                  <a:srgbClr val="3C3D3E"/>
                </a:solidFill>
                <a:latin typeface="+mn-lt"/>
              </a:rPr>
              <a:t> </a:t>
            </a:r>
          </a:p>
          <a:p>
            <a:pPr lvl="1">
              <a:lnSpc>
                <a:spcPct val="115000"/>
              </a:lnSpc>
              <a:spcAft>
                <a:spcPts val="600"/>
              </a:spcAft>
            </a:pPr>
            <a:r>
              <a:rPr lang="fr-CA" sz="1100" dirty="0">
                <a:solidFill>
                  <a:schemeClr val="tx2"/>
                </a:solidFill>
                <a:latin typeface="+mn-lt"/>
              </a:rPr>
              <a:t>L’analyse des commentaires écrits des activités du programme IP de Montréal et des formulaires de commentaires de campeurs donne à penser que les répondants étaient très satisfaits de leur expérience, y compris des activités elles-mêmes et de leurs interactions avec le personnel du programme. </a:t>
            </a:r>
          </a:p>
          <a:p>
            <a:pPr lvl="1">
              <a:lnSpc>
                <a:spcPct val="115000"/>
              </a:lnSpc>
              <a:spcAft>
                <a:spcPts val="600"/>
              </a:spcAft>
            </a:pPr>
            <a:r>
              <a:rPr lang="fr-CA" sz="1100" dirty="0">
                <a:solidFill>
                  <a:schemeClr val="tx2"/>
                </a:solidFill>
                <a:latin typeface="+mn-lt"/>
              </a:rPr>
              <a:t>Parmi les thèmes récurrents, citons le plaisir d’acquérir de nouvelles habiletés grâce à un personnel amical et compétent ainsi que des connaissances sur le canal de Lachine et son histoire, et le plaisir des activités de pagaie elles-mêmes, tels que le kayak et le canot.</a:t>
            </a:r>
          </a:p>
          <a:p>
            <a:pPr lvl="1">
              <a:lnSpc>
                <a:spcPct val="115000"/>
              </a:lnSpc>
              <a:spcAft>
                <a:spcPts val="600"/>
              </a:spcAft>
            </a:pPr>
            <a:r>
              <a:rPr lang="fr-CA" sz="1100" dirty="0">
                <a:solidFill>
                  <a:schemeClr val="tx2"/>
                </a:solidFill>
                <a:latin typeface="+mn-lt"/>
                <a:cs typeface="Times New Roman" panose="02020603050405020304" pitchFamily="18" charset="0"/>
              </a:rPr>
              <a:t>Les commentaires généraux sur les activités de camping avec nuitée recueillis au moyen de questionnaires étaient tout aussi positifs que les résultats du programme IP, bien que diverses questions d’évaluation aient également permis de cerner des éléments du programme quelques peu difficiles pour les campeurs novices. </a:t>
            </a:r>
          </a:p>
        </p:txBody>
      </p:sp>
      <p:sp>
        <p:nvSpPr>
          <p:cNvPr id="4" name="Content Placeholder 3">
            <a:extLst>
              <a:ext uri="{FF2B5EF4-FFF2-40B4-BE49-F238E27FC236}">
                <a16:creationId xmlns:a16="http://schemas.microsoft.com/office/drawing/2014/main" id="{3834A3F8-318E-6598-3CB6-7A73B035CEBE}"/>
              </a:ext>
            </a:extLst>
          </p:cNvPr>
          <p:cNvSpPr>
            <a:spLocks noGrp="1"/>
          </p:cNvSpPr>
          <p:nvPr>
            <p:ph idx="1"/>
          </p:nvPr>
        </p:nvSpPr>
        <p:spPr>
          <a:xfrm>
            <a:off x="2624446" y="792000"/>
            <a:ext cx="3933215" cy="699327"/>
          </a:xfrm>
        </p:spPr>
        <p:txBody>
          <a:bodyPr/>
          <a:lstStyle/>
          <a:p>
            <a:r>
              <a:rPr lang="fr-CA" dirty="0">
                <a:solidFill>
                  <a:srgbClr val="3C3D3E"/>
                </a:solidFill>
                <a:cs typeface="Times New Roman" panose="02020603050405020304" pitchFamily="18" charset="0"/>
              </a:rPr>
              <a:t>L’analyse de l’appréciation globale des événements avec nuitée a révélé qu’un peu moins de 75 % des personnes interrogées ont déclaré avoir eu une « expérience très agréable ». </a:t>
            </a:r>
          </a:p>
        </p:txBody>
      </p:sp>
      <p:sp>
        <p:nvSpPr>
          <p:cNvPr id="13" name="Rectangle 12">
            <a:extLst>
              <a:ext uri="{FF2B5EF4-FFF2-40B4-BE49-F238E27FC236}">
                <a16:creationId xmlns:a16="http://schemas.microsoft.com/office/drawing/2014/main" id="{EF5BDAF8-6901-292B-50DD-E2D4775D8951}"/>
              </a:ext>
            </a:extLst>
          </p:cNvPr>
          <p:cNvSpPr/>
          <p:nvPr/>
        </p:nvSpPr>
        <p:spPr>
          <a:xfrm>
            <a:off x="2624446" y="1870999"/>
            <a:ext cx="3205440" cy="911511"/>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grpSp>
        <p:nvGrpSpPr>
          <p:cNvPr id="14" name="Group 13">
            <a:extLst>
              <a:ext uri="{FF2B5EF4-FFF2-40B4-BE49-F238E27FC236}">
                <a16:creationId xmlns:a16="http://schemas.microsoft.com/office/drawing/2014/main" id="{318F4233-8B81-C572-7B3D-8A014E8CB90B}"/>
              </a:ext>
            </a:extLst>
          </p:cNvPr>
          <p:cNvGrpSpPr/>
          <p:nvPr/>
        </p:nvGrpSpPr>
        <p:grpSpPr>
          <a:xfrm>
            <a:off x="2506021" y="1495986"/>
            <a:ext cx="3840964" cy="1186757"/>
            <a:chOff x="3176512" y="5553187"/>
            <a:chExt cx="3261281" cy="1186757"/>
          </a:xfrm>
        </p:grpSpPr>
        <p:grpSp>
          <p:nvGrpSpPr>
            <p:cNvPr id="15" name="Group 14">
              <a:extLst>
                <a:ext uri="{FF2B5EF4-FFF2-40B4-BE49-F238E27FC236}">
                  <a16:creationId xmlns:a16="http://schemas.microsoft.com/office/drawing/2014/main" id="{570A6C88-A1E0-1249-59B6-33295D72B16D}"/>
                </a:ext>
              </a:extLst>
            </p:cNvPr>
            <p:cNvGrpSpPr/>
            <p:nvPr/>
          </p:nvGrpSpPr>
          <p:grpSpPr>
            <a:xfrm>
              <a:off x="3176512" y="5731944"/>
              <a:ext cx="2979167" cy="1008000"/>
              <a:chOff x="234121" y="1295318"/>
              <a:chExt cx="2979167" cy="1008000"/>
            </a:xfrm>
          </p:grpSpPr>
          <p:sp>
            <p:nvSpPr>
              <p:cNvPr id="23" name="TextBox 22">
                <a:extLst>
                  <a:ext uri="{FF2B5EF4-FFF2-40B4-BE49-F238E27FC236}">
                    <a16:creationId xmlns:a16="http://schemas.microsoft.com/office/drawing/2014/main" id="{B2C80042-6EB9-4D36-42E3-2C2292A23CEE}"/>
                  </a:ext>
                </a:extLst>
              </p:cNvPr>
              <p:cNvSpPr txBox="1"/>
              <p:nvPr/>
            </p:nvSpPr>
            <p:spPr>
              <a:xfrm>
                <a:off x="1453256" y="1826340"/>
                <a:ext cx="1760032" cy="241980"/>
              </a:xfrm>
              <a:prstGeom prst="rect">
                <a:avLst/>
              </a:prstGeom>
              <a:noFill/>
            </p:spPr>
            <p:txBody>
              <a:bodyPr wrap="square" lIns="0" tIns="36000" rIns="36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dirty="0">
                    <a:ln>
                      <a:noFill/>
                    </a:ln>
                    <a:solidFill>
                      <a:srgbClr val="3C3D3E"/>
                    </a:solidFill>
                    <a:effectLst/>
                    <a:uLnTx/>
                    <a:uFillTx/>
                    <a:latin typeface="Microsoft New Tai Lue"/>
                    <a:ea typeface="+mn-ea"/>
                    <a:cs typeface="+mn-cs"/>
                  </a:rPr>
                  <a:t>Expérience très agréable</a:t>
                </a:r>
              </a:p>
            </p:txBody>
          </p:sp>
          <p:graphicFrame>
            <p:nvGraphicFramePr>
              <p:cNvPr id="25" name="Chart 24">
                <a:extLst>
                  <a:ext uri="{FF2B5EF4-FFF2-40B4-BE49-F238E27FC236}">
                    <a16:creationId xmlns:a16="http://schemas.microsoft.com/office/drawing/2014/main" id="{69ED5CDB-4A22-185E-0452-03F371711982}"/>
                  </a:ext>
                </a:extLst>
              </p:cNvPr>
              <p:cNvGraphicFramePr>
                <a:graphicFrameLocks noChangeAspect="1"/>
              </p:cNvGraphicFramePr>
              <p:nvPr>
                <p:extLst>
                  <p:ext uri="{D42A27DB-BD31-4B8C-83A1-F6EECF244321}">
                    <p14:modId xmlns:p14="http://schemas.microsoft.com/office/powerpoint/2010/main" val="164066396"/>
                  </p:ext>
                </p:extLst>
              </p:nvPr>
            </p:nvGraphicFramePr>
            <p:xfrm>
              <a:off x="234121" y="1295318"/>
              <a:ext cx="1008000" cy="1008000"/>
            </p:xfrm>
            <a:graphic>
              <a:graphicData uri="http://schemas.openxmlformats.org/drawingml/2006/chart">
                <c:chart xmlns:c="http://schemas.openxmlformats.org/drawingml/2006/chart" xmlns:r="http://schemas.openxmlformats.org/officeDocument/2006/relationships" r:id="rId2"/>
              </a:graphicData>
            </a:graphic>
          </p:graphicFrame>
          <p:sp>
            <p:nvSpPr>
              <p:cNvPr id="27" name="TextBox 26">
                <a:extLst>
                  <a:ext uri="{FF2B5EF4-FFF2-40B4-BE49-F238E27FC236}">
                    <a16:creationId xmlns:a16="http://schemas.microsoft.com/office/drawing/2014/main" id="{3C152639-CE53-960A-EBA1-45CC126CE58D}"/>
                  </a:ext>
                </a:extLst>
              </p:cNvPr>
              <p:cNvSpPr txBox="1">
                <a:spLocks noChangeAspect="1"/>
              </p:cNvSpPr>
              <p:nvPr/>
            </p:nvSpPr>
            <p:spPr>
              <a:xfrm>
                <a:off x="601232" y="1850090"/>
                <a:ext cx="573647"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74 </a:t>
                </a:r>
                <a:r>
                  <a:rPr kumimoji="0" lang="fr-CA" sz="12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a:t>
                </a:r>
              </a:p>
            </p:txBody>
          </p:sp>
        </p:grpSp>
        <p:sp>
          <p:nvSpPr>
            <p:cNvPr id="16" name="TextBox 15">
              <a:extLst>
                <a:ext uri="{FF2B5EF4-FFF2-40B4-BE49-F238E27FC236}">
                  <a16:creationId xmlns:a16="http://schemas.microsoft.com/office/drawing/2014/main" id="{87EBD4CA-AF14-60DB-4420-3ED24E9733DF}"/>
                </a:ext>
              </a:extLst>
            </p:cNvPr>
            <p:cNvSpPr txBox="1"/>
            <p:nvPr/>
          </p:nvSpPr>
          <p:spPr>
            <a:xfrm>
              <a:off x="3338602" y="5553187"/>
              <a:ext cx="3099191" cy="338554"/>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1</a:t>
              </a:r>
              <a:r>
                <a:rPr lang="fr-CA" sz="1100" b="1" dirty="0">
                  <a:solidFill>
                    <a:srgbClr val="3C3D3E"/>
                  </a:solidFill>
                  <a:latin typeface="Aptos" panose="020B0004020202020204" pitchFamily="34" charset="0"/>
                </a:rPr>
                <a:t>5</a:t>
              </a:r>
              <a:r>
                <a:rPr kumimoji="0" lang="fr-CA" sz="11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 : Taux de satisfaction globale,  commentaires sur le programme IC</a:t>
              </a:r>
            </a:p>
          </p:txBody>
        </p:sp>
      </p:grpSp>
      <p:sp>
        <p:nvSpPr>
          <p:cNvPr id="5" name="TextBox 4">
            <a:extLst>
              <a:ext uri="{FF2B5EF4-FFF2-40B4-BE49-F238E27FC236}">
                <a16:creationId xmlns:a16="http://schemas.microsoft.com/office/drawing/2014/main" id="{04AB2DC6-A6EE-D2F4-20C9-DA7F002CEDEC}"/>
              </a:ext>
            </a:extLst>
          </p:cNvPr>
          <p:cNvSpPr txBox="1"/>
          <p:nvPr/>
        </p:nvSpPr>
        <p:spPr>
          <a:xfrm>
            <a:off x="2665964" y="2978766"/>
            <a:ext cx="3840965" cy="5123710"/>
          </a:xfrm>
          <a:prstGeom prst="rect">
            <a:avLst/>
          </a:prstGeom>
          <a:noFill/>
        </p:spPr>
        <p:txBody>
          <a:bodyPr wrap="square" lIns="0" tIns="0" rIns="0" bIns="0">
            <a:spAutoFit/>
          </a:bodyPr>
          <a:lstStyle/>
          <a:p>
            <a:pPr lvl="0">
              <a:lnSpc>
                <a:spcPct val="114000"/>
              </a:lnSpc>
              <a:spcAft>
                <a:spcPts val="1200"/>
              </a:spcAft>
              <a:tabLst>
                <a:tab pos="270510" algn="l"/>
              </a:tabLst>
              <a:defRPr/>
            </a:pPr>
            <a:r>
              <a:rPr lang="fr-CA" sz="1100" dirty="0">
                <a:solidFill>
                  <a:prstClr val="black"/>
                </a:solidFill>
                <a:ea typeface=""/>
                <a:cs typeface="Times New Roman" panose="02020603050405020304" pitchFamily="18" charset="0"/>
              </a:rPr>
              <a:t>Parmi ceux qui ont fait des suggestions d’amélioration, les idées les plus courantes étaient des activités plus structurées (p. ex. une randonnée en groupe), plus d’activités pour les enfants et du matériel de camping de meilleure qualité ou plus confortable (p. ex. des tapis de couchage plus épais). </a:t>
            </a:r>
          </a:p>
          <a:p>
            <a:pPr marL="0" lvl="1" defTabSz="1219170">
              <a:lnSpc>
                <a:spcPct val="115000"/>
              </a:lnSpc>
              <a:buFont typeface="Arial" panose="020B0604020202020204" pitchFamily="34" charset="0"/>
              <a:buChar char="​"/>
              <a:tabLst>
                <a:tab pos="270510" algn="l"/>
              </a:tabLst>
              <a:defRPr/>
            </a:pPr>
            <a:r>
              <a:rPr lang="fr-CA" sz="1100" b="1" dirty="0">
                <a:solidFill>
                  <a:schemeClr val="tx2"/>
                </a:solidFill>
              </a:rPr>
              <a:t>Compétences déclarées</a:t>
            </a:r>
          </a:p>
          <a:p>
            <a:pPr lvl="0">
              <a:lnSpc>
                <a:spcPct val="115000"/>
              </a:lnSpc>
              <a:spcAft>
                <a:spcPts val="600"/>
              </a:spcAft>
              <a:tabLst>
                <a:tab pos="270510" algn="l"/>
              </a:tabLst>
              <a:defRPr/>
            </a:pPr>
            <a:r>
              <a:rPr lang="fr-CA" sz="1100" dirty="0">
                <a:solidFill>
                  <a:schemeClr val="tx2"/>
                </a:solidFill>
                <a:ea typeface=""/>
                <a:cs typeface="Times New Roman" panose="02020603050405020304" pitchFamily="18" charset="0"/>
              </a:rPr>
              <a:t>En réponse à une question ouverte, plus de 90 % des répondants au formulaire de commentaires ont cité au moins une nouvelle compétence acquise au cours de l’événement (voir la figure 16 sur la page suivante)</a:t>
            </a:r>
          </a:p>
          <a:p>
            <a:pPr lvl="0">
              <a:lnSpc>
                <a:spcPct val="115000"/>
              </a:lnSpc>
              <a:spcAft>
                <a:spcPts val="600"/>
              </a:spcAft>
              <a:tabLst>
                <a:tab pos="270510" algn="l"/>
              </a:tabLst>
              <a:defRPr/>
            </a:pPr>
            <a:r>
              <a:rPr lang="fr-CA" sz="1100" dirty="0">
                <a:solidFill>
                  <a:schemeClr val="tx2"/>
                </a:solidFill>
                <a:ea typeface=""/>
                <a:cs typeface="Times New Roman" panose="02020603050405020304" pitchFamily="18" charset="0"/>
              </a:rPr>
              <a:t>Si les compétences les plus fréquemment citées sont le montage d’une tente, l’allumage d’un feu de camp et l’utilisation d’un réchaud de camping, la sécurité en plein air est également un thème récurrent. Il a notamment été question de la sécurité des animaux, de la sécurité aquatique et de ce qu’il faut apporter.</a:t>
            </a:r>
          </a:p>
          <a:p>
            <a:pPr lvl="0">
              <a:lnSpc>
                <a:spcPct val="115000"/>
              </a:lnSpc>
              <a:spcAft>
                <a:spcPts val="600"/>
              </a:spcAft>
              <a:tabLst>
                <a:tab pos="270510" algn="l"/>
              </a:tabLst>
              <a:defRPr/>
            </a:pPr>
            <a:r>
              <a:rPr lang="fr-CA" sz="1100" dirty="0">
                <a:solidFill>
                  <a:schemeClr val="tx2"/>
                </a:solidFill>
                <a:cs typeface="Times New Roman" panose="02020603050405020304" pitchFamily="18" charset="0"/>
              </a:rPr>
              <a:t>Comme de nombreux événements avec nuitée se sont déroulés sur les terrains de lieux historiques nationaux, tels que ceux de la Forteresse-de-Louisbourg et de la </a:t>
            </a:r>
            <a:r>
              <a:rPr lang="fr-CA" sz="1100" dirty="0" err="1">
                <a:solidFill>
                  <a:schemeClr val="tx2"/>
                </a:solidFill>
                <a:cs typeface="Times New Roman" panose="02020603050405020304" pitchFamily="18" charset="0"/>
              </a:rPr>
              <a:t>Citadelle-d’Halifax</a:t>
            </a:r>
            <a:r>
              <a:rPr lang="fr-CA" sz="1100" dirty="0">
                <a:solidFill>
                  <a:schemeClr val="tx2"/>
                </a:solidFill>
                <a:cs typeface="Times New Roman" panose="02020603050405020304" pitchFamily="18" charset="0"/>
              </a:rPr>
              <a:t>, ou </a:t>
            </a:r>
            <a:r>
              <a:rPr lang="fr-CA" sz="1100" dirty="0">
                <a:solidFill>
                  <a:schemeClr val="tx2"/>
                </a:solidFill>
              </a:rPr>
              <a:t>ont proposé des activités axées sur le patrimoine naturel et culturel, certains répondants ont également déclaré en avoir appris davantage sur la nature et l’histoire. </a:t>
            </a:r>
          </a:p>
          <a:p>
            <a:pPr lvl="0">
              <a:lnSpc>
                <a:spcPct val="115000"/>
              </a:lnSpc>
              <a:spcAft>
                <a:spcPts val="600"/>
              </a:spcAft>
              <a:tabLst>
                <a:tab pos="270510" algn="l"/>
              </a:tabLst>
              <a:defRPr/>
            </a:pPr>
            <a:endParaRPr lang="fr-CA" sz="1100" dirty="0">
              <a:solidFill>
                <a:schemeClr val="tx2"/>
              </a:solidFill>
              <a:ea typeface=""/>
              <a:cs typeface="Times New Roman" panose="02020603050405020304" pitchFamily="18" charset="0"/>
            </a:endParaRPr>
          </a:p>
          <a:p>
            <a:pPr lvl="0">
              <a:lnSpc>
                <a:spcPct val="114000"/>
              </a:lnSpc>
              <a:spcAft>
                <a:spcPts val="1200"/>
              </a:spcAft>
              <a:tabLst>
                <a:tab pos="270510" algn="l"/>
              </a:tabLst>
              <a:defRPr/>
            </a:pPr>
            <a:endParaRPr lang="fr-CA" sz="1100" dirty="0">
              <a:solidFill>
                <a:prstClr val="black"/>
              </a:solidFill>
              <a:ea typeface=""/>
              <a:cs typeface="Times New Roman" panose="02020603050405020304" pitchFamily="18" charset="0"/>
            </a:endParaRPr>
          </a:p>
        </p:txBody>
      </p:sp>
    </p:spTree>
    <p:extLst>
      <p:ext uri="{BB962C8B-B14F-4D97-AF65-F5344CB8AC3E}">
        <p14:creationId xmlns:p14="http://schemas.microsoft.com/office/powerpoint/2010/main" val="42843117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A5DAE-E801-7BFE-6D3F-10FD46FB80DE}"/>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D5C59BBD-CF6B-13FD-4FBC-539FED797327}"/>
              </a:ext>
            </a:extLst>
          </p:cNvPr>
          <p:cNvSpPr/>
          <p:nvPr/>
        </p:nvSpPr>
        <p:spPr>
          <a:xfrm>
            <a:off x="0" y="11727"/>
            <a:ext cx="6858000" cy="4251513"/>
          </a:xfrm>
          <a:prstGeom prst="rect">
            <a:avLst/>
          </a:prstGeom>
          <a:solidFill>
            <a:srgbClr val="F5F2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6" name="Title 10">
            <a:extLst>
              <a:ext uri="{FF2B5EF4-FFF2-40B4-BE49-F238E27FC236}">
                <a16:creationId xmlns:a16="http://schemas.microsoft.com/office/drawing/2014/main" id="{F569A416-3012-43DA-7B58-DBC9D6763D2F}"/>
              </a:ext>
            </a:extLst>
          </p:cNvPr>
          <p:cNvSpPr txBox="1">
            <a:spLocks/>
          </p:cNvSpPr>
          <p:nvPr/>
        </p:nvSpPr>
        <p:spPr>
          <a:xfrm>
            <a:off x="4199860" y="211739"/>
            <a:ext cx="2658140" cy="488037"/>
          </a:xfrm>
          <a:prstGeom prst="rect">
            <a:avLst/>
          </a:prstGeom>
        </p:spPr>
        <p:txBody>
          <a:bodyPr vert="horz" wrap="square" lIns="0" tIns="0" rIns="0" bIns="0" rtlCol="0" anchor="t">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marL="0" marR="0" lvl="0" indent="0" algn="l" defTabSz="1219170" rtl="0" eaLnBrk="1" fontAlgn="auto" latinLnBrk="0" hangingPunct="1">
              <a:lnSpc>
                <a:spcPct val="100000"/>
              </a:lnSpc>
              <a:spcBef>
                <a:spcPct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j-ea"/>
                <a:cs typeface="+mj-cs"/>
              </a:rPr>
              <a:t>Figure 16: Compétences déclarées, activités d’IC de nuitée, 2017-2023</a:t>
            </a:r>
            <a:br>
              <a:rPr kumimoji="0" lang="fr-CA" sz="1200" b="0" i="0" u="none" strike="noStrike" kern="1200" cap="none" spc="0" normalizeH="0" baseline="0" noProof="0" dirty="0">
                <a:ln>
                  <a:noFill/>
                </a:ln>
                <a:solidFill>
                  <a:srgbClr val="3C3D3E"/>
                </a:solidFill>
                <a:effectLst/>
                <a:highlight>
                  <a:srgbClr val="FFFF00"/>
                </a:highlight>
                <a:uLnTx/>
                <a:uFillTx/>
                <a:latin typeface="HelveticaNeue LT 55 Roman" panose="020B0604020202020204" pitchFamily="34" charset="0"/>
                <a:ea typeface="+mj-ea"/>
                <a:cs typeface="+mj-cs"/>
              </a:rPr>
            </a:br>
            <a:endParaRPr kumimoji="0" lang="fr-CA" sz="1200" b="0" i="0" u="none" strike="noStrike" kern="1200" cap="none" spc="0" normalizeH="0" baseline="0" noProof="0" dirty="0">
              <a:ln>
                <a:noFill/>
              </a:ln>
              <a:solidFill>
                <a:srgbClr val="3C3D3E"/>
              </a:solidFill>
              <a:effectLst/>
              <a:highlight>
                <a:srgbClr val="FFFF00"/>
              </a:highlight>
              <a:uLnTx/>
              <a:uFillTx/>
              <a:latin typeface="HelveticaNeue LT 55 Roman" panose="020B0604020202020204" pitchFamily="34" charset="0"/>
              <a:ea typeface="+mj-ea"/>
              <a:cs typeface="+mj-cs"/>
            </a:endParaRPr>
          </a:p>
        </p:txBody>
      </p:sp>
      <p:grpSp>
        <p:nvGrpSpPr>
          <p:cNvPr id="24" name="Group 23">
            <a:extLst>
              <a:ext uri="{FF2B5EF4-FFF2-40B4-BE49-F238E27FC236}">
                <a16:creationId xmlns:a16="http://schemas.microsoft.com/office/drawing/2014/main" id="{1DEB8E47-E716-59A0-1152-0A425A1B3C1F}"/>
              </a:ext>
            </a:extLst>
          </p:cNvPr>
          <p:cNvGrpSpPr/>
          <p:nvPr/>
        </p:nvGrpSpPr>
        <p:grpSpPr>
          <a:xfrm>
            <a:off x="271689" y="247656"/>
            <a:ext cx="3263991" cy="405912"/>
            <a:chOff x="1277248" y="226280"/>
            <a:chExt cx="2944123" cy="405912"/>
          </a:xfrm>
        </p:grpSpPr>
        <p:sp>
          <p:nvSpPr>
            <p:cNvPr id="20" name="TextBox 19">
              <a:extLst>
                <a:ext uri="{FF2B5EF4-FFF2-40B4-BE49-F238E27FC236}">
                  <a16:creationId xmlns:a16="http://schemas.microsoft.com/office/drawing/2014/main" id="{E23074F8-072C-B239-2CC5-56A2F5D241FE}"/>
                </a:ext>
              </a:extLst>
            </p:cNvPr>
            <p:cNvSpPr txBox="1"/>
            <p:nvPr/>
          </p:nvSpPr>
          <p:spPr>
            <a:xfrm>
              <a:off x="1277248" y="226280"/>
              <a:ext cx="2944123" cy="261610"/>
            </a:xfrm>
            <a:prstGeom prst="rect">
              <a:avLst/>
            </a:prstGeom>
            <a:noFill/>
            <a:ln>
              <a:noFill/>
            </a:ln>
          </p:spPr>
          <p:txBody>
            <a:bodyPr wrap="square" l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dirty="0">
                  <a:ln>
                    <a:noFill/>
                  </a:ln>
                  <a:solidFill>
                    <a:srgbClr val="7F217F"/>
                  </a:solidFill>
                  <a:effectLst/>
                  <a:uLnTx/>
                  <a:uFillTx/>
                  <a:latin typeface="Microsoft New Tai Lue"/>
                  <a:ea typeface="+mn-ea"/>
                  <a:cs typeface="+mn-cs"/>
                </a:rPr>
                <a:t>FORMULAIRE DE COMMENTAIRES INDIVIDUEL</a:t>
              </a:r>
            </a:p>
          </p:txBody>
        </p:sp>
        <p:sp>
          <p:nvSpPr>
            <p:cNvPr id="22" name="TextBox 21">
              <a:extLst>
                <a:ext uri="{FF2B5EF4-FFF2-40B4-BE49-F238E27FC236}">
                  <a16:creationId xmlns:a16="http://schemas.microsoft.com/office/drawing/2014/main" id="{064688D0-A97E-2F01-0817-D04AF7F67A33}"/>
                </a:ext>
              </a:extLst>
            </p:cNvPr>
            <p:cNvSpPr txBox="1"/>
            <p:nvPr/>
          </p:nvSpPr>
          <p:spPr>
            <a:xfrm>
              <a:off x="1278571" y="444907"/>
              <a:ext cx="2758463" cy="187285"/>
            </a:xfrm>
            <a:prstGeom prst="roundRect">
              <a:avLst/>
            </a:prstGeom>
            <a:noFill/>
            <a:ln>
              <a:noFill/>
            </a:ln>
          </p:spPr>
          <p:txBody>
            <a:bodyPr wrap="square" lIns="0" tIns="0" rIns="0" b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1" i="0" u="none" strike="noStrike" kern="1200" cap="none" spc="0" normalizeH="0" baseline="0" noProof="0" dirty="0">
                  <a:ln>
                    <a:noFill/>
                  </a:ln>
                  <a:solidFill>
                    <a:srgbClr val="63005D"/>
                  </a:solidFill>
                  <a:effectLst/>
                  <a:uLnTx/>
                  <a:uFillTx/>
                  <a:latin typeface="Microsoft New Tai Lue"/>
                  <a:ea typeface="+mn-ea"/>
                  <a:cs typeface="+mn-cs"/>
                </a:rPr>
                <a:t>N=348 répondants (2017-2023)</a:t>
              </a:r>
            </a:p>
          </p:txBody>
        </p:sp>
      </p:grpSp>
      <p:sp>
        <p:nvSpPr>
          <p:cNvPr id="44" name="TextBox 43">
            <a:extLst>
              <a:ext uri="{FF2B5EF4-FFF2-40B4-BE49-F238E27FC236}">
                <a16:creationId xmlns:a16="http://schemas.microsoft.com/office/drawing/2014/main" id="{40E9C09D-9664-B629-167F-EBCDEE070CA3}"/>
              </a:ext>
            </a:extLst>
          </p:cNvPr>
          <p:cNvSpPr txBox="1"/>
          <p:nvPr/>
        </p:nvSpPr>
        <p:spPr>
          <a:xfrm>
            <a:off x="329806" y="8760064"/>
            <a:ext cx="4770513" cy="246221"/>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*Les répondants pouvaient inclure plus d’une compétence dans leurs réponses.</a:t>
            </a:r>
          </a:p>
        </p:txBody>
      </p:sp>
      <p:graphicFrame>
        <p:nvGraphicFramePr>
          <p:cNvPr id="18" name="Chart 17">
            <a:extLst>
              <a:ext uri="{FF2B5EF4-FFF2-40B4-BE49-F238E27FC236}">
                <a16:creationId xmlns:a16="http://schemas.microsoft.com/office/drawing/2014/main" id="{9505DFD2-5AEA-07CF-E26A-B6A592A569F4}"/>
              </a:ext>
            </a:extLst>
          </p:cNvPr>
          <p:cNvGraphicFramePr>
            <a:graphicFrameLocks/>
          </p:cNvGraphicFramePr>
          <p:nvPr>
            <p:extLst>
              <p:ext uri="{D42A27DB-BD31-4B8C-83A1-F6EECF244321}">
                <p14:modId xmlns:p14="http://schemas.microsoft.com/office/powerpoint/2010/main" val="3826507192"/>
              </p:ext>
            </p:extLst>
          </p:nvPr>
        </p:nvGraphicFramePr>
        <p:xfrm>
          <a:off x="0" y="1316714"/>
          <a:ext cx="6721434" cy="2743200"/>
        </p:xfrm>
        <a:graphic>
          <a:graphicData uri="http://schemas.openxmlformats.org/drawingml/2006/chart">
            <c:chart xmlns:c="http://schemas.openxmlformats.org/drawingml/2006/chart" xmlns:r="http://schemas.openxmlformats.org/officeDocument/2006/relationships" r:id="rId2"/>
          </a:graphicData>
        </a:graphic>
      </p:graphicFrame>
      <p:sp>
        <p:nvSpPr>
          <p:cNvPr id="19" name="Content Placeholder 6">
            <a:extLst>
              <a:ext uri="{FF2B5EF4-FFF2-40B4-BE49-F238E27FC236}">
                <a16:creationId xmlns:a16="http://schemas.microsoft.com/office/drawing/2014/main" id="{BFC2F73E-1655-FB03-D6CF-53D9B369ABA7}"/>
              </a:ext>
            </a:extLst>
          </p:cNvPr>
          <p:cNvSpPr txBox="1">
            <a:spLocks/>
          </p:cNvSpPr>
          <p:nvPr/>
        </p:nvSpPr>
        <p:spPr>
          <a:xfrm>
            <a:off x="7572818" y="2343986"/>
            <a:ext cx="2911642" cy="786325"/>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1">
              <a:lnSpc>
                <a:spcPct val="114000"/>
              </a:lnSpc>
              <a:spcAft>
                <a:spcPts val="600"/>
              </a:spcAft>
              <a:buNone/>
              <a:defRPr/>
            </a:pPr>
            <a:endParaRPr kumimoji="0" lang="fr-CA" sz="1100" b="0" i="0" u="none" strike="noStrike" kern="1200" cap="none" spc="0" normalizeH="0" baseline="0" noProof="0" dirty="0">
              <a:ln>
                <a:noFill/>
              </a:ln>
              <a:solidFill>
                <a:srgbClr val="3C3D3E"/>
              </a:solidFill>
              <a:effectLst/>
              <a:uLnTx/>
              <a:uFillTx/>
              <a:latin typeface="Microsoft New Tai Lue"/>
              <a:ea typeface="+mn-ea"/>
              <a:cs typeface="Times New Roman" panose="02020603050405020304" pitchFamily="18" charset="0"/>
            </a:endParaRPr>
          </a:p>
        </p:txBody>
      </p:sp>
      <p:grpSp>
        <p:nvGrpSpPr>
          <p:cNvPr id="26" name="Group 25">
            <a:extLst>
              <a:ext uri="{FF2B5EF4-FFF2-40B4-BE49-F238E27FC236}">
                <a16:creationId xmlns:a16="http://schemas.microsoft.com/office/drawing/2014/main" id="{95EBE222-4CC8-7934-3C71-DA471435A73F}"/>
              </a:ext>
            </a:extLst>
          </p:cNvPr>
          <p:cNvGrpSpPr/>
          <p:nvPr/>
        </p:nvGrpSpPr>
        <p:grpSpPr>
          <a:xfrm>
            <a:off x="274274" y="1151017"/>
            <a:ext cx="3596686" cy="1252292"/>
            <a:chOff x="298483" y="1417791"/>
            <a:chExt cx="3596686" cy="1252292"/>
          </a:xfrm>
        </p:grpSpPr>
        <p:grpSp>
          <p:nvGrpSpPr>
            <p:cNvPr id="21" name="Group 20">
              <a:extLst>
                <a:ext uri="{FF2B5EF4-FFF2-40B4-BE49-F238E27FC236}">
                  <a16:creationId xmlns:a16="http://schemas.microsoft.com/office/drawing/2014/main" id="{E9C12C5D-8A4D-254E-19BA-7FC63F7889BF}"/>
                </a:ext>
              </a:extLst>
            </p:cNvPr>
            <p:cNvGrpSpPr/>
            <p:nvPr/>
          </p:nvGrpSpPr>
          <p:grpSpPr>
            <a:xfrm>
              <a:off x="298483" y="1417791"/>
              <a:ext cx="3596686" cy="721120"/>
              <a:chOff x="298483" y="1067823"/>
              <a:chExt cx="3596686" cy="721120"/>
            </a:xfrm>
          </p:grpSpPr>
          <p:sp>
            <p:nvSpPr>
              <p:cNvPr id="46" name="TextBox 45">
                <a:extLst>
                  <a:ext uri="{FF2B5EF4-FFF2-40B4-BE49-F238E27FC236}">
                    <a16:creationId xmlns:a16="http://schemas.microsoft.com/office/drawing/2014/main" id="{41B7AEED-114B-BCF1-8C98-A714940A653F}"/>
                  </a:ext>
                </a:extLst>
              </p:cNvPr>
              <p:cNvSpPr txBox="1"/>
              <p:nvPr/>
            </p:nvSpPr>
            <p:spPr>
              <a:xfrm>
                <a:off x="298483" y="1067823"/>
                <a:ext cx="2021885" cy="276999"/>
              </a:xfrm>
              <a:prstGeom prst="rect">
                <a:avLst/>
              </a:prstGeom>
              <a:noFill/>
              <a:ln>
                <a:noFill/>
              </a:ln>
            </p:spPr>
            <p:txBody>
              <a:bodyPr wrap="square" l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0" i="0" u="none" strike="noStrike" kern="1200" cap="none" spc="0" normalizeH="0" baseline="0" noProof="0" dirty="0">
                    <a:ln>
                      <a:noFill/>
                    </a:ln>
                    <a:solidFill>
                      <a:srgbClr val="63005D"/>
                    </a:solidFill>
                    <a:effectLst/>
                    <a:uLnTx/>
                    <a:uFillTx/>
                    <a:latin typeface="Microsoft New Tai Lue"/>
                    <a:ea typeface="+mn-ea"/>
                    <a:cs typeface="+mn-cs"/>
                  </a:rPr>
                  <a:t>COMPÉTENCES ACQUISES</a:t>
                </a:r>
              </a:p>
            </p:txBody>
          </p:sp>
          <p:sp>
            <p:nvSpPr>
              <p:cNvPr id="8" name="Text Placeholder 4">
                <a:extLst>
                  <a:ext uri="{FF2B5EF4-FFF2-40B4-BE49-F238E27FC236}">
                    <a16:creationId xmlns:a16="http://schemas.microsoft.com/office/drawing/2014/main" id="{78AD2440-EE27-59CF-9C4F-E6B29CF8BB85}"/>
                  </a:ext>
                </a:extLst>
              </p:cNvPr>
              <p:cNvSpPr txBox="1">
                <a:spLocks/>
              </p:cNvSpPr>
              <p:nvPr/>
            </p:nvSpPr>
            <p:spPr>
              <a:xfrm>
                <a:off x="329807" y="1323330"/>
                <a:ext cx="3565362" cy="465613"/>
              </a:xfrm>
              <a:prstGeom prst="rect">
                <a:avLst/>
              </a:prstGeom>
            </p:spPr>
            <p:txBody>
              <a:bodyPr lIns="0" tIns="0" rIns="0" bIns="0"/>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marL="0" marR="0" lvl="0" indent="0" algn="l" defTabSz="1219170" rtl="0" eaLnBrk="1" fontAlgn="auto" latinLnBrk="0" hangingPunct="1">
                  <a:lnSpc>
                    <a:spcPct val="100000"/>
                  </a:lnSpc>
                  <a:spcBef>
                    <a:spcPts val="0"/>
                  </a:spcBef>
                  <a:spcAft>
                    <a:spcPts val="600"/>
                  </a:spcAft>
                  <a:buClrTx/>
                  <a:buSzTx/>
                  <a:buFont typeface="Arial" panose="020B0604020202020204" pitchFamily="34" charset="0"/>
                  <a:buChar char="​"/>
                  <a:tabLst/>
                  <a:defRPr/>
                </a:pPr>
                <a:r>
                  <a:rPr kumimoji="0" lang="fr-CA" sz="1400" b="1" i="0" u="none" strike="noStrike" kern="1200" cap="none" spc="0" normalizeH="0" baseline="0" noProof="0" dirty="0">
                    <a:ln>
                      <a:noFill/>
                    </a:ln>
                    <a:solidFill>
                      <a:srgbClr val="63005D"/>
                    </a:solidFill>
                    <a:effectLst/>
                    <a:uLnTx/>
                    <a:uFillTx/>
                    <a:latin typeface="Aptos" panose="020B0004020202020204" pitchFamily="34" charset="0"/>
                    <a:ea typeface="+mn-ea"/>
                    <a:cs typeface="+mn-cs"/>
                  </a:rPr>
                  <a:t>Plus de 90 % des campeurs ont déclaré avoir acquis au moins une nouvelle compétence en matière de camping. </a:t>
                </a:r>
              </a:p>
            </p:txBody>
          </p:sp>
        </p:grpSp>
        <p:sp>
          <p:nvSpPr>
            <p:cNvPr id="3" name="TextBox 2">
              <a:extLst>
                <a:ext uri="{FF2B5EF4-FFF2-40B4-BE49-F238E27FC236}">
                  <a16:creationId xmlns:a16="http://schemas.microsoft.com/office/drawing/2014/main" id="{0BD161D2-A3BD-EF44-24D8-0E2740259E29}"/>
                </a:ext>
              </a:extLst>
            </p:cNvPr>
            <p:cNvSpPr txBox="1"/>
            <p:nvPr/>
          </p:nvSpPr>
          <p:spPr>
            <a:xfrm>
              <a:off x="298483" y="2416167"/>
              <a:ext cx="3596685" cy="253916"/>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50" b="0" i="0" u="none" strike="noStrike" kern="1200" cap="none" spc="0" normalizeH="0" baseline="0" noProof="0" dirty="0">
                  <a:ln>
                    <a:noFill/>
                  </a:ln>
                  <a:solidFill>
                    <a:prstClr val="black"/>
                  </a:solidFill>
                  <a:effectLst/>
                  <a:uLnTx/>
                  <a:uFillTx/>
                  <a:latin typeface="Microsoft New Tai Lue"/>
                  <a:ea typeface="Microsoft New Tai Lue"/>
                  <a:cs typeface="+mn-cs"/>
                </a:rPr>
                <a:t>% ayant déclaré* avoir acquis chaque compétence (n=344)</a:t>
              </a:r>
            </a:p>
          </p:txBody>
        </p:sp>
      </p:grpSp>
      <p:cxnSp>
        <p:nvCxnSpPr>
          <p:cNvPr id="9" name="Straight Connector 8">
            <a:extLst>
              <a:ext uri="{FF2B5EF4-FFF2-40B4-BE49-F238E27FC236}">
                <a16:creationId xmlns:a16="http://schemas.microsoft.com/office/drawing/2014/main" id="{CB4F87BD-E29B-E6CC-AC79-8575E5320B49}"/>
              </a:ext>
            </a:extLst>
          </p:cNvPr>
          <p:cNvCxnSpPr/>
          <p:nvPr/>
        </p:nvCxnSpPr>
        <p:spPr>
          <a:xfrm>
            <a:off x="271689" y="8653188"/>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2" name="Content Placeholder 6">
            <a:extLst>
              <a:ext uri="{FF2B5EF4-FFF2-40B4-BE49-F238E27FC236}">
                <a16:creationId xmlns:a16="http://schemas.microsoft.com/office/drawing/2014/main" id="{5B97F22F-4A67-0156-03E6-F49E12473BE2}"/>
              </a:ext>
            </a:extLst>
          </p:cNvPr>
          <p:cNvSpPr txBox="1">
            <a:spLocks/>
          </p:cNvSpPr>
          <p:nvPr/>
        </p:nvSpPr>
        <p:spPr>
          <a:xfrm>
            <a:off x="346415" y="3968664"/>
            <a:ext cx="2911642" cy="4429381"/>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1">
              <a:lnSpc>
                <a:spcPct val="115000"/>
              </a:lnSpc>
              <a:spcAft>
                <a:spcPts val="600"/>
              </a:spcAft>
            </a:pPr>
            <a:endParaRPr lang="fr-CA" sz="1100" dirty="0">
              <a:solidFill>
                <a:schemeClr val="tx2"/>
              </a:solidFill>
              <a:latin typeface="+mn-lt"/>
              <a:cs typeface="Times New Roman" panose="02020603050405020304" pitchFamily="18" charset="0"/>
            </a:endParaRPr>
          </a:p>
        </p:txBody>
      </p:sp>
      <p:sp>
        <p:nvSpPr>
          <p:cNvPr id="5" name="Content Placeholder 2">
            <a:extLst>
              <a:ext uri="{FF2B5EF4-FFF2-40B4-BE49-F238E27FC236}">
                <a16:creationId xmlns:a16="http://schemas.microsoft.com/office/drawing/2014/main" id="{318B4733-1079-661C-92C7-402241026145}"/>
              </a:ext>
            </a:extLst>
          </p:cNvPr>
          <p:cNvSpPr txBox="1">
            <a:spLocks/>
          </p:cNvSpPr>
          <p:nvPr/>
        </p:nvSpPr>
        <p:spPr>
          <a:xfrm>
            <a:off x="329805" y="4465016"/>
            <a:ext cx="6181780" cy="3933030"/>
          </a:xfrm>
          <a:prstGeom prst="rect">
            <a:avLst/>
          </a:prstGeom>
        </p:spPr>
        <p:txBody>
          <a:bodyPr lIns="0" tIns="0" rIns="0" bIns="0" numCol="2" spcCol="144000"/>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1">
              <a:lnSpc>
                <a:spcPct val="114000"/>
              </a:lnSpc>
            </a:pPr>
            <a:r>
              <a:rPr lang="fr-CA" sz="1400" dirty="0"/>
              <a:t>Résultats intermédiaires</a:t>
            </a:r>
          </a:p>
          <a:p>
            <a:pPr marL="171450" indent="-171450">
              <a:lnSpc>
                <a:spcPct val="114000"/>
              </a:lnSpc>
              <a:buFont typeface="Arial" panose="020B0604020202020204" pitchFamily="34" charset="0"/>
              <a:buChar char="•"/>
            </a:pPr>
            <a:r>
              <a:rPr lang="fr-CA" dirty="0">
                <a:solidFill>
                  <a:schemeClr val="tx1"/>
                </a:solidFill>
              </a:rPr>
              <a:t>Les participants acquièrent la confiance nécessaire pour aller camper et passer du temps à l’extérieur par eux-mêmes.</a:t>
            </a:r>
          </a:p>
          <a:p>
            <a:pPr marL="171450" indent="-171450">
              <a:lnSpc>
                <a:spcPct val="114000"/>
              </a:lnSpc>
              <a:buFont typeface="Arial" panose="020B0604020202020204" pitchFamily="34" charset="0"/>
              <a:buChar char="•"/>
            </a:pPr>
            <a:r>
              <a:rPr lang="fr-CA" dirty="0">
                <a:solidFill>
                  <a:sysClr val="windowText" lastClr="000000"/>
                </a:solidFill>
              </a:rPr>
              <a:t>Les obstacles </a:t>
            </a:r>
            <a:r>
              <a:rPr lang="fr-CA" dirty="0"/>
              <a:t>qui </a:t>
            </a:r>
            <a:r>
              <a:rPr lang="fr-CA" dirty="0">
                <a:solidFill>
                  <a:schemeClr val="tx1"/>
                </a:solidFill>
              </a:rPr>
              <a:t>empêchent de profiter</a:t>
            </a:r>
            <a:r>
              <a:rPr lang="fr-CA" dirty="0">
                <a:solidFill>
                  <a:sysClr val="windowText" lastClr="000000"/>
                </a:solidFill>
              </a:rPr>
              <a:t> des aires protégées du Canada sont réduits</a:t>
            </a:r>
            <a:r>
              <a:rPr lang="fr-CA" dirty="0"/>
              <a:t>.</a:t>
            </a:r>
          </a:p>
          <a:p>
            <a:pPr>
              <a:lnSpc>
                <a:spcPct val="114000"/>
              </a:lnSpc>
              <a:buFont typeface="Arial" panose="020B0604020202020204" pitchFamily="34" charset="0"/>
              <a:buNone/>
            </a:pPr>
            <a:r>
              <a:rPr lang="fr-CA" dirty="0">
                <a:solidFill>
                  <a:srgbClr val="3C3D3E"/>
                </a:solidFill>
              </a:rPr>
              <a:t>Les principales sources de données pour cette partie de l’analyse comprennent le formulaire de commentaires sur les événements avec nuitée et les consultations auprès des partenaires communautaires du programme IC dans les centres urbains.</a:t>
            </a:r>
          </a:p>
          <a:p>
            <a:pPr>
              <a:lnSpc>
                <a:spcPct val="114000"/>
              </a:lnSpc>
              <a:spcBef>
                <a:spcPts val="600"/>
              </a:spcBef>
              <a:spcAft>
                <a:spcPts val="0"/>
              </a:spcAft>
              <a:buFont typeface="Arial" panose="020B0604020202020204" pitchFamily="34" charset="0"/>
              <a:buNone/>
            </a:pPr>
            <a:r>
              <a:rPr lang="fr-CA" b="1" dirty="0">
                <a:solidFill>
                  <a:schemeClr val="tx1"/>
                </a:solidFill>
              </a:rPr>
              <a:t>Commentaires des partenaires des centres urbains</a:t>
            </a:r>
          </a:p>
          <a:p>
            <a:pPr>
              <a:lnSpc>
                <a:spcPct val="114000"/>
              </a:lnSpc>
            </a:pPr>
            <a:r>
              <a:rPr lang="fr-CA" dirty="0"/>
              <a:t>Des entretiens et des questionnaires écrits ont été utilisés pour explorer les perceptions de dix partenaires du programme quant à l’impact des événements du programme IC sur leurs communautés respectives. Les activités organisées en collaboration avec les partenaires comprenaient des ateliers, des activités d’initiation (principalement les sports de pagaie, le ski et le patinage) et des événements avec nuitée.</a:t>
            </a:r>
          </a:p>
          <a:p>
            <a:pPr lvl="1">
              <a:lnSpc>
                <a:spcPct val="114000"/>
              </a:lnSpc>
            </a:pPr>
            <a:r>
              <a:rPr lang="fr-CA" sz="1400" spc="40" dirty="0"/>
              <a:t>Constatations</a:t>
            </a:r>
          </a:p>
          <a:p>
            <a:pPr lvl="1">
              <a:lnSpc>
                <a:spcPct val="114000"/>
              </a:lnSpc>
              <a:spcAft>
                <a:spcPts val="600"/>
              </a:spcAft>
            </a:pPr>
            <a:r>
              <a:rPr lang="fr-CA" sz="1100" dirty="0">
                <a:solidFill>
                  <a:schemeClr val="tx2"/>
                </a:solidFill>
                <a:latin typeface="+mn-lt"/>
              </a:rPr>
              <a:t>La section suivante résume les éléments recensés en ce qui concerne les résultats intermédiaires du programme.</a:t>
            </a:r>
          </a:p>
          <a:p>
            <a:pPr>
              <a:lnSpc>
                <a:spcPct val="114000"/>
              </a:lnSpc>
              <a:spcAft>
                <a:spcPts val="0"/>
              </a:spcAft>
            </a:pPr>
            <a:r>
              <a:rPr lang="fr-CA" b="1" dirty="0">
                <a:cs typeface="Times New Roman" panose="02020603050405020304" pitchFamily="18" charset="0"/>
              </a:rPr>
              <a:t>Niveau de confiance</a:t>
            </a:r>
          </a:p>
          <a:p>
            <a:pPr>
              <a:lnSpc>
                <a:spcPct val="114000"/>
              </a:lnSpc>
            </a:pPr>
            <a:r>
              <a:rPr lang="fr-CA" dirty="0"/>
              <a:t>Les questionnaires relatifs aux événements avec nuitée et les commentaires recueillis auprès des partenaires des centres urbains donnent à penser que les activités d’IC, y compris les ateliers, les événements d’initiation et les événements avec nuitée, ont eu un impact positif sur le niveau de confiance des participants.</a:t>
            </a:r>
            <a:endParaRPr lang="en-CA" sz="1100" dirty="0">
              <a:solidFill>
                <a:schemeClr val="tx2"/>
              </a:solidFill>
              <a:latin typeface="+mn-lt"/>
            </a:endParaRPr>
          </a:p>
        </p:txBody>
      </p:sp>
    </p:spTree>
    <p:extLst>
      <p:ext uri="{BB962C8B-B14F-4D97-AF65-F5344CB8AC3E}">
        <p14:creationId xmlns:p14="http://schemas.microsoft.com/office/powerpoint/2010/main" val="3356407239"/>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B9A671C-7DEB-7DE6-C010-9A18409B75D6}"/>
              </a:ext>
            </a:extLst>
          </p:cNvPr>
          <p:cNvSpPr/>
          <p:nvPr/>
        </p:nvSpPr>
        <p:spPr>
          <a:xfrm>
            <a:off x="2631881" y="6335640"/>
            <a:ext cx="3846899" cy="1033124"/>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2" name="Title 1">
            <a:extLst>
              <a:ext uri="{FF2B5EF4-FFF2-40B4-BE49-F238E27FC236}">
                <a16:creationId xmlns:a16="http://schemas.microsoft.com/office/drawing/2014/main" id="{1367B4ED-C94F-BBB4-5828-95B1D4200E15}"/>
              </a:ext>
            </a:extLst>
          </p:cNvPr>
          <p:cNvSpPr>
            <a:spLocks noGrp="1"/>
          </p:cNvSpPr>
          <p:nvPr>
            <p:ph type="title"/>
          </p:nvPr>
        </p:nvSpPr>
        <p:spPr/>
        <p:txBody>
          <a:bodyPr/>
          <a:lstStyle/>
          <a:p>
            <a:r>
              <a:rPr lang="fr-CA"/>
              <a:t>Aplanir les obstacles</a:t>
            </a:r>
          </a:p>
        </p:txBody>
      </p:sp>
      <p:sp>
        <p:nvSpPr>
          <p:cNvPr id="4" name="Content Placeholder 3">
            <a:extLst>
              <a:ext uri="{FF2B5EF4-FFF2-40B4-BE49-F238E27FC236}">
                <a16:creationId xmlns:a16="http://schemas.microsoft.com/office/drawing/2014/main" id="{FED638B5-948C-19F5-9759-9793E8EFE377}"/>
              </a:ext>
            </a:extLst>
          </p:cNvPr>
          <p:cNvSpPr>
            <a:spLocks noGrp="1"/>
          </p:cNvSpPr>
          <p:nvPr>
            <p:ph idx="1"/>
          </p:nvPr>
        </p:nvSpPr>
        <p:spPr>
          <a:xfrm>
            <a:off x="2658165" y="793497"/>
            <a:ext cx="3820616" cy="4894613"/>
          </a:xfrm>
        </p:spPr>
        <p:txBody>
          <a:bodyPr/>
          <a:lstStyle/>
          <a:p>
            <a:pPr>
              <a:lnSpc>
                <a:spcPct val="114000"/>
              </a:lnSpc>
            </a:pPr>
            <a:r>
              <a:rPr lang="fr-CA" dirty="0"/>
              <a:t>de discuter avec le personnel du programme et de se familiariser avec la culture canadienne dans le cadre convivial du programme. </a:t>
            </a:r>
          </a:p>
          <a:p>
            <a:pPr>
              <a:lnSpc>
                <a:spcPct val="114000"/>
              </a:lnSpc>
              <a:spcAft>
                <a:spcPts val="0"/>
              </a:spcAft>
            </a:pPr>
            <a:r>
              <a:rPr lang="fr-CA" sz="1200" b="1" dirty="0"/>
              <a:t>Aplanir les obstacles</a:t>
            </a:r>
          </a:p>
          <a:p>
            <a:pPr>
              <a:lnSpc>
                <a:spcPct val="114000"/>
              </a:lnSpc>
            </a:pPr>
            <a:r>
              <a:rPr lang="fr-CA" dirty="0"/>
              <a:t>Outre les résultats ci-dessus, les partenaires des centres urbains considèrent que les événements d’initiation au camping sont efficaces pour atténuer le manque de compétences, mais qu’ils ne le sont que dans une certaine mesure pour ce qui est des coûts et des problèmes de distance. L’analyse donne à penser que cette différence n’est pas tant liée à l’offre de programmes qu’à l’incapacité du programme IC à réduire les coûts d’équipement ou de transport en dehors de ses propres événements. </a:t>
            </a:r>
          </a:p>
          <a:p>
            <a:pPr>
              <a:lnSpc>
                <a:spcPct val="114000"/>
              </a:lnSpc>
            </a:pPr>
            <a:r>
              <a:rPr lang="fr-CA" dirty="0"/>
              <a:t>Des tendances similaires ont également été observées dans les résultats générés par le formulaire de commentaires sur les événements nocturnes, qui sont analysés ci-dessous. </a:t>
            </a:r>
          </a:p>
          <a:p>
            <a:pPr lvl="0">
              <a:lnSpc>
                <a:spcPct val="114000"/>
              </a:lnSpc>
              <a:spcAft>
                <a:spcPts val="0"/>
              </a:spcAft>
              <a:defRPr/>
            </a:pPr>
            <a:r>
              <a:rPr lang="fr-CA" b="1" dirty="0">
                <a:solidFill>
                  <a:srgbClr val="3C3D3E"/>
                </a:solidFill>
              </a:rPr>
              <a:t>Présence d’obstacles restants</a:t>
            </a:r>
          </a:p>
          <a:p>
            <a:pPr lvl="0">
              <a:lnSpc>
                <a:spcPct val="114000"/>
              </a:lnSpc>
              <a:defRPr/>
            </a:pPr>
            <a:r>
              <a:rPr lang="fr-CA" dirty="0">
                <a:solidFill>
                  <a:srgbClr val="3C3D3E"/>
                </a:solidFill>
              </a:rPr>
              <a:t>Le formulaire de commentaires comprenait une question ouverte demandant aux personnes interrogées d’énumérer les problèmes susceptibles d’empêcher de futures sorties en camping.  </a:t>
            </a:r>
          </a:p>
          <a:p>
            <a:pPr lvl="0">
              <a:lnSpc>
                <a:spcPct val="114000"/>
              </a:lnSpc>
              <a:defRPr/>
            </a:pPr>
            <a:r>
              <a:rPr lang="fr-CA" dirty="0">
                <a:solidFill>
                  <a:srgbClr val="3C3D3E"/>
                </a:solidFill>
              </a:rPr>
              <a:t>L’analyse des réponses écrites a révélé qu’un peu plus de la moitié des participants de l’échantillon ont répondu « rien » (ou quelque chose de semblable), comme l’illustre la figure 18 sur la prochaine page.</a:t>
            </a:r>
          </a:p>
          <a:p>
            <a:pPr>
              <a:lnSpc>
                <a:spcPct val="114000"/>
              </a:lnSpc>
            </a:pPr>
            <a:endParaRPr lang="fr-CA" dirty="0"/>
          </a:p>
          <a:p>
            <a:pPr>
              <a:lnSpc>
                <a:spcPct val="114000"/>
              </a:lnSpc>
              <a:buNone/>
            </a:pPr>
            <a:endParaRPr lang="en-CA" dirty="0"/>
          </a:p>
        </p:txBody>
      </p:sp>
      <p:grpSp>
        <p:nvGrpSpPr>
          <p:cNvPr id="18" name="Group 17">
            <a:extLst>
              <a:ext uri="{FF2B5EF4-FFF2-40B4-BE49-F238E27FC236}">
                <a16:creationId xmlns:a16="http://schemas.microsoft.com/office/drawing/2014/main" id="{570CE8CC-4D49-5F87-F03D-7636B8207893}"/>
              </a:ext>
            </a:extLst>
          </p:cNvPr>
          <p:cNvGrpSpPr/>
          <p:nvPr/>
        </p:nvGrpSpPr>
        <p:grpSpPr>
          <a:xfrm>
            <a:off x="2631882" y="6063935"/>
            <a:ext cx="3846899" cy="1274267"/>
            <a:chOff x="7592029" y="7535336"/>
            <a:chExt cx="3846899" cy="1274267"/>
          </a:xfrm>
        </p:grpSpPr>
        <p:grpSp>
          <p:nvGrpSpPr>
            <p:cNvPr id="16" name="Group 15">
              <a:extLst>
                <a:ext uri="{FF2B5EF4-FFF2-40B4-BE49-F238E27FC236}">
                  <a16:creationId xmlns:a16="http://schemas.microsoft.com/office/drawing/2014/main" id="{131DDA28-E03B-7AC8-CB67-53BB813DAE3C}"/>
                </a:ext>
              </a:extLst>
            </p:cNvPr>
            <p:cNvGrpSpPr/>
            <p:nvPr/>
          </p:nvGrpSpPr>
          <p:grpSpPr>
            <a:xfrm>
              <a:off x="7592029" y="7837603"/>
              <a:ext cx="3846899" cy="972000"/>
              <a:chOff x="3761493" y="4015415"/>
              <a:chExt cx="3846899" cy="972000"/>
            </a:xfrm>
          </p:grpSpPr>
          <p:sp>
            <p:nvSpPr>
              <p:cNvPr id="63" name="TextBox 62">
                <a:extLst>
                  <a:ext uri="{FF2B5EF4-FFF2-40B4-BE49-F238E27FC236}">
                    <a16:creationId xmlns:a16="http://schemas.microsoft.com/office/drawing/2014/main" id="{B70D79B2-A9F0-ABA6-29A7-6BEC09D74E5D}"/>
                  </a:ext>
                </a:extLst>
              </p:cNvPr>
              <p:cNvSpPr txBox="1"/>
              <p:nvPr/>
            </p:nvSpPr>
            <p:spPr>
              <a:xfrm>
                <a:off x="4742040" y="4191934"/>
                <a:ext cx="2866352" cy="580534"/>
              </a:xfrm>
              <a:prstGeom prst="rect">
                <a:avLst/>
              </a:prstGeom>
              <a:noFill/>
            </p:spPr>
            <p:txBody>
              <a:bodyPr wrap="square" lIns="0" tIns="36000" rIns="72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dirty="0">
                    <a:ln>
                      <a:noFill/>
                    </a:ln>
                    <a:solidFill>
                      <a:srgbClr val="3C3D3E"/>
                    </a:solidFill>
                    <a:effectLst/>
                    <a:uLnTx/>
                    <a:uFillTx/>
                    <a:latin typeface="Microsoft New Tai Lue"/>
                    <a:ea typeface="+mn-ea"/>
                    <a:cs typeface="+mn-cs"/>
                  </a:rPr>
                  <a:t>« Cela m’a donné confiance en moi pour essayer de faire du camping par moi-même. »</a:t>
                </a:r>
              </a:p>
            </p:txBody>
          </p:sp>
          <p:graphicFrame>
            <p:nvGraphicFramePr>
              <p:cNvPr id="65" name="Chart 64">
                <a:extLst>
                  <a:ext uri="{FF2B5EF4-FFF2-40B4-BE49-F238E27FC236}">
                    <a16:creationId xmlns:a16="http://schemas.microsoft.com/office/drawing/2014/main" id="{CA198B95-59FA-E657-103B-BAA1ACF40747}"/>
                  </a:ext>
                </a:extLst>
              </p:cNvPr>
              <p:cNvGraphicFramePr>
                <a:graphicFrameLocks noChangeAspect="1"/>
              </p:cNvGraphicFramePr>
              <p:nvPr/>
            </p:nvGraphicFramePr>
            <p:xfrm>
              <a:off x="3761493" y="4015415"/>
              <a:ext cx="972000" cy="972000"/>
            </p:xfrm>
            <a:graphic>
              <a:graphicData uri="http://schemas.openxmlformats.org/drawingml/2006/chart">
                <c:chart xmlns:c="http://schemas.openxmlformats.org/drawingml/2006/chart" xmlns:r="http://schemas.openxmlformats.org/officeDocument/2006/relationships" r:id="rId2"/>
              </a:graphicData>
            </a:graphic>
          </p:graphicFrame>
          <p:sp>
            <p:nvSpPr>
              <p:cNvPr id="66" name="TextBox 65">
                <a:extLst>
                  <a:ext uri="{FF2B5EF4-FFF2-40B4-BE49-F238E27FC236}">
                    <a16:creationId xmlns:a16="http://schemas.microsoft.com/office/drawing/2014/main" id="{B0CF391D-E239-F5AF-C6DC-40FDA324A247}"/>
                  </a:ext>
                </a:extLst>
              </p:cNvPr>
              <p:cNvSpPr txBox="1"/>
              <p:nvPr/>
            </p:nvSpPr>
            <p:spPr>
              <a:xfrm flipH="1">
                <a:off x="4106821" y="4400136"/>
                <a:ext cx="324000" cy="184666"/>
              </a:xfrm>
              <a:prstGeom prst="rect">
                <a:avLst/>
              </a:prstGeom>
              <a:noFill/>
            </p:spPr>
            <p:txBody>
              <a:bodyPr wrap="squar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a:ln>
                      <a:noFill/>
                    </a:ln>
                    <a:solidFill>
                      <a:srgbClr val="3C3D3E"/>
                    </a:solidFill>
                    <a:effectLst/>
                    <a:uLnTx/>
                    <a:uFillTx/>
                    <a:latin typeface="Aptos" panose="020B0004020202020204" pitchFamily="34" charset="0"/>
                    <a:ea typeface="+mn-ea"/>
                    <a:cs typeface="+mn-cs"/>
                  </a:rPr>
                  <a:t>89 </a:t>
                </a:r>
                <a:r>
                  <a:rPr kumimoji="0" lang="fr-CA" sz="1200" b="1" i="0" u="none" strike="noStrike" kern="1200" cap="none" spc="0" normalizeH="0" baseline="0" noProof="0">
                    <a:ln>
                      <a:noFill/>
                    </a:ln>
                    <a:solidFill>
                      <a:prstClr val="black"/>
                    </a:solidFill>
                    <a:effectLst/>
                    <a:uLnTx/>
                    <a:uFillTx/>
                    <a:latin typeface="Aptos" panose="020B0004020202020204" pitchFamily="34" charset="0"/>
                    <a:ea typeface="+mn-ea"/>
                    <a:cs typeface="+mn-cs"/>
                  </a:rPr>
                  <a:t>%</a:t>
                </a:r>
              </a:p>
            </p:txBody>
          </p:sp>
        </p:grpSp>
        <p:sp>
          <p:nvSpPr>
            <p:cNvPr id="17" name="TextBox 16">
              <a:extLst>
                <a:ext uri="{FF2B5EF4-FFF2-40B4-BE49-F238E27FC236}">
                  <a16:creationId xmlns:a16="http://schemas.microsoft.com/office/drawing/2014/main" id="{5E977769-6A63-FAD2-F374-731D593163BC}"/>
                </a:ext>
              </a:extLst>
            </p:cNvPr>
            <p:cNvSpPr txBox="1"/>
            <p:nvPr/>
          </p:nvSpPr>
          <p:spPr>
            <a:xfrm>
              <a:off x="7634164" y="7535336"/>
              <a:ext cx="3635772" cy="338554"/>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17 : % d’accord – confiance accrue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000" b="0" i="0" u="none" strike="noStrike" kern="1200" cap="none" spc="20" normalizeH="0" baseline="0" noProof="0" dirty="0">
                <a:ln>
                  <a:noFill/>
                </a:ln>
                <a:solidFill>
                  <a:prstClr val="black"/>
                </a:solidFill>
                <a:effectLst/>
                <a:uLnTx/>
                <a:uFillTx/>
                <a:latin typeface="Microsoft New Tai Lue"/>
                <a:ea typeface="+mn-ea"/>
                <a:cs typeface="+mn-cs"/>
              </a:endParaRPr>
            </a:p>
          </p:txBody>
        </p:sp>
      </p:grpSp>
      <p:sp>
        <p:nvSpPr>
          <p:cNvPr id="7" name="Content Placeholder 6">
            <a:extLst>
              <a:ext uri="{FF2B5EF4-FFF2-40B4-BE49-F238E27FC236}">
                <a16:creationId xmlns:a16="http://schemas.microsoft.com/office/drawing/2014/main" id="{BBB6FE97-1D90-63F6-6FB2-1B0F1A689206}"/>
              </a:ext>
            </a:extLst>
          </p:cNvPr>
          <p:cNvSpPr>
            <a:spLocks noGrp="1"/>
          </p:cNvSpPr>
          <p:nvPr>
            <p:ph idx="13"/>
          </p:nvPr>
        </p:nvSpPr>
        <p:spPr>
          <a:xfrm>
            <a:off x="342900" y="792000"/>
            <a:ext cx="2086401" cy="6462000"/>
          </a:xfrm>
        </p:spPr>
        <p:txBody>
          <a:bodyPr/>
          <a:lstStyle/>
          <a:p>
            <a:r>
              <a:rPr lang="fr-CA" dirty="0">
                <a:solidFill>
                  <a:prstClr val="black"/>
                </a:solidFill>
              </a:rPr>
              <a:t>L’analyse d’un élément du questionnaire (voir la figure 17) a révélé qu’à la fin de l’événement de nuit, 89 % des répondants étaient d’accord pour dire qu’ils se sentaient plus confiants à l’idée de camper à l’avenir.</a:t>
            </a:r>
          </a:p>
          <a:p>
            <a:pPr>
              <a:lnSpc>
                <a:spcPct val="114000"/>
              </a:lnSpc>
            </a:pPr>
            <a:r>
              <a:rPr lang="fr-CA" dirty="0"/>
              <a:t>Dans le même ordre d’idées, les résultats des entretiens et les commentaires écrits des partenaires des centres urbains semblent indiquer que l’un des points forts des activités d’IC est leur capacité à répondre à la crainte de ne pas être en sécurité en plein air ainsi qu’à celle de ne pas se sentir à sa place dans des lieux de loisirs. </a:t>
            </a:r>
          </a:p>
          <a:p>
            <a:pPr>
              <a:lnSpc>
                <a:spcPct val="114000"/>
              </a:lnSpc>
            </a:pPr>
            <a:r>
              <a:rPr lang="fr-CA" dirty="0"/>
              <a:t>Les craintes communes, telles que rapportées par les partenaires de la plateforme, portent souvent sur la méconnaissance de la faune et de la flore, en particulier chez les participants qui viennent d’arriver au Canada. </a:t>
            </a:r>
          </a:p>
          <a:p>
            <a:pPr>
              <a:lnSpc>
                <a:spcPct val="114000"/>
              </a:lnSpc>
            </a:pPr>
            <a:r>
              <a:rPr lang="fr-CA" dirty="0"/>
              <a:t>Certains partenaires des centres urbains ont indiqué que les participants appréciaient que les ateliers et les événements d’incitation offrent la possibilité</a:t>
            </a:r>
          </a:p>
          <a:p>
            <a:endParaRPr lang="fr-CA" dirty="0">
              <a:solidFill>
                <a:prstClr val="black"/>
              </a:solidFill>
            </a:endParaRPr>
          </a:p>
          <a:p>
            <a:endParaRPr lang="en-CA" dirty="0"/>
          </a:p>
        </p:txBody>
      </p:sp>
    </p:spTree>
    <p:extLst>
      <p:ext uri="{BB962C8B-B14F-4D97-AF65-F5344CB8AC3E}">
        <p14:creationId xmlns:p14="http://schemas.microsoft.com/office/powerpoint/2010/main" val="180561449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A4F32-7947-E8F5-3003-3824469C319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7B26266-6140-29E4-2C9D-9912159F27C9}"/>
              </a:ext>
            </a:extLst>
          </p:cNvPr>
          <p:cNvSpPr/>
          <p:nvPr/>
        </p:nvSpPr>
        <p:spPr>
          <a:xfrm>
            <a:off x="-17248" y="-1"/>
            <a:ext cx="4069560" cy="9144001"/>
          </a:xfrm>
          <a:prstGeom prst="rect">
            <a:avLst/>
          </a:prstGeom>
          <a:solidFill>
            <a:srgbClr val="F5F2EF"/>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6" name="Title 10">
            <a:extLst>
              <a:ext uri="{FF2B5EF4-FFF2-40B4-BE49-F238E27FC236}">
                <a16:creationId xmlns:a16="http://schemas.microsoft.com/office/drawing/2014/main" id="{EE8CEC48-4B5D-8470-24E6-612CC0B6FEF5}"/>
              </a:ext>
            </a:extLst>
          </p:cNvPr>
          <p:cNvSpPr txBox="1">
            <a:spLocks/>
          </p:cNvSpPr>
          <p:nvPr/>
        </p:nvSpPr>
        <p:spPr>
          <a:xfrm>
            <a:off x="310198" y="880401"/>
            <a:ext cx="3463149" cy="205408"/>
          </a:xfrm>
          <a:prstGeom prst="rect">
            <a:avLst/>
          </a:prstGeom>
        </p:spPr>
        <p:txBody>
          <a:bodyPr vert="horz" wrap="square" lIns="0" tIns="0" rIns="0" bIns="0" rtlCol="0" anchor="t">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marL="0" marR="0" lvl="0" indent="0" algn="l" defTabSz="1219170" rtl="0" eaLnBrk="1" fontAlgn="auto" latinLnBrk="0" hangingPunct="1">
              <a:lnSpc>
                <a:spcPct val="100000"/>
              </a:lnSpc>
              <a:spcBef>
                <a:spcPct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j-ea"/>
                <a:cs typeface="+mj-cs"/>
              </a:rPr>
              <a:t>Figure 18 : Empêchements au camping 2017-2023 </a:t>
            </a:r>
            <a:b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j-ea"/>
                <a:cs typeface="+mj-cs"/>
              </a:rPr>
            </a:br>
            <a:endPar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j-ea"/>
              <a:cs typeface="+mj-cs"/>
            </a:endParaRPr>
          </a:p>
        </p:txBody>
      </p:sp>
      <p:sp>
        <p:nvSpPr>
          <p:cNvPr id="8" name="Rectangle: Rounded Corners 7">
            <a:extLst>
              <a:ext uri="{FF2B5EF4-FFF2-40B4-BE49-F238E27FC236}">
                <a16:creationId xmlns:a16="http://schemas.microsoft.com/office/drawing/2014/main" id="{72988ACD-FA5D-0EE7-9A46-BCA73DFD1DF1}"/>
              </a:ext>
            </a:extLst>
          </p:cNvPr>
          <p:cNvSpPr/>
          <p:nvPr/>
        </p:nvSpPr>
        <p:spPr>
          <a:xfrm>
            <a:off x="238647" y="3788426"/>
            <a:ext cx="3204000" cy="5162226"/>
          </a:xfrm>
          <a:prstGeom prst="roundRect">
            <a:avLst>
              <a:gd name="adj" fmla="val 10279"/>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100" b="1" i="0" u="none" strike="noStrike" kern="1200" cap="none" spc="0" normalizeH="0" baseline="0" noProof="0" dirty="0">
              <a:ln>
                <a:noFill/>
              </a:ln>
              <a:solidFill>
                <a:srgbClr val="3C3D3E"/>
              </a:solidFill>
              <a:effectLst/>
              <a:uLnTx/>
              <a:uFillTx/>
              <a:latin typeface="Microsoft New Tai Lue"/>
              <a:ea typeface="+mn-ea"/>
              <a:cs typeface="+mn-cs"/>
            </a:endParaRPr>
          </a:p>
        </p:txBody>
      </p:sp>
      <p:graphicFrame>
        <p:nvGraphicFramePr>
          <p:cNvPr id="2" name="Chart 1">
            <a:extLst>
              <a:ext uri="{FF2B5EF4-FFF2-40B4-BE49-F238E27FC236}">
                <a16:creationId xmlns:a16="http://schemas.microsoft.com/office/drawing/2014/main" id="{81B3DDFA-CF84-521F-CFDF-ABC9A5384DAD}"/>
              </a:ext>
            </a:extLst>
          </p:cNvPr>
          <p:cNvGraphicFramePr>
            <a:graphicFrameLocks/>
          </p:cNvGraphicFramePr>
          <p:nvPr>
            <p:extLst>
              <p:ext uri="{D42A27DB-BD31-4B8C-83A1-F6EECF244321}">
                <p14:modId xmlns:p14="http://schemas.microsoft.com/office/powerpoint/2010/main" val="2474846121"/>
              </p:ext>
            </p:extLst>
          </p:nvPr>
        </p:nvGraphicFramePr>
        <p:xfrm>
          <a:off x="129731" y="4231809"/>
          <a:ext cx="3922853" cy="4120075"/>
        </p:xfrm>
        <a:graphic>
          <a:graphicData uri="http://schemas.openxmlformats.org/drawingml/2006/chart">
            <c:chart xmlns:c="http://schemas.openxmlformats.org/drawingml/2006/chart" xmlns:r="http://schemas.openxmlformats.org/officeDocument/2006/relationships" r:id="rId2"/>
          </a:graphicData>
        </a:graphic>
      </p:graphicFrame>
      <p:sp>
        <p:nvSpPr>
          <p:cNvPr id="3" name="Content Placeholder 6">
            <a:extLst>
              <a:ext uri="{FF2B5EF4-FFF2-40B4-BE49-F238E27FC236}">
                <a16:creationId xmlns:a16="http://schemas.microsoft.com/office/drawing/2014/main" id="{501EA026-F92D-E4BA-4A1E-4DEAF3D40476}"/>
              </a:ext>
            </a:extLst>
          </p:cNvPr>
          <p:cNvSpPr txBox="1">
            <a:spLocks/>
          </p:cNvSpPr>
          <p:nvPr/>
        </p:nvSpPr>
        <p:spPr>
          <a:xfrm>
            <a:off x="4199017" y="3103763"/>
            <a:ext cx="2456426" cy="4120076"/>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marL="0" marR="0" lvl="1" indent="0" algn="l" defTabSz="1219170" rtl="0" eaLnBrk="1" fontAlgn="auto" latinLnBrk="0" hangingPunct="1">
              <a:lnSpc>
                <a:spcPct val="114000"/>
              </a:lnSpc>
              <a:spcBef>
                <a:spcPts val="0"/>
              </a:spcBef>
              <a:spcAft>
                <a:spcPts val="0"/>
              </a:spcAft>
              <a:buClrTx/>
              <a:buSzTx/>
              <a:buFont typeface="Arial" panose="020B0604020202020204" pitchFamily="34" charset="0"/>
              <a:buChar char="​"/>
              <a:tabLst>
                <a:tab pos="270510" algn="l"/>
              </a:tabLst>
              <a:defRPr/>
            </a:pPr>
            <a:r>
              <a:rPr kumimoji="0" lang="fr-CA" sz="1100" b="1" i="0" u="none" strike="noStrike" kern="1200" cap="none" spc="0" normalizeH="0" baseline="0" noProof="0" dirty="0">
                <a:ln>
                  <a:noFill/>
                </a:ln>
                <a:solidFill>
                  <a:srgbClr val="3C3D3E"/>
                </a:solidFill>
                <a:effectLst/>
                <a:uLnTx/>
                <a:uFillTx/>
                <a:latin typeface="Microsoft New Tai Lue"/>
                <a:ea typeface="+mn-ea"/>
                <a:cs typeface="+mn-cs"/>
              </a:rPr>
              <a:t>Obstacles ciblés par les participants</a:t>
            </a: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tab pos="270510" algn="l"/>
              </a:tabLst>
              <a:defRPr/>
            </a:pPr>
            <a:r>
              <a:rPr kumimoji="0" lang="fr-CA" sz="1100" b="0" i="0" u="none" strike="noStrike" kern="1200" cap="none" spc="0" normalizeH="0" baseline="0" noProof="0" dirty="0">
                <a:ln>
                  <a:noFill/>
                </a:ln>
                <a:solidFill>
                  <a:srgbClr val="3C3D3E"/>
                </a:solidFill>
                <a:effectLst/>
                <a:uLnTx/>
                <a:uFillTx/>
                <a:latin typeface="Microsoft New Tai Lue"/>
                <a:ea typeface="+mn-ea"/>
                <a:cs typeface="Times New Roman" panose="02020603050405020304" pitchFamily="18" charset="0"/>
              </a:rPr>
              <a:t>Parmi les personnes interrogées qui ont mentionné un obstacle résiduel (48 %), la réponse la plus fréquente était la pluie ou le mauvais temps, suivie par le fait de ne pas posséder de matériel de camping et par les inquiétudes concernant les insectes et les animaux. </a:t>
            </a:r>
          </a:p>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fr-CA" sz="1100" b="0" i="0" u="none" strike="noStrike" kern="1200" cap="none" spc="0" normalizeH="0" baseline="0" noProof="0" dirty="0">
                <a:ln>
                  <a:noFill/>
                </a:ln>
                <a:solidFill>
                  <a:srgbClr val="3C3D3E"/>
                </a:solidFill>
                <a:effectLst/>
                <a:uLnTx/>
                <a:uFillTx/>
                <a:latin typeface="Microsoft New Tai Lue"/>
                <a:ea typeface="+mn-ea"/>
                <a:cs typeface="+mn-cs"/>
              </a:rPr>
              <a:t>Des sous-ensembles plus restreints de répondants ont déclaré trouver le camping difficile avec de jeunes enfants, ont souhaité plus de confort et/ou d’accès à des installations telles que des douches, ou ont estimé que les coûts et le temps nécessaire limitaient encore la probabilité qu’ils campent à nouveau.</a:t>
            </a:r>
          </a:p>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fr-CA" sz="1100" b="0" i="0" u="none" strike="noStrike" kern="1200" cap="none" spc="0" normalizeH="0" baseline="0" noProof="0" dirty="0">
                <a:ln>
                  <a:noFill/>
                </a:ln>
                <a:solidFill>
                  <a:srgbClr val="3C3D3E"/>
                </a:solidFill>
                <a:effectLst/>
                <a:uLnTx/>
                <a:uFillTx/>
                <a:latin typeface="Microsoft New Tai Lue"/>
                <a:ea typeface="+mn-ea"/>
                <a:cs typeface="+mn-cs"/>
              </a:rPr>
              <a:t>Le transport vers les aires de camping a également été mentionné, ainsi que le fait de ne pas savoir où ou comment trouver les emplacements de camping les plus appropriés. </a:t>
            </a:r>
          </a:p>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fr-CA" sz="1100" b="0" i="0" u="none" strike="noStrike" kern="1200" cap="none" spc="0" normalizeH="0" baseline="0" noProof="0" dirty="0">
                <a:ln>
                  <a:noFill/>
                </a:ln>
                <a:solidFill>
                  <a:srgbClr val="3C3D3E"/>
                </a:solidFill>
                <a:effectLst/>
                <a:uLnTx/>
                <a:uFillTx/>
                <a:latin typeface="Microsoft New Tai Lue"/>
                <a:ea typeface="+mn-ea"/>
                <a:cs typeface="+mn-cs"/>
              </a:rPr>
              <a:t>Enfin, quelques répondants ont signalé des problèmes de bruit ou ont estimé qu’il leur manquait une personne mieux informée et/ou plus intéressée pour aller camper avec eux à l’avenir.</a:t>
            </a:r>
          </a:p>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endParaRPr kumimoji="0" lang="en-CA" sz="1100" b="0" i="0" u="none" strike="noStrike" kern="100" cap="none" spc="0" normalizeH="0" baseline="0" noProof="0" dirty="0">
              <a:ln>
                <a:noFill/>
              </a:ln>
              <a:solidFill>
                <a:srgbClr val="3C3D3E"/>
              </a:solidFill>
              <a:effectLst/>
              <a:uLnTx/>
              <a:uFillTx/>
              <a:latin typeface="Microsoft New Tai Lue"/>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77EE605-A44A-0852-A849-A1D87336C96B}"/>
              </a:ext>
            </a:extLst>
          </p:cNvPr>
          <p:cNvSpPr txBox="1"/>
          <p:nvPr/>
        </p:nvSpPr>
        <p:spPr>
          <a:xfrm>
            <a:off x="238375" y="8490077"/>
            <a:ext cx="3534972" cy="400110"/>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prstClr val="black"/>
                </a:solidFill>
                <a:effectLst/>
                <a:uLnTx/>
                <a:uFillTx/>
                <a:latin typeface="Microsoft New Tai Lue"/>
                <a:ea typeface="+mn-ea"/>
                <a:cs typeface="+mn-cs"/>
              </a:rPr>
              <a:t>*Les répondants pouvaient inclure plus d’un problème dans leurs réponses.</a:t>
            </a:r>
          </a:p>
        </p:txBody>
      </p:sp>
      <p:sp>
        <p:nvSpPr>
          <p:cNvPr id="15" name="Rectangle: Rounded Corners 14">
            <a:extLst>
              <a:ext uri="{FF2B5EF4-FFF2-40B4-BE49-F238E27FC236}">
                <a16:creationId xmlns:a16="http://schemas.microsoft.com/office/drawing/2014/main" id="{F59A96DF-33D4-88D8-CC54-2FA4B7640F66}"/>
              </a:ext>
            </a:extLst>
          </p:cNvPr>
          <p:cNvSpPr/>
          <p:nvPr/>
        </p:nvSpPr>
        <p:spPr>
          <a:xfrm>
            <a:off x="327603" y="613267"/>
            <a:ext cx="3193225" cy="2493879"/>
          </a:xfrm>
          <a:prstGeom prst="roundRect">
            <a:avLst>
              <a:gd name="adj" fmla="val 10279"/>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100" b="1" i="0" u="none" strike="noStrike" kern="1200" cap="none" spc="0" normalizeH="0" baseline="0" noProof="0" dirty="0">
              <a:ln>
                <a:noFill/>
              </a:ln>
              <a:solidFill>
                <a:srgbClr val="3C3D3E"/>
              </a:solidFill>
              <a:effectLst/>
              <a:uLnTx/>
              <a:uFillTx/>
              <a:latin typeface="Microsoft New Tai Lue"/>
              <a:ea typeface="+mn-ea"/>
              <a:cs typeface="+mn-cs"/>
            </a:endParaRPr>
          </a:p>
        </p:txBody>
      </p:sp>
      <p:grpSp>
        <p:nvGrpSpPr>
          <p:cNvPr id="29" name="Group 28">
            <a:extLst>
              <a:ext uri="{FF2B5EF4-FFF2-40B4-BE49-F238E27FC236}">
                <a16:creationId xmlns:a16="http://schemas.microsoft.com/office/drawing/2014/main" id="{56AA7050-B18C-12EC-EFBF-B0D4D6FD196B}"/>
              </a:ext>
            </a:extLst>
          </p:cNvPr>
          <p:cNvGrpSpPr/>
          <p:nvPr/>
        </p:nvGrpSpPr>
        <p:grpSpPr>
          <a:xfrm>
            <a:off x="319568" y="1028613"/>
            <a:ext cx="3327519" cy="1987670"/>
            <a:chOff x="-34761" y="1480590"/>
            <a:chExt cx="3327519" cy="1987670"/>
          </a:xfrm>
        </p:grpSpPr>
        <p:sp>
          <p:nvSpPr>
            <p:cNvPr id="16" name="TextBox 15">
              <a:extLst>
                <a:ext uri="{FF2B5EF4-FFF2-40B4-BE49-F238E27FC236}">
                  <a16:creationId xmlns:a16="http://schemas.microsoft.com/office/drawing/2014/main" id="{C70A75E8-CD07-FDC4-0F61-74B90B62F3BF}"/>
                </a:ext>
              </a:extLst>
            </p:cNvPr>
            <p:cNvSpPr txBox="1"/>
            <p:nvPr/>
          </p:nvSpPr>
          <p:spPr>
            <a:xfrm>
              <a:off x="-17153" y="3006595"/>
              <a:ext cx="3309911" cy="461665"/>
            </a:xfrm>
            <a:prstGeom prst="rect">
              <a:avLst/>
            </a:prstGeom>
            <a:noFill/>
            <a:ln>
              <a:noFill/>
            </a:ln>
          </p:spPr>
          <p:txBody>
            <a:bodyPr wrap="square" l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0" i="0" u="none" strike="noStrike" kern="1200" cap="none" spc="0" normalizeH="0" baseline="0" noProof="0" dirty="0">
                  <a:ln>
                    <a:noFill/>
                  </a:ln>
                  <a:solidFill>
                    <a:srgbClr val="7F217F"/>
                  </a:solidFill>
                  <a:effectLst/>
                  <a:uLnTx/>
                  <a:uFillTx/>
                  <a:latin typeface="Microsoft New Tai Lue"/>
                  <a:ea typeface="+mn-ea"/>
                  <a:cs typeface="+mn-cs"/>
                </a:rPr>
                <a:t>Qu’est-ce qui vous empêchera de retourner en camping? (n=326)</a:t>
              </a:r>
            </a:p>
          </p:txBody>
        </p:sp>
        <p:graphicFrame>
          <p:nvGraphicFramePr>
            <p:cNvPr id="14" name="Chart 13">
              <a:extLst>
                <a:ext uri="{FF2B5EF4-FFF2-40B4-BE49-F238E27FC236}">
                  <a16:creationId xmlns:a16="http://schemas.microsoft.com/office/drawing/2014/main" id="{A8112431-9384-1A9E-123F-601C32D4A197}"/>
                </a:ext>
              </a:extLst>
            </p:cNvPr>
            <p:cNvGraphicFramePr>
              <a:graphicFrameLocks/>
            </p:cNvGraphicFramePr>
            <p:nvPr>
              <p:extLst>
                <p:ext uri="{D42A27DB-BD31-4B8C-83A1-F6EECF244321}">
                  <p14:modId xmlns:p14="http://schemas.microsoft.com/office/powerpoint/2010/main" val="3252711787"/>
                </p:ext>
              </p:extLst>
            </p:nvPr>
          </p:nvGraphicFramePr>
          <p:xfrm>
            <a:off x="273566" y="1480590"/>
            <a:ext cx="2450763" cy="1698831"/>
          </p:xfrm>
          <a:graphic>
            <a:graphicData uri="http://schemas.openxmlformats.org/drawingml/2006/chart">
              <c:chart xmlns:c="http://schemas.openxmlformats.org/drawingml/2006/chart" xmlns:r="http://schemas.openxmlformats.org/officeDocument/2006/relationships" r:id="rId3"/>
            </a:graphicData>
          </a:graphic>
        </p:graphicFrame>
        <p:sp>
          <p:nvSpPr>
            <p:cNvPr id="25" name="TextBox 24">
              <a:extLst>
                <a:ext uri="{FF2B5EF4-FFF2-40B4-BE49-F238E27FC236}">
                  <a16:creationId xmlns:a16="http://schemas.microsoft.com/office/drawing/2014/main" id="{5F2BA738-86C6-9E2C-4A94-EC957E752403}"/>
                </a:ext>
              </a:extLst>
            </p:cNvPr>
            <p:cNvSpPr txBox="1"/>
            <p:nvPr/>
          </p:nvSpPr>
          <p:spPr>
            <a:xfrm>
              <a:off x="-34761" y="1893033"/>
              <a:ext cx="942671" cy="584775"/>
            </a:xfrm>
            <a:prstGeom prst="rect">
              <a:avLst/>
            </a:prstGeom>
            <a:noFill/>
          </p:spPr>
          <p:txBody>
            <a:bodyPr wrap="square">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2000" b="0" i="0" u="none" strike="noStrike" kern="1200" cap="none" spc="0" normalizeH="0" baseline="0" noProof="0" dirty="0">
                  <a:ln>
                    <a:noFill/>
                  </a:ln>
                  <a:solidFill>
                    <a:prstClr val="black"/>
                  </a:solidFill>
                  <a:effectLst/>
                  <a:uLnTx/>
                  <a:uFillTx/>
                  <a:latin typeface="Aptos" panose="020B0004020202020204" pitchFamily="34" charset="0"/>
                  <a:ea typeface="+mn-ea"/>
                  <a:cs typeface="Times New Roman" panose="02020603050405020304" pitchFamily="18" charset="0"/>
                </a:rPr>
                <a:t>52 %</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200" b="0" i="0" u="none" strike="noStrike" kern="1200" cap="none" spc="0" normalizeH="0" baseline="0" noProof="0" dirty="0">
                  <a:ln>
                    <a:noFill/>
                  </a:ln>
                  <a:solidFill>
                    <a:prstClr val="black"/>
                  </a:solidFill>
                  <a:effectLst/>
                  <a:uLnTx/>
                  <a:uFillTx/>
                  <a:latin typeface="Aptos" panose="020B0004020202020204" pitchFamily="34" charset="0"/>
                  <a:ea typeface="+mn-ea"/>
                  <a:cs typeface="Times New Roman" panose="02020603050405020304" pitchFamily="18" charset="0"/>
                </a:rPr>
                <a:t>Rien</a:t>
              </a:r>
            </a:p>
          </p:txBody>
        </p:sp>
        <p:sp>
          <p:nvSpPr>
            <p:cNvPr id="27" name="TextBox 26">
              <a:extLst>
                <a:ext uri="{FF2B5EF4-FFF2-40B4-BE49-F238E27FC236}">
                  <a16:creationId xmlns:a16="http://schemas.microsoft.com/office/drawing/2014/main" id="{34E0E9FD-DACB-0445-DDCB-9446008FC974}"/>
                </a:ext>
              </a:extLst>
            </p:cNvPr>
            <p:cNvSpPr txBox="1"/>
            <p:nvPr/>
          </p:nvSpPr>
          <p:spPr>
            <a:xfrm>
              <a:off x="2040457" y="1975105"/>
              <a:ext cx="1051665" cy="769441"/>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2000" b="0" i="0" u="none" strike="noStrike" kern="1200" cap="none" spc="0" normalizeH="0" baseline="0" noProof="0" dirty="0">
                  <a:ln>
                    <a:noFill/>
                  </a:ln>
                  <a:solidFill>
                    <a:prstClr val="black"/>
                  </a:solidFill>
                  <a:effectLst/>
                  <a:uLnTx/>
                  <a:uFillTx/>
                  <a:latin typeface="Aptos" panose="020B0004020202020204" pitchFamily="34" charset="0"/>
                  <a:ea typeface="+mn-ea"/>
                  <a:cs typeface="Times New Roman" panose="02020603050405020304" pitchFamily="18" charset="0"/>
                </a:rPr>
                <a:t>48 %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0" i="0" u="none" strike="noStrike" kern="1200" cap="none" spc="0" normalizeH="0" baseline="0" noProof="0" dirty="0">
                  <a:ln>
                    <a:noFill/>
                  </a:ln>
                  <a:solidFill>
                    <a:prstClr val="black"/>
                  </a:solidFill>
                  <a:effectLst/>
                  <a:uLnTx/>
                  <a:uFillTx/>
                  <a:latin typeface="Aptos" panose="020B0004020202020204" pitchFamily="34" charset="0"/>
                  <a:ea typeface="+mn-ea"/>
                  <a:cs typeface="Times New Roman" panose="02020603050405020304" pitchFamily="18" charset="0"/>
                </a:rPr>
                <a:t>Au moins un obstacle</a:t>
              </a:r>
            </a:p>
          </p:txBody>
        </p:sp>
      </p:grpSp>
      <p:grpSp>
        <p:nvGrpSpPr>
          <p:cNvPr id="5" name="Group 4">
            <a:extLst>
              <a:ext uri="{FF2B5EF4-FFF2-40B4-BE49-F238E27FC236}">
                <a16:creationId xmlns:a16="http://schemas.microsoft.com/office/drawing/2014/main" id="{5141B51A-17ED-3849-1816-FEA48B272E88}"/>
              </a:ext>
            </a:extLst>
          </p:cNvPr>
          <p:cNvGrpSpPr/>
          <p:nvPr/>
        </p:nvGrpSpPr>
        <p:grpSpPr>
          <a:xfrm>
            <a:off x="4199018" y="878086"/>
            <a:ext cx="3204000" cy="1809710"/>
            <a:chOff x="221049" y="3123869"/>
            <a:chExt cx="3204000" cy="1809710"/>
          </a:xfrm>
        </p:grpSpPr>
        <p:sp>
          <p:nvSpPr>
            <p:cNvPr id="10" name="TextBox 9">
              <a:extLst>
                <a:ext uri="{FF2B5EF4-FFF2-40B4-BE49-F238E27FC236}">
                  <a16:creationId xmlns:a16="http://schemas.microsoft.com/office/drawing/2014/main" id="{7B1C3A9A-684A-836C-F4E2-80B407667AF4}"/>
                </a:ext>
              </a:extLst>
            </p:cNvPr>
            <p:cNvSpPr txBox="1"/>
            <p:nvPr/>
          </p:nvSpPr>
          <p:spPr>
            <a:xfrm>
              <a:off x="221049" y="3123869"/>
              <a:ext cx="3204000" cy="276999"/>
            </a:xfrm>
            <a:prstGeom prst="rect">
              <a:avLst/>
            </a:prstGeom>
            <a:noFill/>
            <a:ln>
              <a:noFill/>
            </a:ln>
          </p:spPr>
          <p:txBody>
            <a:bodyPr wrap="square" lIns="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0" i="0" u="none" strike="noStrike" kern="1200" cap="none" spc="0" normalizeH="0" baseline="0" noProof="0" dirty="0">
                  <a:ln>
                    <a:noFill/>
                  </a:ln>
                  <a:solidFill>
                    <a:srgbClr val="7F217F"/>
                  </a:solidFill>
                  <a:effectLst/>
                  <a:uLnTx/>
                  <a:uFillTx/>
                  <a:latin typeface="Microsoft New Tai Lue"/>
                  <a:ea typeface="+mn-ea"/>
                  <a:cs typeface="+mn-cs"/>
                </a:rPr>
                <a:t>OBSTACLES RESTANTS</a:t>
              </a:r>
            </a:p>
          </p:txBody>
        </p:sp>
        <p:sp>
          <p:nvSpPr>
            <p:cNvPr id="39" name="TextBox 38">
              <a:extLst>
                <a:ext uri="{FF2B5EF4-FFF2-40B4-BE49-F238E27FC236}">
                  <a16:creationId xmlns:a16="http://schemas.microsoft.com/office/drawing/2014/main" id="{817D2D8B-6043-893D-614A-718E72FF7432}"/>
                </a:ext>
              </a:extLst>
            </p:cNvPr>
            <p:cNvSpPr txBox="1"/>
            <p:nvPr/>
          </p:nvSpPr>
          <p:spPr>
            <a:xfrm>
              <a:off x="221049" y="3333141"/>
              <a:ext cx="2456426" cy="1600438"/>
            </a:xfrm>
            <a:prstGeom prst="rect">
              <a:avLst/>
            </a:prstGeom>
            <a:noFill/>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400" b="1" i="0" u="none" strike="noStrike" kern="1200" cap="none" spc="0" normalizeH="0" baseline="0" noProof="0" dirty="0">
                  <a:ln>
                    <a:noFill/>
                  </a:ln>
                  <a:solidFill>
                    <a:srgbClr val="63005D"/>
                  </a:solidFill>
                  <a:effectLst/>
                  <a:uLnTx/>
                  <a:uFillTx/>
                  <a:latin typeface="Aptos" panose="020B0004020202020204" pitchFamily="34" charset="0"/>
                  <a:ea typeface="+mn-ea"/>
                  <a:cs typeface="+mn-cs"/>
                </a:rPr>
                <a:t>Les conditions météorologiques, le matériel de camping, les insectes et les animaux sauvages sont les obstacles les plus souvent cités comme empêchant de camper à nouveau.</a:t>
              </a:r>
            </a:p>
          </p:txBody>
        </p:sp>
      </p:grpSp>
      <p:sp>
        <p:nvSpPr>
          <p:cNvPr id="41" name="TextBox 40">
            <a:extLst>
              <a:ext uri="{FF2B5EF4-FFF2-40B4-BE49-F238E27FC236}">
                <a16:creationId xmlns:a16="http://schemas.microsoft.com/office/drawing/2014/main" id="{079779C4-0AD8-A128-00DE-1CFCB13C9EFC}"/>
              </a:ext>
            </a:extLst>
          </p:cNvPr>
          <p:cNvSpPr txBox="1"/>
          <p:nvPr/>
        </p:nvSpPr>
        <p:spPr>
          <a:xfrm>
            <a:off x="238647" y="3788538"/>
            <a:ext cx="3285459" cy="461665"/>
          </a:xfrm>
          <a:prstGeom prst="rect">
            <a:avLst/>
          </a:prstGeom>
          <a:noFill/>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icrosoft New Tai Lue"/>
              </a:rPr>
              <a:t>Figure 19: % de répondants* ayant ciblé des obstacles précis</a:t>
            </a:r>
          </a:p>
        </p:txBody>
      </p:sp>
    </p:spTree>
    <p:extLst>
      <p:ext uri="{BB962C8B-B14F-4D97-AF65-F5344CB8AC3E}">
        <p14:creationId xmlns:p14="http://schemas.microsoft.com/office/powerpoint/2010/main" val="273919716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6F32F-966E-EC85-E421-72CD337BCD7A}"/>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6F90C245-219D-3111-8C0E-01DAA3FD6289}"/>
              </a:ext>
            </a:extLst>
          </p:cNvPr>
          <p:cNvSpPr/>
          <p:nvPr/>
        </p:nvSpPr>
        <p:spPr>
          <a:xfrm>
            <a:off x="271734" y="6282046"/>
            <a:ext cx="4466522" cy="2199535"/>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2" name="Title 1">
            <a:extLst>
              <a:ext uri="{FF2B5EF4-FFF2-40B4-BE49-F238E27FC236}">
                <a16:creationId xmlns:a16="http://schemas.microsoft.com/office/drawing/2014/main" id="{6AEE1777-E17E-BD3B-BD94-85E6036A2243}"/>
              </a:ext>
            </a:extLst>
          </p:cNvPr>
          <p:cNvSpPr>
            <a:spLocks noGrp="1"/>
          </p:cNvSpPr>
          <p:nvPr>
            <p:ph type="title"/>
          </p:nvPr>
        </p:nvSpPr>
        <p:spPr/>
        <p:txBody>
          <a:bodyPr/>
          <a:lstStyle/>
          <a:p>
            <a:r>
              <a:rPr lang="fr-CA" dirty="0"/>
              <a:t>Aplanir les obstacles</a:t>
            </a:r>
          </a:p>
        </p:txBody>
      </p:sp>
      <p:sp>
        <p:nvSpPr>
          <p:cNvPr id="3" name="Content Placeholder 2">
            <a:extLst>
              <a:ext uri="{FF2B5EF4-FFF2-40B4-BE49-F238E27FC236}">
                <a16:creationId xmlns:a16="http://schemas.microsoft.com/office/drawing/2014/main" id="{081BB91E-E695-EA71-447E-2BB35050D589}"/>
              </a:ext>
            </a:extLst>
          </p:cNvPr>
          <p:cNvSpPr>
            <a:spLocks noGrp="1"/>
          </p:cNvSpPr>
          <p:nvPr>
            <p:ph idx="13"/>
          </p:nvPr>
        </p:nvSpPr>
        <p:spPr>
          <a:xfrm>
            <a:off x="305545" y="792000"/>
            <a:ext cx="2164523" cy="3043377"/>
          </a:xfrm>
        </p:spPr>
        <p:txBody>
          <a:bodyPr/>
          <a:lstStyle/>
          <a:p>
            <a:pPr lvl="1">
              <a:lnSpc>
                <a:spcPct val="115000"/>
              </a:lnSpc>
            </a:pPr>
            <a:r>
              <a:rPr lang="fr-CA" sz="1400" dirty="0"/>
              <a:t>Résultats ultimes</a:t>
            </a:r>
          </a:p>
          <a:p>
            <a:pPr marL="171450" marR="0" lvl="0" indent="-171450" algn="l" defTabSz="1219170" rtl="0" eaLnBrk="1" fontAlgn="auto" latinLnBrk="0" hangingPunct="1">
              <a:lnSpc>
                <a:spcPct val="115000"/>
              </a:lnSpc>
              <a:spcBef>
                <a:spcPts val="0"/>
              </a:spcBef>
              <a:spcAft>
                <a:spcPts val="300"/>
              </a:spcAft>
              <a:buClrTx/>
              <a:buSzTx/>
              <a:buFont typeface="Arial" panose="020B0604020202020204" pitchFamily="34" charset="0"/>
              <a:buChar char="•"/>
              <a:tabLst/>
              <a:defRPr/>
            </a:pPr>
            <a:r>
              <a:rPr kumimoji="0" lang="fr-CA" b="0" i="0" u="none" strike="noStrike" kern="1200" cap="none" spc="0" normalizeH="0" baseline="0" noProof="0" dirty="0">
                <a:ln>
                  <a:noFill/>
                </a:ln>
                <a:effectLst/>
                <a:uLnTx/>
                <a:uFillTx/>
                <a:latin typeface="Microsoft New Tai Lue"/>
                <a:ea typeface="+mn-ea"/>
                <a:cs typeface="+mn-cs"/>
              </a:rPr>
              <a:t>Les participants établissent des liens avec la nature et les aires protégées.</a:t>
            </a:r>
          </a:p>
          <a:p>
            <a:pPr marL="171450" marR="0" lvl="0" indent="-17145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b="0" i="0" u="none" strike="noStrike" kern="1200" cap="none" spc="0" normalizeH="0" baseline="0" noProof="0" dirty="0">
                <a:ln>
                  <a:noFill/>
                </a:ln>
                <a:effectLst/>
                <a:uLnTx/>
                <a:uFillTx/>
                <a:latin typeface="Microsoft New Tai Lue"/>
                <a:ea typeface="+mn-ea"/>
                <a:cs typeface="+mn-cs"/>
              </a:rPr>
              <a:t>La fréquentation des aires protégées de Parcs Canada augmente, en particulier pour les personnes provenant de zones urbaines.</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b="0" i="0" u="none" strike="noStrike" kern="1200" cap="none" spc="0" normalizeH="0" baseline="0" noProof="0" dirty="0">
                <a:ln>
                  <a:noFill/>
                </a:ln>
                <a:effectLst/>
                <a:uLnTx/>
                <a:uFillTx/>
                <a:latin typeface="Microsoft New Tai Lue"/>
                <a:ea typeface="+mn-ea"/>
                <a:cs typeface="+mn-cs"/>
              </a:rPr>
              <a:t>Les sources de données utilisées pour cette analyse correspondent à celles utilisées pour évaluer les résultats intermédiaires, c’est-à-dire les partenaires des centres urbains et le formulaire de commentaires des campeurs. </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b="0" i="0" u="none" strike="noStrike" kern="1200" cap="none" spc="0" normalizeH="0" baseline="0" noProof="0" dirty="0">
                <a:ln>
                  <a:noFill/>
                </a:ln>
                <a:effectLst/>
                <a:uLnTx/>
                <a:uFillTx/>
                <a:latin typeface="Microsoft New Tai Lue"/>
                <a:ea typeface="+mn-ea"/>
                <a:cs typeface="+mn-cs"/>
              </a:rPr>
              <a:t>Il a également été noté que le personnel d’IC a commencé en 2022 à recueillir les adresses courriel des participants aux activités de camping avec nuitée, afin d’obtenir de l’information sur les anciens participants. Toutefois, les entretiens ont confirmé que les sondages de suivi n’ont jamais été effectués.</a:t>
            </a:r>
            <a:endParaRPr lang="fr-CA" dirty="0"/>
          </a:p>
        </p:txBody>
      </p:sp>
      <p:sp>
        <p:nvSpPr>
          <p:cNvPr id="4" name="Content Placeholder 3">
            <a:extLst>
              <a:ext uri="{FF2B5EF4-FFF2-40B4-BE49-F238E27FC236}">
                <a16:creationId xmlns:a16="http://schemas.microsoft.com/office/drawing/2014/main" id="{1F37C95E-78E2-EF98-B3E0-367A4C50C354}"/>
              </a:ext>
            </a:extLst>
          </p:cNvPr>
          <p:cNvSpPr>
            <a:spLocks noGrp="1"/>
          </p:cNvSpPr>
          <p:nvPr>
            <p:ph idx="1"/>
          </p:nvPr>
        </p:nvSpPr>
        <p:spPr>
          <a:xfrm>
            <a:off x="2649270" y="792000"/>
            <a:ext cx="3905691" cy="7445830"/>
          </a:xfrm>
        </p:spPr>
        <p:txBody>
          <a:bodyPr/>
          <a:lstStyle/>
          <a:p>
            <a:pPr lvl="0">
              <a:lnSpc>
                <a:spcPct val="115000"/>
              </a:lnSpc>
              <a:spcAft>
                <a:spcPts val="0"/>
              </a:spcAft>
              <a:defRPr/>
            </a:pPr>
            <a:r>
              <a:rPr lang="en-CA" sz="1400" spc="30" dirty="0">
                <a:solidFill>
                  <a:srgbClr val="007C7C"/>
                </a:solidFill>
                <a:latin typeface="HelveticaNeue LT 55 Roman" panose="020B0604020202020204" pitchFamily="34" charset="0"/>
              </a:rPr>
              <a:t>Constatations</a:t>
            </a:r>
            <a:endParaRPr lang="en-CA" sz="1200" spc="30" dirty="0">
              <a:solidFill>
                <a:srgbClr val="007C7C"/>
              </a:solidFill>
              <a:latin typeface="HelveticaNeue LT 55 Roman" panose="020B0604020202020204" pitchFamily="34" charset="0"/>
            </a:endParaRPr>
          </a:p>
          <a:p>
            <a:pPr lvl="0">
              <a:lnSpc>
                <a:spcPct val="115000"/>
              </a:lnSpc>
              <a:defRPr/>
            </a:pPr>
            <a:r>
              <a:rPr lang="fr-CA" dirty="0"/>
              <a:t>Les résultats des formulaires de commentaires (voir la figure 19) indiquent qu’à la fin de l’activité, la plupart des campeurs étaient tout à fait d’accord pour dire qu’ils sentaient un lien plus fort avec la nature et un plus grand intérêt pour les lieux patrimoniaux.</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b="0" i="0" u="none" strike="noStrike" kern="1200" cap="none" spc="0" normalizeH="0" baseline="0" noProof="0" dirty="0">
                <a:ln>
                  <a:noFill/>
                </a:ln>
                <a:effectLst/>
                <a:uLnTx/>
                <a:uFillTx/>
                <a:latin typeface="Microsoft New Tai Lue"/>
                <a:ea typeface="+mn-ea"/>
                <a:cs typeface="+mn-cs"/>
              </a:rPr>
              <a:t>Si ces résultats sont positifs pour la conception et la réalisation des expériences avec nuitée, on ne sait toujours pas dans quelle mesure ces changements ont persisté et/ou contribué à de nouveaux comportements récréatifs, car aucune étude de suivi n’a été réalisée.</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b="0" i="0" u="none" strike="noStrike" kern="1200" cap="none" spc="0" normalizeH="0" baseline="0" noProof="0" dirty="0">
                <a:ln>
                  <a:noFill/>
                </a:ln>
                <a:effectLst/>
                <a:uLnTx/>
                <a:uFillTx/>
                <a:latin typeface="Microsoft New Tai Lue"/>
                <a:ea typeface=""/>
                <a:cs typeface="Noto Sans" panose="020B0502040504020204" pitchFamily="34" charset="0"/>
              </a:rPr>
              <a:t>Les données recueillies auprès des partenaires des centres urbains n’ont pas non plus permis de déterminer si les participants ont par la suite passé plus de temps dans la nature, même si la plupart des partenaires consultés estiment que les obstacles liés aux connaissances et à la confiance en soi ont été effectivement réduits. </a:t>
            </a:r>
          </a:p>
          <a:p>
            <a:pPr marL="0" marR="0" lvl="1"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100" b="0" i="0" u="none" strike="noStrike" kern="1200" cap="none" spc="0" normalizeH="0" baseline="0" noProof="0" dirty="0">
                <a:ln>
                  <a:noFill/>
                </a:ln>
                <a:solidFill>
                  <a:schemeClr val="tx2"/>
                </a:solidFill>
                <a:effectLst/>
                <a:uLnTx/>
                <a:uFillTx/>
                <a:latin typeface="Microsoft New Tai Lue"/>
                <a:ea typeface="+mn-ea"/>
                <a:cs typeface="+mn-cs"/>
              </a:rPr>
              <a:t>Enfin, certains partenaires des centres urbains ont également exprimé leur conviction que les expériences d’IC étaient mémorables et significatives, même sans changement durable de comportement, indiquant que la possibilité d’essayer des activités canadiennes « emblématiques », comme le camping, le ski ou le patinage, dans un cadre amical et positif, a favorisé un sentiment d’inclusion parmi les membres de leur communauté, en particulier parmi les nouveaux arrivants au Canada.</a:t>
            </a:r>
          </a:p>
          <a:p>
            <a:pPr lvl="1">
              <a:lnSpc>
                <a:spcPct val="115000"/>
              </a:lnSpc>
              <a:spcAft>
                <a:spcPts val="600"/>
              </a:spcAft>
            </a:pPr>
            <a:endParaRPr lang="en-CA" sz="1100" dirty="0">
              <a:solidFill>
                <a:schemeClr val="tx2"/>
              </a:solidFill>
              <a:latin typeface="+mn-lt"/>
            </a:endParaRPr>
          </a:p>
          <a:p>
            <a:pPr lvl="1">
              <a:lnSpc>
                <a:spcPct val="115000"/>
              </a:lnSpc>
              <a:spcAft>
                <a:spcPts val="600"/>
              </a:spcAft>
            </a:pPr>
            <a:endParaRPr lang="en-CA" sz="1100" dirty="0">
              <a:solidFill>
                <a:schemeClr val="accent4">
                  <a:lumMod val="50000"/>
                </a:schemeClr>
              </a:solidFill>
              <a:latin typeface="+mn-lt"/>
            </a:endParaRPr>
          </a:p>
          <a:p>
            <a:pPr lvl="1">
              <a:lnSpc>
                <a:spcPct val="115000"/>
              </a:lnSpc>
              <a:spcAft>
                <a:spcPts val="600"/>
              </a:spcAft>
            </a:pPr>
            <a:r>
              <a:rPr lang="fr-CA" sz="1100" dirty="0">
                <a:solidFill>
                  <a:schemeClr val="accent4">
                    <a:lumMod val="50000"/>
                  </a:schemeClr>
                </a:solidFill>
                <a:latin typeface="+mn-lt"/>
              </a:rPr>
              <a:t> </a:t>
            </a:r>
          </a:p>
          <a:p>
            <a:pPr lvl="1">
              <a:lnSpc>
                <a:spcPct val="115000"/>
              </a:lnSpc>
            </a:pPr>
            <a:endParaRPr lang="en-CA" sz="1100" dirty="0"/>
          </a:p>
        </p:txBody>
      </p:sp>
      <p:grpSp>
        <p:nvGrpSpPr>
          <p:cNvPr id="17" name="Group 16">
            <a:extLst>
              <a:ext uri="{FF2B5EF4-FFF2-40B4-BE49-F238E27FC236}">
                <a16:creationId xmlns:a16="http://schemas.microsoft.com/office/drawing/2014/main" id="{8C12FF26-9FD0-D338-6E61-741071B7F798}"/>
              </a:ext>
            </a:extLst>
          </p:cNvPr>
          <p:cNvGrpSpPr/>
          <p:nvPr/>
        </p:nvGrpSpPr>
        <p:grpSpPr>
          <a:xfrm>
            <a:off x="305545" y="6392721"/>
            <a:ext cx="4313956" cy="2065109"/>
            <a:chOff x="277345" y="5905473"/>
            <a:chExt cx="4313956" cy="1927398"/>
          </a:xfrm>
        </p:grpSpPr>
        <p:grpSp>
          <p:nvGrpSpPr>
            <p:cNvPr id="5" name="Group 4">
              <a:extLst>
                <a:ext uri="{FF2B5EF4-FFF2-40B4-BE49-F238E27FC236}">
                  <a16:creationId xmlns:a16="http://schemas.microsoft.com/office/drawing/2014/main" id="{B15C3362-07C8-C0D0-3F56-2FAA15717A76}"/>
                </a:ext>
              </a:extLst>
            </p:cNvPr>
            <p:cNvGrpSpPr/>
            <p:nvPr/>
          </p:nvGrpSpPr>
          <p:grpSpPr>
            <a:xfrm>
              <a:off x="277345" y="6932871"/>
              <a:ext cx="3972077" cy="900000"/>
              <a:chOff x="4022773" y="1613276"/>
              <a:chExt cx="3972077" cy="900000"/>
            </a:xfrm>
          </p:grpSpPr>
          <p:sp>
            <p:nvSpPr>
              <p:cNvPr id="53" name="TextBox 52">
                <a:extLst>
                  <a:ext uri="{FF2B5EF4-FFF2-40B4-BE49-F238E27FC236}">
                    <a16:creationId xmlns:a16="http://schemas.microsoft.com/office/drawing/2014/main" id="{55EDD7A5-002A-406A-194B-C1286B007523}"/>
                  </a:ext>
                </a:extLst>
              </p:cNvPr>
              <p:cNvSpPr txBox="1"/>
              <p:nvPr/>
            </p:nvSpPr>
            <p:spPr>
              <a:xfrm>
                <a:off x="4886943" y="1962860"/>
                <a:ext cx="3107907" cy="225844"/>
              </a:xfrm>
              <a:prstGeom prst="rect">
                <a:avLst/>
              </a:prstGeom>
              <a:noFill/>
            </p:spPr>
            <p:txBody>
              <a:bodyPr wrap="square" lIns="0" tIns="36000" rIns="72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dirty="0">
                    <a:ln>
                      <a:noFill/>
                    </a:ln>
                    <a:solidFill>
                      <a:srgbClr val="3C3D3E"/>
                    </a:solidFill>
                    <a:effectLst/>
                    <a:uLnTx/>
                    <a:uFillTx/>
                    <a:latin typeface="Microsoft New Tai Lue"/>
                    <a:ea typeface="+mn-ea"/>
                    <a:cs typeface="+mn-cs"/>
                  </a:rPr>
                  <a:t>« Je me sens plus proche de la nature. »</a:t>
                </a:r>
              </a:p>
            </p:txBody>
          </p:sp>
          <p:graphicFrame>
            <p:nvGraphicFramePr>
              <p:cNvPr id="55" name="Chart 54">
                <a:extLst>
                  <a:ext uri="{FF2B5EF4-FFF2-40B4-BE49-F238E27FC236}">
                    <a16:creationId xmlns:a16="http://schemas.microsoft.com/office/drawing/2014/main" id="{274D6AA4-42E4-50EE-705B-982A251B1F68}"/>
                  </a:ext>
                </a:extLst>
              </p:cNvPr>
              <p:cNvGraphicFramePr>
                <a:graphicFrameLocks/>
              </p:cNvGraphicFramePr>
              <p:nvPr/>
            </p:nvGraphicFramePr>
            <p:xfrm>
              <a:off x="4022773" y="1613276"/>
              <a:ext cx="900000" cy="900000"/>
            </p:xfrm>
            <a:graphic>
              <a:graphicData uri="http://schemas.openxmlformats.org/drawingml/2006/chart">
                <c:chart xmlns:c="http://schemas.openxmlformats.org/drawingml/2006/chart" xmlns:r="http://schemas.openxmlformats.org/officeDocument/2006/relationships" r:id="rId2"/>
              </a:graphicData>
            </a:graphic>
          </p:graphicFrame>
          <p:sp>
            <p:nvSpPr>
              <p:cNvPr id="56" name="TextBox 55">
                <a:extLst>
                  <a:ext uri="{FF2B5EF4-FFF2-40B4-BE49-F238E27FC236}">
                    <a16:creationId xmlns:a16="http://schemas.microsoft.com/office/drawing/2014/main" id="{28DB98C7-F4F7-EA7C-5243-6E3BE819EA11}"/>
                  </a:ext>
                </a:extLst>
              </p:cNvPr>
              <p:cNvSpPr txBox="1"/>
              <p:nvPr/>
            </p:nvSpPr>
            <p:spPr>
              <a:xfrm>
                <a:off x="4326098" y="1977820"/>
                <a:ext cx="293349" cy="18466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a:ln>
                      <a:noFill/>
                    </a:ln>
                    <a:solidFill>
                      <a:srgbClr val="3C3D3E"/>
                    </a:solidFill>
                    <a:effectLst/>
                    <a:uLnTx/>
                    <a:uFillTx/>
                    <a:latin typeface="Aptos" panose="020B0004020202020204" pitchFamily="34" charset="0"/>
                    <a:ea typeface="+mn-ea"/>
                    <a:cs typeface="+mn-cs"/>
                  </a:rPr>
                  <a:t>93 </a:t>
                </a:r>
                <a:r>
                  <a:rPr kumimoji="0" lang="fr-CA" sz="1200" b="1" i="0" u="none" strike="noStrike" kern="1200" cap="none" spc="0" normalizeH="0" baseline="0" noProof="0">
                    <a:ln>
                      <a:noFill/>
                    </a:ln>
                    <a:solidFill>
                      <a:prstClr val="black"/>
                    </a:solidFill>
                    <a:effectLst/>
                    <a:uLnTx/>
                    <a:uFillTx/>
                    <a:latin typeface="Aptos" panose="020B0004020202020204" pitchFamily="34" charset="0"/>
                    <a:ea typeface="+mn-ea"/>
                    <a:cs typeface="+mn-cs"/>
                  </a:rPr>
                  <a:t>%</a:t>
                </a:r>
              </a:p>
            </p:txBody>
          </p:sp>
        </p:grpSp>
        <p:grpSp>
          <p:nvGrpSpPr>
            <p:cNvPr id="27" name="Group 26">
              <a:extLst>
                <a:ext uri="{FF2B5EF4-FFF2-40B4-BE49-F238E27FC236}">
                  <a16:creationId xmlns:a16="http://schemas.microsoft.com/office/drawing/2014/main" id="{F4BF23AA-ED7F-761E-14A5-A89ED488E7B6}"/>
                </a:ext>
              </a:extLst>
            </p:cNvPr>
            <p:cNvGrpSpPr/>
            <p:nvPr/>
          </p:nvGrpSpPr>
          <p:grpSpPr>
            <a:xfrm>
              <a:off x="277345" y="6170670"/>
              <a:ext cx="4313956" cy="900000"/>
              <a:chOff x="4022773" y="1581210"/>
              <a:chExt cx="4313956" cy="900000"/>
            </a:xfrm>
          </p:grpSpPr>
          <p:sp>
            <p:nvSpPr>
              <p:cNvPr id="28" name="TextBox 27">
                <a:extLst>
                  <a:ext uri="{FF2B5EF4-FFF2-40B4-BE49-F238E27FC236}">
                    <a16:creationId xmlns:a16="http://schemas.microsoft.com/office/drawing/2014/main" id="{C7BC38DE-6E51-DF96-4582-ECF98F0A307C}"/>
                  </a:ext>
                </a:extLst>
              </p:cNvPr>
              <p:cNvSpPr txBox="1"/>
              <p:nvPr/>
            </p:nvSpPr>
            <p:spPr>
              <a:xfrm>
                <a:off x="4877417" y="1856847"/>
                <a:ext cx="3459312" cy="383833"/>
              </a:xfrm>
              <a:prstGeom prst="rect">
                <a:avLst/>
              </a:prstGeom>
              <a:noFill/>
            </p:spPr>
            <p:txBody>
              <a:bodyPr wrap="square" lIns="0" tIns="36000" rIns="72000" bIns="36000" rtlCol="0" anchor="ctr">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0" i="0" u="none" strike="noStrike" kern="1200" cap="none" spc="0" normalizeH="0" baseline="0" noProof="0" dirty="0">
                    <a:ln>
                      <a:noFill/>
                    </a:ln>
                    <a:solidFill>
                      <a:srgbClr val="3C3D3E"/>
                    </a:solidFill>
                    <a:effectLst/>
                    <a:uLnTx/>
                    <a:uFillTx/>
                    <a:latin typeface="Microsoft New Tai Lue"/>
                    <a:ea typeface="+mn-ea"/>
                    <a:cs typeface="+mn-cs"/>
                  </a:rPr>
                  <a:t>« Mon intérêt pour les parcs nationaux et les lieux historiques s’est accru. »</a:t>
                </a:r>
              </a:p>
            </p:txBody>
          </p:sp>
          <p:graphicFrame>
            <p:nvGraphicFramePr>
              <p:cNvPr id="29" name="Chart 28">
                <a:extLst>
                  <a:ext uri="{FF2B5EF4-FFF2-40B4-BE49-F238E27FC236}">
                    <a16:creationId xmlns:a16="http://schemas.microsoft.com/office/drawing/2014/main" id="{0A7771E5-2239-F7B0-2A66-0B0BE07F0BFF}"/>
                  </a:ext>
                </a:extLst>
              </p:cNvPr>
              <p:cNvGraphicFramePr>
                <a:graphicFrameLocks/>
              </p:cNvGraphicFramePr>
              <p:nvPr>
                <p:extLst>
                  <p:ext uri="{D42A27DB-BD31-4B8C-83A1-F6EECF244321}">
                    <p14:modId xmlns:p14="http://schemas.microsoft.com/office/powerpoint/2010/main" val="2658136112"/>
                  </p:ext>
                </p:extLst>
              </p:nvPr>
            </p:nvGraphicFramePr>
            <p:xfrm>
              <a:off x="4022773" y="1581210"/>
              <a:ext cx="900000" cy="900000"/>
            </p:xfrm>
            <a:graphic>
              <a:graphicData uri="http://schemas.openxmlformats.org/drawingml/2006/chart">
                <c:chart xmlns:c="http://schemas.openxmlformats.org/drawingml/2006/chart" xmlns:r="http://schemas.openxmlformats.org/officeDocument/2006/relationships" r:id="rId3"/>
              </a:graphicData>
            </a:graphic>
          </p:graphicFrame>
          <p:sp>
            <p:nvSpPr>
              <p:cNvPr id="30" name="TextBox 29">
                <a:extLst>
                  <a:ext uri="{FF2B5EF4-FFF2-40B4-BE49-F238E27FC236}">
                    <a16:creationId xmlns:a16="http://schemas.microsoft.com/office/drawing/2014/main" id="{42088B25-1481-57AF-0435-6216FCB93BBD}"/>
                  </a:ext>
                </a:extLst>
              </p:cNvPr>
              <p:cNvSpPr txBox="1"/>
              <p:nvPr/>
            </p:nvSpPr>
            <p:spPr>
              <a:xfrm>
                <a:off x="4326098" y="1938877"/>
                <a:ext cx="293349" cy="184666"/>
              </a:xfrm>
              <a:prstGeom prst="rect">
                <a:avLst/>
              </a:prstGeom>
              <a:noFill/>
            </p:spPr>
            <p:txBody>
              <a:bodyPr wrap="none" lIns="0" tIns="0" rIns="0" bIns="0" rtlCol="0"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93 </a:t>
                </a:r>
                <a:r>
                  <a:rPr kumimoji="0" lang="fr-CA" sz="1200" b="1"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a:t>
                </a:r>
              </a:p>
            </p:txBody>
          </p:sp>
        </p:grpSp>
        <p:sp>
          <p:nvSpPr>
            <p:cNvPr id="15" name="TextBox 14">
              <a:extLst>
                <a:ext uri="{FF2B5EF4-FFF2-40B4-BE49-F238E27FC236}">
                  <a16:creationId xmlns:a16="http://schemas.microsoft.com/office/drawing/2014/main" id="{267AF9F5-072F-682F-0650-55CEFAC015AE}"/>
                </a:ext>
              </a:extLst>
            </p:cNvPr>
            <p:cNvSpPr txBox="1"/>
            <p:nvPr/>
          </p:nvSpPr>
          <p:spPr>
            <a:xfrm>
              <a:off x="319771" y="5905473"/>
              <a:ext cx="4271530" cy="488329"/>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a:t>
              </a:r>
              <a:r>
                <a:rPr lang="fr-CA" sz="1200" b="1" dirty="0">
                  <a:solidFill>
                    <a:srgbClr val="3C3D3E"/>
                  </a:solidFill>
                  <a:latin typeface="Aptos" panose="020B0004020202020204" pitchFamily="34" charset="0"/>
                </a:rPr>
                <a:t>20</a:t>
              </a: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 : % d’accord – intérêt pour les lieux patrimoniaux et lien avec la nature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000" b="0" i="0" u="none" strike="noStrike" kern="1200" cap="none" spc="20" normalizeH="0" baseline="0" noProof="0" dirty="0">
                <a:ln>
                  <a:noFill/>
                </a:ln>
                <a:solidFill>
                  <a:prstClr val="black"/>
                </a:solidFill>
                <a:effectLst/>
                <a:uLnTx/>
                <a:uFillTx/>
                <a:latin typeface="Microsoft New Tai Lue"/>
                <a:ea typeface="+mn-ea"/>
                <a:cs typeface="+mn-cs"/>
              </a:endParaRPr>
            </a:p>
          </p:txBody>
        </p:sp>
      </p:grpSp>
    </p:spTree>
    <p:extLst>
      <p:ext uri="{BB962C8B-B14F-4D97-AF65-F5344CB8AC3E}">
        <p14:creationId xmlns:p14="http://schemas.microsoft.com/office/powerpoint/2010/main" val="4688954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7F94D7-D120-D5D5-C6CC-B0E4C2EBDB72}"/>
              </a:ext>
            </a:extLst>
          </p:cNvPr>
          <p:cNvSpPr>
            <a:spLocks noGrp="1"/>
          </p:cNvSpPr>
          <p:nvPr>
            <p:ph type="title"/>
          </p:nvPr>
        </p:nvSpPr>
        <p:spPr/>
        <p:txBody>
          <a:bodyPr/>
          <a:lstStyle/>
          <a:p>
            <a:r>
              <a:rPr lang="fr-CA" dirty="0"/>
              <a:t>Aplanir les obstacles</a:t>
            </a:r>
          </a:p>
        </p:txBody>
      </p:sp>
      <p:sp>
        <p:nvSpPr>
          <p:cNvPr id="3" name="Content Placeholder 2">
            <a:extLst>
              <a:ext uri="{FF2B5EF4-FFF2-40B4-BE49-F238E27FC236}">
                <a16:creationId xmlns:a16="http://schemas.microsoft.com/office/drawing/2014/main" id="{B059DD8E-2486-9A31-AA40-C0C0A1ECE79F}"/>
              </a:ext>
            </a:extLst>
          </p:cNvPr>
          <p:cNvSpPr>
            <a:spLocks noGrp="1"/>
          </p:cNvSpPr>
          <p:nvPr>
            <p:ph idx="13"/>
          </p:nvPr>
        </p:nvSpPr>
        <p:spPr>
          <a:xfrm>
            <a:off x="342900" y="792000"/>
            <a:ext cx="2134578" cy="6845938"/>
          </a:xfrm>
        </p:spPr>
        <p:txBody>
          <a:bodyPr/>
          <a:lstStyle/>
          <a:p>
            <a:pPr lvl="1">
              <a:lnSpc>
                <a:spcPct val="115000"/>
              </a:lnSpc>
              <a:defRPr/>
            </a:pPr>
            <a:r>
              <a:rPr lang="fr-CA" spc="30" dirty="0"/>
              <a:t>Notes concernant les données sur le rendement</a:t>
            </a:r>
          </a:p>
          <a:p>
            <a:pPr lvl="1">
              <a:lnSpc>
                <a:spcPct val="115000"/>
              </a:lnSpc>
              <a:spcAft>
                <a:spcPts val="600"/>
              </a:spcAft>
              <a:defRPr/>
            </a:pPr>
            <a:r>
              <a:rPr lang="fr-CA" sz="1100" dirty="0">
                <a:solidFill>
                  <a:schemeClr val="tx2"/>
                </a:solidFill>
                <a:latin typeface="+mn-lt"/>
              </a:rPr>
              <a:t>Comme indiqué dans diverses sections du présent rapport, du fait des lacunes dans les données sur les publics cibles (voir p. 26), des sources limitées de rétroaction (voir p. 31) et des résultats à long terme du programme, il a été difficile d’évaluer les effets du programme IC au fil du temps et au-delà du nombre relativement faible de participants aux activités de camping avec nuitée (voir la figure 14 p. 38).</a:t>
            </a:r>
          </a:p>
          <a:p>
            <a:pPr lvl="1">
              <a:lnSpc>
                <a:spcPct val="115000"/>
              </a:lnSpc>
              <a:spcAft>
                <a:spcPts val="600"/>
              </a:spcAft>
              <a:defRPr/>
            </a:pPr>
            <a:r>
              <a:rPr lang="fr-CA" sz="1100" dirty="0">
                <a:solidFill>
                  <a:schemeClr val="tx2"/>
                </a:solidFill>
                <a:latin typeface="+mn-lt"/>
              </a:rPr>
              <a:t>Ces lacunes ont également limité l’analyse des résultats du programme en fonction des publics cibles (à savoir les personnes racisées, les personnes avec de jeunes enfants vivant en milieu urbain, les personnes en situation de handicap et les Canadiens à revenu faible ou moyen (voir p. 26), ce qui permet difficilement d’évaluer si ces groupes ont vécu les activités de camping de manière différente et/ou équitable.</a:t>
            </a:r>
          </a:p>
        </p:txBody>
      </p:sp>
      <p:sp>
        <p:nvSpPr>
          <p:cNvPr id="4" name="Content Placeholder 3">
            <a:extLst>
              <a:ext uri="{FF2B5EF4-FFF2-40B4-BE49-F238E27FC236}">
                <a16:creationId xmlns:a16="http://schemas.microsoft.com/office/drawing/2014/main" id="{86CEBEBF-2DB5-703D-2CE5-09FF4094A06D}"/>
              </a:ext>
            </a:extLst>
          </p:cNvPr>
          <p:cNvSpPr>
            <a:spLocks noGrp="1"/>
          </p:cNvSpPr>
          <p:nvPr>
            <p:ph idx="1"/>
          </p:nvPr>
        </p:nvSpPr>
        <p:spPr>
          <a:xfrm>
            <a:off x="2576945" y="792000"/>
            <a:ext cx="3965984" cy="6377517"/>
          </a:xfrm>
        </p:spPr>
        <p:txBody>
          <a:bodyPr/>
          <a:lstStyle/>
          <a:p>
            <a:pPr>
              <a:lnSpc>
                <a:spcPct val="115000"/>
              </a:lnSpc>
              <a:defRPr/>
            </a:pPr>
            <a:r>
              <a:rPr lang="fr-CA" dirty="0"/>
              <a:t>Pour mieux comprendre les facteurs sous-jacents à ces lacunes, un examen ciblé des dossiers et des politiques a été effectué et étayé par des entretiens avec le personnel concerné de Parcs Canada. Les résultats de cet exercice sont résumés ici.</a:t>
            </a:r>
          </a:p>
          <a:p>
            <a:pPr lvl="0">
              <a:lnSpc>
                <a:spcPct val="115000"/>
              </a:lnSpc>
              <a:spcAft>
                <a:spcPts val="0"/>
              </a:spcAft>
              <a:defRPr/>
            </a:pPr>
            <a:r>
              <a:rPr lang="fr-CA" b="1" dirty="0"/>
              <a:t>Examen de la mesure du rendement</a:t>
            </a:r>
          </a:p>
          <a:p>
            <a:pPr lvl="0">
              <a:lnSpc>
                <a:spcPct val="115000"/>
              </a:lnSpc>
              <a:defRPr/>
            </a:pPr>
            <a:r>
              <a:rPr lang="fr-CA" dirty="0"/>
              <a:t>Deux grandes observations, présentées ci-dessous, sont ressorties de l’examen des engagements sur la mesure du rendement pour le programme IC, qui étaient axés sur les indicateurs et les stratégies indiqués dans la plus récente présentation au Conseil du Trésor du programme, approuvée en 2022.</a:t>
            </a:r>
          </a:p>
          <a:p>
            <a:pPr lvl="0">
              <a:lnSpc>
                <a:spcPct val="115000"/>
              </a:lnSpc>
              <a:defRPr/>
            </a:pPr>
            <a:r>
              <a:rPr lang="fr-CA" dirty="0"/>
              <a:t>Tout d’abord, si les plans de mesure du rendement ont été élaborés avec le soutien de plusieurs unités de services internes de Parcs Canada (comme celles responsables de l’ACS Plus, de l’audit interne et de l’évaluation, de l’accès à l’information et de la protection des renseignements personnels ainsi que du rendement et de l’analyse), ces plans n’ont pas été réexaminés avec ces unités une fois le financement confirmé en 2022.</a:t>
            </a:r>
          </a:p>
          <a:p>
            <a:pPr lvl="0">
              <a:lnSpc>
                <a:spcPct val="115000"/>
              </a:lnSpc>
              <a:defRPr/>
            </a:pPr>
            <a:r>
              <a:rPr lang="fr-CA" dirty="0"/>
              <a:t>Même s’il s’agit là des responsabilités ultimes du personnel du programme pour la collecte de données conformes aux engagements pris dans les demandes de financement, les données laissent croire également qu’il y a eu des occasions manquées pour le personnel du programme IC de s’attaquer à des difficultés de mise en œuvre et de préciser des zones d’incertitudes.</a:t>
            </a:r>
          </a:p>
          <a:p>
            <a:pPr lvl="0">
              <a:lnSpc>
                <a:spcPct val="115000"/>
              </a:lnSpc>
              <a:defRPr/>
            </a:pPr>
            <a:r>
              <a:rPr lang="fr-CA" dirty="0"/>
              <a:t>À cet égard, les évaluateurs ont également constaté que des processus censés soutenir le suivi des données n’ont pas été menés à bien, par exemple la mise à jour du profil d’information sur le rendement de l’Expérience du visiteur* pour tenir compte des nouveaux indicateurs et l’inclusion des besoins en matière de collecte de données sur le programme IC dans le Plan d’évaluation ministériel quinquennal de Parcs Canada.</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endParaRPr lang="fr-CA" dirty="0">
              <a:latin typeface="Segoe UI" panose="020B0502040204020203" pitchFamily="34" charset="0"/>
            </a:endParaRPr>
          </a:p>
        </p:txBody>
      </p:sp>
      <p:cxnSp>
        <p:nvCxnSpPr>
          <p:cNvPr id="5" name="Straight Connector 4">
            <a:extLst>
              <a:ext uri="{FF2B5EF4-FFF2-40B4-BE49-F238E27FC236}">
                <a16:creationId xmlns:a16="http://schemas.microsoft.com/office/drawing/2014/main" id="{A1B55A5D-C677-CA8D-EDA9-0E78B7E68215}"/>
              </a:ext>
            </a:extLst>
          </p:cNvPr>
          <p:cNvCxnSpPr/>
          <p:nvPr/>
        </p:nvCxnSpPr>
        <p:spPr>
          <a:xfrm>
            <a:off x="342900" y="8035896"/>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Rectangle 1">
            <a:extLst>
              <a:ext uri="{FF2B5EF4-FFF2-40B4-BE49-F238E27FC236}">
                <a16:creationId xmlns:a16="http://schemas.microsoft.com/office/drawing/2014/main" id="{30D2F199-0503-A0D3-DD29-3A42AD87662B}"/>
              </a:ext>
            </a:extLst>
          </p:cNvPr>
          <p:cNvSpPr>
            <a:spLocks noChangeArrowheads="1"/>
          </p:cNvSpPr>
          <p:nvPr/>
        </p:nvSpPr>
        <p:spPr bwMode="auto">
          <a:xfrm>
            <a:off x="281846" y="8158991"/>
            <a:ext cx="5881448" cy="8079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fr-CA" sz="1050" b="0" i="0" u="none" strike="noStrike" cap="none" normalizeH="0" baseline="0" noProof="0" dirty="0">
                <a:ln>
                  <a:noFill/>
                </a:ln>
                <a:solidFill>
                  <a:schemeClr val="tx1"/>
                </a:solidFill>
                <a:effectLst/>
              </a:rPr>
              <a:t>*Les profils d'information sur le rendement des programmes énumèrent les résultats, les indicateurs de rendement, les sources de données et les objectifs de tous les programmes gouvernementaux. Ils servent de guide pour la collecte et la communication des informations nécessaires à la gestion et à l'évaluation des programmes.</a:t>
            </a:r>
            <a:br>
              <a:rPr kumimoji="0" lang="fr-CA" sz="1050" b="0" i="0" u="none" strike="noStrike" cap="none" normalizeH="0" baseline="0" noProof="0" dirty="0">
                <a:ln>
                  <a:noFill/>
                </a:ln>
                <a:solidFill>
                  <a:schemeClr val="tx1"/>
                </a:solidFill>
                <a:effectLst/>
              </a:rPr>
            </a:br>
            <a:endParaRPr kumimoji="0" lang="fr-CA" sz="1050" b="0" i="0" u="none" strike="noStrike" cap="none" normalizeH="0" baseline="0" noProof="0" dirty="0">
              <a:ln>
                <a:noFill/>
              </a:ln>
              <a:solidFill>
                <a:schemeClr val="tx1"/>
              </a:solidFill>
              <a:effectLst/>
            </a:endParaRPr>
          </a:p>
        </p:txBody>
      </p:sp>
    </p:spTree>
    <p:extLst>
      <p:ext uri="{BB962C8B-B14F-4D97-AF65-F5344CB8AC3E}">
        <p14:creationId xmlns:p14="http://schemas.microsoft.com/office/powerpoint/2010/main" val="124346430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84F233-4862-BFCB-5AD4-3BFD90EF0E1E}"/>
              </a:ext>
            </a:extLst>
          </p:cNvPr>
          <p:cNvSpPr>
            <a:spLocks noGrp="1"/>
          </p:cNvSpPr>
          <p:nvPr>
            <p:ph type="title"/>
          </p:nvPr>
        </p:nvSpPr>
        <p:spPr/>
        <p:txBody>
          <a:bodyPr/>
          <a:lstStyle/>
          <a:p>
            <a:r>
              <a:rPr lang="fr-CA" dirty="0"/>
              <a:t>Aplanir les obstacles</a:t>
            </a:r>
            <a:endParaRPr lang="en-CA" dirty="0"/>
          </a:p>
        </p:txBody>
      </p:sp>
      <p:sp>
        <p:nvSpPr>
          <p:cNvPr id="3" name="Content Placeholder 2">
            <a:extLst>
              <a:ext uri="{FF2B5EF4-FFF2-40B4-BE49-F238E27FC236}">
                <a16:creationId xmlns:a16="http://schemas.microsoft.com/office/drawing/2014/main" id="{9774CE4E-A954-CDB9-0EF8-73424720BBC1}"/>
              </a:ext>
            </a:extLst>
          </p:cNvPr>
          <p:cNvSpPr>
            <a:spLocks noGrp="1"/>
          </p:cNvSpPr>
          <p:nvPr>
            <p:ph idx="13"/>
          </p:nvPr>
        </p:nvSpPr>
        <p:spPr>
          <a:xfrm>
            <a:off x="342900" y="792000"/>
            <a:ext cx="2075447" cy="6462000"/>
          </a:xfrm>
        </p:spPr>
        <p:txBody>
          <a:bodyPr/>
          <a:lstStyle/>
          <a:p>
            <a:pPr lvl="0">
              <a:lnSpc>
                <a:spcPct val="115000"/>
              </a:lnSpc>
              <a:defRPr/>
            </a:pPr>
            <a:r>
              <a:rPr lang="fr-CA" dirty="0"/>
              <a:t>Même s’il ne s’agit pas d’une exigence formelle, il a également été noté que le Bureau de l’ACS Plus de Parcs Canada n’a pas assuré le suivi auprès du personnel du programme IC au sujet des nouveaux indicateurs liés à l’identité indiqués dans la demande de financement (voir page 25). </a:t>
            </a:r>
          </a:p>
          <a:p>
            <a:pPr lvl="0">
              <a:lnSpc>
                <a:spcPct val="115000"/>
              </a:lnSpc>
              <a:defRPr/>
            </a:pPr>
            <a:r>
              <a:rPr lang="fr-CA" dirty="0"/>
              <a:t>Un tel suivi aurait pu fournir d’autres occasions de communiquer et de confirmer les besoins en données, car les entretiens ont aussi révélé un faible niveau de connaissance parmi le personnel des centres urbains quant aux nouveaux publics indiqués dans la stratégie d’ACS Plus de 2022 (Canadiens racisés et personnes en situation de handicap). </a:t>
            </a:r>
          </a:p>
          <a:p>
            <a:pPr lvl="0">
              <a:lnSpc>
                <a:spcPct val="115000"/>
              </a:lnSpc>
              <a:defRPr/>
            </a:pPr>
            <a:r>
              <a:rPr lang="fr-CA" dirty="0"/>
              <a:t>Enfin, et de manière plus générale, les entretiens avec le personnel de Parcs Canada ont révélé que les politiques et les pratiques exemplaires en matière de collecte de données de suivi, d’évaluation et de production de rapports devaient être précisées. </a:t>
            </a:r>
            <a:endParaRPr lang="en-CA" dirty="0"/>
          </a:p>
        </p:txBody>
      </p:sp>
      <p:sp>
        <p:nvSpPr>
          <p:cNvPr id="4" name="Content Placeholder 3">
            <a:extLst>
              <a:ext uri="{FF2B5EF4-FFF2-40B4-BE49-F238E27FC236}">
                <a16:creationId xmlns:a16="http://schemas.microsoft.com/office/drawing/2014/main" id="{0D8D33A2-D074-75A6-2CA4-0BA2836A68A8}"/>
              </a:ext>
            </a:extLst>
          </p:cNvPr>
          <p:cNvSpPr>
            <a:spLocks noGrp="1"/>
          </p:cNvSpPr>
          <p:nvPr>
            <p:ph idx="1"/>
          </p:nvPr>
        </p:nvSpPr>
        <p:spPr>
          <a:xfrm>
            <a:off x="2610853" y="792000"/>
            <a:ext cx="3896076" cy="4076883"/>
          </a:xfrm>
        </p:spPr>
        <p:txBody>
          <a:bodyPr/>
          <a:lstStyle/>
          <a:p>
            <a:pPr lvl="1">
              <a:lnSpc>
                <a:spcPct val="115000"/>
              </a:lnSpc>
              <a:spcBef>
                <a:spcPts val="600"/>
              </a:spcBef>
              <a:defRPr/>
            </a:pPr>
            <a:r>
              <a:rPr lang="fr-CA" sz="1100" dirty="0">
                <a:solidFill>
                  <a:schemeClr val="tx2"/>
                </a:solidFill>
                <a:latin typeface="+mn-lt"/>
              </a:rPr>
              <a:t>Parmi les principales améliorations, mentionnons la manière de recueillir des renseignements personnels conformément aux lois sur la protection des renseignements personnels et aux exigences de l’ACS Plus (aussi abordé à la page 27 et des conseils pour la collecte de commentaires ou d’autres données d’opinion auprès des participants au programme à des fins d’évaluation (voir l’annexe A, page 59, pour en savoir plus). </a:t>
            </a:r>
          </a:p>
          <a:p>
            <a:pPr lvl="1">
              <a:lnSpc>
                <a:spcPct val="115000"/>
              </a:lnSpc>
              <a:spcBef>
                <a:spcPts val="600"/>
              </a:spcBef>
              <a:defRPr/>
            </a:pPr>
            <a:r>
              <a:rPr lang="fr-CA" sz="1400" dirty="0"/>
              <a:t>Principales constatations</a:t>
            </a:r>
          </a:p>
          <a:p>
            <a:pPr lvl="1">
              <a:lnSpc>
                <a:spcPct val="115000"/>
              </a:lnSpc>
              <a:spcAft>
                <a:spcPts val="600"/>
              </a:spcAft>
              <a:defRPr/>
            </a:pPr>
            <a:r>
              <a:rPr lang="fr-CA" sz="1100" dirty="0">
                <a:solidFill>
                  <a:schemeClr val="tx2"/>
                </a:solidFill>
                <a:latin typeface="Microsoft New Tai Lue"/>
                <a:ea typeface="Microsoft New Tai Lue"/>
              </a:rPr>
              <a:t>Les éléments probants présentés dans cette section témoignent de la qualité des expériences de camping avec nuitée et de pagaie du programme IC, qui ont été considérées par les participants et les partenaires locaux des centres urbains comme très agréables, efficaces pour transmettre de nouvelles compétences, et</a:t>
            </a:r>
            <a:r>
              <a:rPr lang="fr-CA" sz="1100" dirty="0">
                <a:solidFill>
                  <a:schemeClr val="tx2"/>
                </a:solidFill>
                <a:ea typeface="HelveticaNeue LT 55 Roman"/>
              </a:rPr>
              <a:t> </a:t>
            </a:r>
            <a:r>
              <a:rPr lang="fr-CA" sz="1100" dirty="0">
                <a:solidFill>
                  <a:schemeClr val="tx2"/>
                </a:solidFill>
                <a:latin typeface="Microsoft New Tai Lue"/>
                <a:ea typeface="Microsoft New Tai Lue"/>
              </a:rPr>
              <a:t>accueillantes pour divers groupes. </a:t>
            </a:r>
          </a:p>
          <a:p>
            <a:pPr lvl="1">
              <a:lnSpc>
                <a:spcPct val="115000"/>
              </a:lnSpc>
              <a:spcAft>
                <a:spcPts val="600"/>
              </a:spcAft>
              <a:defRPr/>
            </a:pPr>
            <a:r>
              <a:rPr lang="fr-CA" sz="1100" dirty="0">
                <a:solidFill>
                  <a:schemeClr val="tx2"/>
                </a:solidFill>
                <a:latin typeface="Microsoft New Tai Lue"/>
              </a:rPr>
              <a:t>D’importantes lacunes en matière de données ont aussi été relevées, en particulier pour les résultats à long terme et les publics cibles du programme. Un examen des dossiers et des politiques a permis de trouver des possibilités de mieux soutenir la collecte de données sur le rendement du programme.</a:t>
            </a:r>
          </a:p>
          <a:p>
            <a:endParaRPr lang="en-CA" dirty="0"/>
          </a:p>
        </p:txBody>
      </p:sp>
      <p:sp>
        <p:nvSpPr>
          <p:cNvPr id="8" name="TextBox 7">
            <a:extLst>
              <a:ext uri="{FF2B5EF4-FFF2-40B4-BE49-F238E27FC236}">
                <a16:creationId xmlns:a16="http://schemas.microsoft.com/office/drawing/2014/main" id="{5369C853-68DB-489D-EE12-3DEE5330309A}"/>
              </a:ext>
            </a:extLst>
          </p:cNvPr>
          <p:cNvSpPr txBox="1"/>
          <p:nvPr/>
        </p:nvSpPr>
        <p:spPr>
          <a:xfrm>
            <a:off x="3317707" y="4984338"/>
            <a:ext cx="2482367" cy="490391"/>
          </a:xfrm>
          <a:prstGeom prst="rect">
            <a:avLst/>
          </a:prstGeom>
          <a:noFill/>
          <a:ln>
            <a:solidFill>
              <a:schemeClr val="bg2"/>
            </a:solidFill>
          </a:ln>
        </p:spPr>
        <p:txBody>
          <a:bodyPr wrap="square" lIns="72000" rIns="72000">
            <a:spAutoFit/>
          </a:bodyPr>
          <a:lstStyle/>
          <a:p>
            <a:pPr marL="0" marR="0" lvl="0" indent="0" algn="ctr" defTabSz="914400" rtl="0" eaLnBrk="1" fontAlgn="auto" latinLnBrk="0" hangingPunct="1">
              <a:lnSpc>
                <a:spcPct val="110000"/>
              </a:lnSpc>
              <a:spcBef>
                <a:spcPts val="0"/>
              </a:spcBef>
              <a:spcAft>
                <a:spcPts val="0"/>
              </a:spcAft>
              <a:buClrTx/>
              <a:buSzTx/>
              <a:buFontTx/>
              <a:buNone/>
              <a:tabLst/>
              <a:defRPr/>
            </a:pPr>
            <a:r>
              <a:rPr kumimoji="0" lang="fr-CA" sz="1200" b="0" i="0" u="none" strike="noStrike" kern="1200" cap="none" spc="0" normalizeH="0" baseline="0" noProof="0" dirty="0">
                <a:ln>
                  <a:noFill/>
                </a:ln>
                <a:solidFill>
                  <a:prstClr val="black"/>
                </a:solidFill>
                <a:effectLst/>
                <a:uLnTx/>
                <a:uFillTx/>
                <a:latin typeface="Aptos" panose="020B0004020202020204" pitchFamily="34" charset="0"/>
                <a:ea typeface="+mn-ea"/>
                <a:cs typeface="+mn-cs"/>
              </a:rPr>
              <a:t>Ces constatations sont abordées dans la recommandation 1.</a:t>
            </a:r>
          </a:p>
        </p:txBody>
      </p:sp>
    </p:spTree>
    <p:extLst>
      <p:ext uri="{BB962C8B-B14F-4D97-AF65-F5344CB8AC3E}">
        <p14:creationId xmlns:p14="http://schemas.microsoft.com/office/powerpoint/2010/main" val="335955064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AD4C24"/>
        </a:solidFill>
        <a:effectLst/>
      </p:bgPr>
    </p:bg>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2134856" y="4597565"/>
            <a:ext cx="4723144" cy="591265"/>
          </a:xfrm>
        </p:spPr>
        <p:txBody>
          <a:bodyPr/>
          <a:lstStyle/>
          <a:p>
            <a:r>
              <a:rPr lang="fr-CA" sz="7200" dirty="0"/>
              <a:t>Efficience</a:t>
            </a:r>
          </a:p>
        </p:txBody>
      </p:sp>
      <p:pic>
        <p:nvPicPr>
          <p:cNvPr id="4" name="Picture 3">
            <a:extLst>
              <a:ext uri="{C183D7F6-B498-43B3-948B-1728B52AA6E4}">
                <adec:decorative xmlns:adec="http://schemas.microsoft.com/office/drawing/2017/decorative" val="1"/>
              </a:ext>
            </a:extLst>
          </p:cNvPr>
          <p:cNvPicPr>
            <a:picLocks noChangeAspect="1"/>
          </p:cNvPicPr>
          <p:nvPr>
            <p:custDataLst>
              <p:tags r:id="rId2"/>
            </p:custDataLst>
          </p:nvPr>
        </p:nvPicPr>
        <p:blipFill>
          <a:blip r:embed="rId5" cstate="print">
            <a:extLst>
              <a:ext uri="{28A0092B-C50C-407E-A947-70E740481C1C}">
                <a14:useLocalDpi xmlns:a14="http://schemas.microsoft.com/office/drawing/2010/main"/>
              </a:ext>
            </a:extLst>
          </a:blip>
          <a:stretch>
            <a:fillRect/>
          </a:stretch>
        </p:blipFill>
        <p:spPr>
          <a:xfrm>
            <a:off x="295459" y="4208682"/>
            <a:ext cx="1836000" cy="1836000"/>
          </a:xfrm>
          <a:prstGeom prst="rect">
            <a:avLst/>
          </a:prstGeom>
        </p:spPr>
      </p:pic>
    </p:spTree>
    <p:extLst>
      <p:ext uri="{BB962C8B-B14F-4D97-AF65-F5344CB8AC3E}">
        <p14:creationId xmlns:p14="http://schemas.microsoft.com/office/powerpoint/2010/main" val="386352933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20AB324-FB60-C6B2-E4DD-73F98984FCB6}"/>
              </a:ext>
            </a:extLst>
          </p:cNvPr>
          <p:cNvSpPr/>
          <p:nvPr>
            <p:custDataLst>
              <p:tags r:id="rId1"/>
            </p:custDataLst>
          </p:nvPr>
        </p:nvSpPr>
        <p:spPr>
          <a:xfrm>
            <a:off x="2538662" y="1260000"/>
            <a:ext cx="4144055" cy="2169331"/>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sp>
        <p:nvSpPr>
          <p:cNvPr id="2" name="Title 1">
            <a:extLst>
              <a:ext uri="{FF2B5EF4-FFF2-40B4-BE49-F238E27FC236}">
                <a16:creationId xmlns:a16="http://schemas.microsoft.com/office/drawing/2014/main" id="{CBFCAF6E-5C36-AB44-ECC9-6821A5E90849}"/>
              </a:ext>
            </a:extLst>
          </p:cNvPr>
          <p:cNvSpPr>
            <a:spLocks noGrp="1"/>
          </p:cNvSpPr>
          <p:nvPr>
            <p:ph type="title"/>
            <p:custDataLst>
              <p:tags r:id="rId2"/>
            </p:custDataLst>
          </p:nvPr>
        </p:nvSpPr>
        <p:spPr/>
        <p:txBody>
          <a:bodyPr/>
          <a:lstStyle/>
          <a:p>
            <a:r>
              <a:rPr lang="fr-CA" sz="2400" dirty="0"/>
              <a:t>Ressources et dépenses prévues</a:t>
            </a:r>
          </a:p>
        </p:txBody>
      </p:sp>
      <p:sp>
        <p:nvSpPr>
          <p:cNvPr id="4" name="Text Placeholder 3">
            <a:extLst>
              <a:ext uri="{FF2B5EF4-FFF2-40B4-BE49-F238E27FC236}">
                <a16:creationId xmlns:a16="http://schemas.microsoft.com/office/drawing/2014/main" id="{A3A4DCC5-827B-1F63-E9EC-EDD15A53B5D8}"/>
              </a:ext>
            </a:extLst>
          </p:cNvPr>
          <p:cNvSpPr>
            <a:spLocks noGrp="1"/>
          </p:cNvSpPr>
          <p:nvPr>
            <p:ph idx="13"/>
            <p:custDataLst>
              <p:tags r:id="rId3"/>
            </p:custDataLst>
          </p:nvPr>
        </p:nvSpPr>
        <p:spPr>
          <a:xfrm>
            <a:off x="342900" y="2149919"/>
            <a:ext cx="1943100" cy="6292655"/>
          </a:xfrm>
        </p:spPr>
        <p:txBody>
          <a:bodyPr/>
          <a:lstStyle/>
          <a:p>
            <a:pPr lvl="1">
              <a:lnSpc>
                <a:spcPct val="114000"/>
              </a:lnSpc>
              <a:buNone/>
            </a:pPr>
            <a:r>
              <a:rPr lang="fr-CA" dirty="0">
                <a:ea typeface=""/>
                <a:cs typeface="Times New Roman" panose="02020603050405020304" pitchFamily="18" charset="0"/>
              </a:rPr>
              <a:t>Ressources du programme</a:t>
            </a:r>
          </a:p>
          <a:p>
            <a:pPr lvl="1">
              <a:lnSpc>
                <a:spcPct val="114000"/>
              </a:lnSpc>
              <a:spcAft>
                <a:spcPts val="600"/>
              </a:spcAft>
              <a:buNone/>
            </a:pPr>
            <a:r>
              <a:rPr lang="fr-CA" sz="1100" dirty="0">
                <a:solidFill>
                  <a:schemeClr val="tx2"/>
                </a:solidFill>
                <a:latin typeface="+mn-lt"/>
              </a:rPr>
              <a:t>Depuis l’expansion du programme IC, le financement provient principalement de sources externes, auquel viennent s’ajouter quelques ressources supplémentaires prévues au budget de fonctionnement de Parcs Canada.</a:t>
            </a:r>
          </a:p>
          <a:p>
            <a:pPr lvl="1">
              <a:lnSpc>
                <a:spcPct val="114000"/>
              </a:lnSpc>
              <a:spcAft>
                <a:spcPts val="600"/>
              </a:spcAft>
              <a:buNone/>
            </a:pPr>
            <a:r>
              <a:rPr lang="fr-CA" sz="1100" dirty="0">
                <a:solidFill>
                  <a:schemeClr val="tx2"/>
                </a:solidFill>
                <a:latin typeface="+mn-lt"/>
              </a:rPr>
              <a:t>En 2016, le programme IC s’est vu remettre 6,3 M$ sur cinq ans (de 2016-2017 à 2020-2021) par le gouvernement fédéral en vue de son expansion. Ce financement a par la suite été renouvelé dans le budget de 2021, soit la somme de 5,95 M$ répartie pour les exercices financiers de 2022-2023 à 2026-2027. </a:t>
            </a:r>
          </a:p>
          <a:p>
            <a:pPr lvl="1">
              <a:lnSpc>
                <a:spcPct val="114000"/>
              </a:lnSpc>
              <a:spcAft>
                <a:spcPts val="600"/>
              </a:spcAft>
              <a:buNone/>
            </a:pPr>
            <a:r>
              <a:rPr lang="fr-CA" sz="1100" dirty="0">
                <a:solidFill>
                  <a:schemeClr val="tx2"/>
                </a:solidFill>
                <a:latin typeface="+mn-lt"/>
              </a:rPr>
              <a:t>De plus, le personnel étudiant du programme IC, généralement composée d’équipes de six à huit personnes par centre urbain, a</a:t>
            </a:r>
            <a:endParaRPr lang="en-CA" sz="1100" dirty="0">
              <a:solidFill>
                <a:schemeClr val="tx2"/>
              </a:solidFill>
              <a:latin typeface="+mn-lt"/>
            </a:endParaRPr>
          </a:p>
        </p:txBody>
      </p:sp>
      <p:sp>
        <p:nvSpPr>
          <p:cNvPr id="11" name="Content Placeholder 4">
            <a:extLst>
              <a:ext uri="{FF2B5EF4-FFF2-40B4-BE49-F238E27FC236}">
                <a16:creationId xmlns:a16="http://schemas.microsoft.com/office/drawing/2014/main" id="{2BDFC756-373F-CA6B-5ACD-031ADC27473D}"/>
              </a:ext>
            </a:extLst>
          </p:cNvPr>
          <p:cNvSpPr txBox="1">
            <a:spLocks/>
          </p:cNvSpPr>
          <p:nvPr>
            <p:custDataLst>
              <p:tags r:id="rId4"/>
            </p:custDataLst>
          </p:nvPr>
        </p:nvSpPr>
        <p:spPr>
          <a:xfrm>
            <a:off x="2538662" y="3640231"/>
            <a:ext cx="3907919" cy="2713662"/>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1">
              <a:lnSpc>
                <a:spcPct val="114000"/>
              </a:lnSpc>
              <a:spcAft>
                <a:spcPts val="600"/>
              </a:spcAft>
              <a:buNone/>
            </a:pPr>
            <a:r>
              <a:rPr lang="fr-CA" sz="1100" dirty="0">
                <a:solidFill>
                  <a:schemeClr val="tx2"/>
                </a:solidFill>
                <a:latin typeface="+mn-lt"/>
              </a:rPr>
              <a:t>été soutenue par deux programmes de financement, tout d’abord par le Programme d’emplois verts (de 2017-2018 à 2019-2020), et ensuite par la Stratégie emploi et compétences jeunesse (SECJ). Certains centres urbains proposent même des postes à l’hiver pour l’élaboration et la mise en œuvre des programmes.</a:t>
            </a:r>
          </a:p>
          <a:p>
            <a:pPr lvl="1">
              <a:lnSpc>
                <a:spcPct val="114000"/>
              </a:lnSpc>
              <a:spcAft>
                <a:spcPts val="600"/>
              </a:spcAft>
              <a:buNone/>
            </a:pPr>
            <a:r>
              <a:rPr lang="fr-CA" sz="1100" dirty="0">
                <a:solidFill>
                  <a:schemeClr val="tx2"/>
                </a:solidFill>
                <a:latin typeface="+mn-lt"/>
              </a:rPr>
              <a:t>Enfin, de 2017 à 2024, chaque centre urbain a reçu une aide financière et du matériel de camping en quantité suffisante de la part de l’entreprise </a:t>
            </a:r>
            <a:r>
              <a:rPr lang="fr-CA" sz="1100" dirty="0" err="1">
                <a:solidFill>
                  <a:schemeClr val="tx2"/>
                </a:solidFill>
                <a:latin typeface="+mn-lt"/>
              </a:rPr>
              <a:t>Mountain</a:t>
            </a:r>
            <a:r>
              <a:rPr lang="fr-CA" sz="1100" dirty="0">
                <a:solidFill>
                  <a:schemeClr val="tx2"/>
                </a:solidFill>
                <a:latin typeface="+mn-lt"/>
              </a:rPr>
              <a:t> Equipment </a:t>
            </a:r>
            <a:r>
              <a:rPr lang="fr-CA" sz="1100" dirty="0" err="1">
                <a:solidFill>
                  <a:schemeClr val="tx2"/>
                </a:solidFill>
                <a:latin typeface="+mn-lt"/>
              </a:rPr>
              <a:t>Company</a:t>
            </a:r>
            <a:r>
              <a:rPr lang="fr-CA" sz="1100" dirty="0">
                <a:solidFill>
                  <a:schemeClr val="tx2"/>
                </a:solidFill>
                <a:latin typeface="+mn-lt"/>
              </a:rPr>
              <a:t> (MEC) dans le cadre d’un partenariat national.</a:t>
            </a:r>
          </a:p>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fr-CA" b="0" i="0" u="none" strike="noStrike" kern="1200" cap="none" spc="0" normalizeH="0" baseline="0" noProof="0" dirty="0">
                <a:ln>
                  <a:noFill/>
                </a:ln>
                <a:solidFill>
                  <a:srgbClr val="3C3D3E"/>
                </a:solidFill>
                <a:effectLst/>
                <a:uLnTx/>
                <a:uFillTx/>
                <a:ea typeface="+mn-ea"/>
                <a:cs typeface="+mn-cs"/>
              </a:rPr>
              <a:t>La figure 19 ci-dessus donne un aperçu des dépenses annuelles prévues pour le programme IC de 2022-2023 à 2026-2027. Les salaires et traitements en constituent la plus grande partie, suivis des biens et services, puis des services internes*. </a:t>
            </a:r>
          </a:p>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fr-CA" b="0" i="0" u="none" strike="noStrike" kern="1200" cap="none" spc="0" normalizeH="0" baseline="0" noProof="0" dirty="0">
                <a:ln>
                  <a:noFill/>
                </a:ln>
                <a:solidFill>
                  <a:srgbClr val="3C3D3E"/>
                </a:solidFill>
                <a:effectLst/>
                <a:uLnTx/>
                <a:uFillTx/>
                <a:ea typeface="+mn-ea"/>
                <a:cs typeface="+mn-cs"/>
              </a:rPr>
              <a:t>La baisse des dépenses prévues en 2026-2027 s’explique par la fermeture du centre urbain d’Ottawa en 2025-2026 et la réduction progressive des activités du programme au cours de sa dernière saison.  </a:t>
            </a:r>
          </a:p>
        </p:txBody>
      </p:sp>
      <p:sp>
        <p:nvSpPr>
          <p:cNvPr id="3" name="Content Placeholder 8">
            <a:extLst>
              <a:ext uri="{FF2B5EF4-FFF2-40B4-BE49-F238E27FC236}">
                <a16:creationId xmlns:a16="http://schemas.microsoft.com/office/drawing/2014/main" id="{B5EC6337-C6D8-C3E5-5E87-25B7D530B92A}"/>
              </a:ext>
            </a:extLst>
          </p:cNvPr>
          <p:cNvSpPr txBox="1">
            <a:spLocks/>
          </p:cNvSpPr>
          <p:nvPr>
            <p:custDataLst>
              <p:tags r:id="rId5"/>
            </p:custDataLst>
          </p:nvPr>
        </p:nvSpPr>
        <p:spPr>
          <a:xfrm>
            <a:off x="2646442" y="2088909"/>
            <a:ext cx="2339975" cy="3087687"/>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marL="0" marR="0" lvl="0" indent="0" algn="l" defTabSz="1219170" rtl="0" eaLnBrk="1" fontAlgn="auto" latinLnBrk="0" hangingPunct="1">
              <a:lnSpc>
                <a:spcPct val="110000"/>
              </a:lnSpc>
              <a:spcBef>
                <a:spcPts val="0"/>
              </a:spcBef>
              <a:spcAft>
                <a:spcPts val="600"/>
              </a:spcAft>
              <a:buClrTx/>
              <a:buSzTx/>
              <a:buFont typeface="Arial" panose="020B0604020202020204" pitchFamily="34" charset="0"/>
              <a:buChar char="​"/>
              <a:tabLst/>
              <a:defRPr/>
            </a:pPr>
            <a:r>
              <a:rPr kumimoji="0" lang="fr-CA" sz="1100" b="0" i="0" u="none" strike="noStrike" kern="1200" cap="none" spc="0" normalizeH="0" baseline="0" noProof="0">
                <a:ln>
                  <a:noFill/>
                </a:ln>
                <a:solidFill>
                  <a:srgbClr val="3C3D3E"/>
                </a:solidFill>
                <a:effectLst/>
                <a:uLnTx/>
                <a:uFillTx/>
                <a:latin typeface="Microsoft New Tai Lue"/>
                <a:ea typeface="+mn-ea"/>
                <a:cs typeface="+mn-cs"/>
              </a:rPr>
              <a:t>,</a:t>
            </a:r>
          </a:p>
        </p:txBody>
      </p:sp>
      <p:sp>
        <p:nvSpPr>
          <p:cNvPr id="10" name="TextBox 9">
            <a:extLst>
              <a:ext uri="{FF2B5EF4-FFF2-40B4-BE49-F238E27FC236}">
                <a16:creationId xmlns:a16="http://schemas.microsoft.com/office/drawing/2014/main" id="{B9337246-C537-690B-CE5F-0BB8533B3C1B}"/>
              </a:ext>
            </a:extLst>
          </p:cNvPr>
          <p:cNvSpPr txBox="1"/>
          <p:nvPr>
            <p:custDataLst>
              <p:tags r:id="rId6"/>
            </p:custDataLst>
          </p:nvPr>
        </p:nvSpPr>
        <p:spPr>
          <a:xfrm>
            <a:off x="2538664" y="792000"/>
            <a:ext cx="4015698" cy="369332"/>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21 : Allocations budgétaires du programme IC, de 2022-2023 à 2026-2027</a:t>
            </a:r>
          </a:p>
        </p:txBody>
      </p:sp>
      <p:graphicFrame>
        <p:nvGraphicFramePr>
          <p:cNvPr id="5" name="Chart 4">
            <a:extLst>
              <a:ext uri="{FF2B5EF4-FFF2-40B4-BE49-F238E27FC236}">
                <a16:creationId xmlns:a16="http://schemas.microsoft.com/office/drawing/2014/main" id="{9724351D-D5A6-C5FC-48B7-BACD97C76D6C}"/>
              </a:ext>
            </a:extLst>
          </p:cNvPr>
          <p:cNvGraphicFramePr>
            <a:graphicFrameLocks/>
          </p:cNvGraphicFramePr>
          <p:nvPr>
            <p:custDataLst>
              <p:tags r:id="rId7"/>
            </p:custDataLst>
            <p:extLst>
              <p:ext uri="{D42A27DB-BD31-4B8C-83A1-F6EECF244321}">
                <p14:modId xmlns:p14="http://schemas.microsoft.com/office/powerpoint/2010/main" val="2653950498"/>
              </p:ext>
            </p:extLst>
          </p:nvPr>
        </p:nvGraphicFramePr>
        <p:xfrm>
          <a:off x="2490535" y="1244488"/>
          <a:ext cx="4144055" cy="2100672"/>
        </p:xfrm>
        <a:graphic>
          <a:graphicData uri="http://schemas.openxmlformats.org/drawingml/2006/chart">
            <c:chart xmlns:c="http://schemas.openxmlformats.org/drawingml/2006/chart" xmlns:r="http://schemas.openxmlformats.org/officeDocument/2006/relationships" r:id="rId10"/>
          </a:graphicData>
        </a:graphic>
      </p:graphicFrame>
      <p:sp>
        <p:nvSpPr>
          <p:cNvPr id="9" name="TextBox 8">
            <a:extLst>
              <a:ext uri="{FF2B5EF4-FFF2-40B4-BE49-F238E27FC236}">
                <a16:creationId xmlns:a16="http://schemas.microsoft.com/office/drawing/2014/main" id="{B76F86FA-DE1C-FA7A-F16C-FEF89C379EA8}"/>
              </a:ext>
            </a:extLst>
          </p:cNvPr>
          <p:cNvSpPr txBox="1"/>
          <p:nvPr>
            <p:custDataLst>
              <p:tags r:id="rId8"/>
            </p:custDataLst>
          </p:nvPr>
        </p:nvSpPr>
        <p:spPr>
          <a:xfrm>
            <a:off x="342900" y="8431029"/>
            <a:ext cx="5873750" cy="400110"/>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schemeClr val="tx2"/>
                </a:solidFill>
                <a:effectLst/>
                <a:uLnTx/>
                <a:uFillTx/>
                <a:latin typeface="Microsoft New Tai Lue"/>
                <a:ea typeface="+mn-ea"/>
                <a:cs typeface="+mn-cs"/>
              </a:rPr>
              <a:t>*Comprend le financement du régime d’avantages sociaux des employés et les fonds consacrés aux services internes versés à Services partagés Canada et à Services publics et Approvisionnement Canada.</a:t>
            </a:r>
          </a:p>
        </p:txBody>
      </p:sp>
      <p:cxnSp>
        <p:nvCxnSpPr>
          <p:cNvPr id="6" name="Straight Connector 5">
            <a:extLst>
              <a:ext uri="{FF2B5EF4-FFF2-40B4-BE49-F238E27FC236}">
                <a16:creationId xmlns:a16="http://schemas.microsoft.com/office/drawing/2014/main" id="{09B2CF96-4EA5-67B3-9573-EB1FFEF4C7B1}"/>
              </a:ext>
            </a:extLst>
          </p:cNvPr>
          <p:cNvCxnSpPr/>
          <p:nvPr/>
        </p:nvCxnSpPr>
        <p:spPr>
          <a:xfrm>
            <a:off x="318836" y="8341956"/>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823011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B3660C-BDFD-E7BB-E30A-9C6B853C14C1}"/>
              </a:ext>
            </a:extLst>
          </p:cNvPr>
          <p:cNvSpPr>
            <a:spLocks noGrp="1"/>
          </p:cNvSpPr>
          <p:nvPr>
            <p:ph type="title"/>
          </p:nvPr>
        </p:nvSpPr>
        <p:spPr/>
        <p:txBody>
          <a:bodyPr/>
          <a:lstStyle/>
          <a:p>
            <a:r>
              <a:rPr lang="fr-CA" dirty="0"/>
              <a:t>Ressources et dépenses prévues</a:t>
            </a:r>
            <a:endParaRPr lang="en-CA" dirty="0"/>
          </a:p>
        </p:txBody>
      </p:sp>
      <p:sp>
        <p:nvSpPr>
          <p:cNvPr id="3" name="Content Placeholder 2">
            <a:extLst>
              <a:ext uri="{FF2B5EF4-FFF2-40B4-BE49-F238E27FC236}">
                <a16:creationId xmlns:a16="http://schemas.microsoft.com/office/drawing/2014/main" id="{CD875243-8FC0-143A-0073-239A0FC5A2EA}"/>
              </a:ext>
            </a:extLst>
          </p:cNvPr>
          <p:cNvSpPr>
            <a:spLocks noGrp="1"/>
          </p:cNvSpPr>
          <p:nvPr>
            <p:ph idx="13"/>
          </p:nvPr>
        </p:nvSpPr>
        <p:spPr>
          <a:xfrm>
            <a:off x="342900" y="792000"/>
            <a:ext cx="2020290" cy="6462000"/>
          </a:xfrm>
        </p:spPr>
        <p:txBody>
          <a:bodyPr/>
          <a:lstStyle/>
          <a:p>
            <a:pPr lvl="1">
              <a:lnSpc>
                <a:spcPct val="114000"/>
              </a:lnSpc>
              <a:defRPr/>
            </a:pPr>
            <a:r>
              <a:rPr lang="fr-CA" dirty="0">
                <a:cs typeface="Times New Roman" panose="02020603050405020304" pitchFamily="18" charset="0"/>
              </a:rPr>
              <a:t>Remarques concernant les données financières</a:t>
            </a:r>
          </a:p>
          <a:p>
            <a:pPr lvl="0">
              <a:lnSpc>
                <a:spcPct val="114000"/>
              </a:lnSpc>
              <a:defRPr/>
            </a:pPr>
            <a:r>
              <a:rPr lang="fr-CA" dirty="0">
                <a:solidFill>
                  <a:srgbClr val="3C3D3E"/>
                </a:solidFill>
              </a:rPr>
              <a:t>L’évolution des sources de financement et des codes financiers ont rendu difficile l’analyse des dépenses du programme IC au fil du temps. Dès 2017-2018, l’Initiative Canada 150 assurait le suivi des dépenses du programme IC.</a:t>
            </a:r>
          </a:p>
          <a:p>
            <a:pPr lvl="0">
              <a:lnSpc>
                <a:spcPct val="114000"/>
              </a:lnSpc>
              <a:defRPr/>
            </a:pPr>
            <a:r>
              <a:rPr lang="fr-CA" dirty="0">
                <a:solidFill>
                  <a:srgbClr val="3C3D3E"/>
                </a:solidFill>
              </a:rPr>
              <a:t>À la suite de l’annonce du renouvellement du financement dans le budget fédéral de 2021, les dépenses du programme sont désormais comptabilisées sous un code financier distinct. </a:t>
            </a:r>
          </a:p>
          <a:p>
            <a:endParaRPr lang="en-CA" dirty="0"/>
          </a:p>
        </p:txBody>
      </p:sp>
      <p:sp>
        <p:nvSpPr>
          <p:cNvPr id="5" name="TextBox 4">
            <a:extLst>
              <a:ext uri="{FF2B5EF4-FFF2-40B4-BE49-F238E27FC236}">
                <a16:creationId xmlns:a16="http://schemas.microsoft.com/office/drawing/2014/main" id="{24F7148C-48F0-C18D-54BA-3ACEC415835A}"/>
              </a:ext>
            </a:extLst>
          </p:cNvPr>
          <p:cNvSpPr txBox="1"/>
          <p:nvPr/>
        </p:nvSpPr>
        <p:spPr>
          <a:xfrm>
            <a:off x="2547258" y="788919"/>
            <a:ext cx="3967842" cy="2292294"/>
          </a:xfrm>
          <a:prstGeom prst="rect">
            <a:avLst/>
          </a:prstGeom>
          <a:noFill/>
        </p:spPr>
        <p:txBody>
          <a:bodyPr wrap="square">
            <a:spAutoFit/>
          </a:bodyPr>
          <a:lstStyle/>
          <a:p>
            <a:pPr lvl="0">
              <a:lnSpc>
                <a:spcPct val="114000"/>
              </a:lnSpc>
              <a:spcAft>
                <a:spcPts val="600"/>
              </a:spcAft>
              <a:defRPr/>
            </a:pPr>
            <a:r>
              <a:rPr lang="fr-CA" sz="1100" dirty="0">
                <a:solidFill>
                  <a:srgbClr val="3C3D3E"/>
                </a:solidFill>
              </a:rPr>
              <a:t>Pour trouver les dépenses liées au programme IC d’avant l’exercice 2022-2023, il a fallu passer au crible les dépenses de l’Initiative Canada 150 pour ne retenir que les éléments portant la mention «Initiation au camping» ou «Learn-to Camp». Il est possible que cette méthode ait exclu des dépenses comptabilisées sous d’autres numéros d’ordre internes.</a:t>
            </a:r>
          </a:p>
          <a:p>
            <a:pPr lvl="0">
              <a:lnSpc>
                <a:spcPct val="114000"/>
              </a:lnSpc>
              <a:buNone/>
              <a:defRPr/>
            </a:pPr>
            <a:r>
              <a:rPr lang="fr-CA" sz="1100" dirty="0">
                <a:solidFill>
                  <a:srgbClr val="3C3D3E"/>
                </a:solidFill>
              </a:rPr>
              <a:t>Toutefois, les dépenses déclarées pour les exercices 2022-2023 et 2023-2024 correspondent aux allocations présentées à la figure 20, soit un total d’environ 1,1 M$ et 1,2 M$ pour chacun de ces exercices.</a:t>
            </a:r>
          </a:p>
        </p:txBody>
      </p:sp>
    </p:spTree>
    <p:extLst>
      <p:ext uri="{BB962C8B-B14F-4D97-AF65-F5344CB8AC3E}">
        <p14:creationId xmlns:p14="http://schemas.microsoft.com/office/powerpoint/2010/main" val="319338733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title="Tableaux et figures"/>
          <p:cNvSpPr>
            <a:spLocks noGrp="1"/>
          </p:cNvSpPr>
          <p:nvPr>
            <p:ph type="title"/>
          </p:nvPr>
        </p:nvSpPr>
        <p:spPr/>
        <p:txBody>
          <a:bodyPr/>
          <a:lstStyle/>
          <a:p>
            <a:r>
              <a:rPr lang="fr-CA" dirty="0"/>
              <a:t>Liste des figures</a:t>
            </a:r>
          </a:p>
        </p:txBody>
      </p:sp>
      <p:graphicFrame>
        <p:nvGraphicFramePr>
          <p:cNvPr id="9" name="Content Placeholder 3" descr="Liste de l’ensemble des graphiques et organigrammes du présent rapport avec les numéros de pages dans la deuxième colonne." title="Liste des figures"/>
          <p:cNvGraphicFramePr>
            <a:graphicFrameLocks noGrp="1"/>
          </p:cNvGraphicFramePr>
          <p:nvPr>
            <p:ph idx="10"/>
            <p:extLst>
              <p:ext uri="{D42A27DB-BD31-4B8C-83A1-F6EECF244321}">
                <p14:modId xmlns:p14="http://schemas.microsoft.com/office/powerpoint/2010/main" val="2252978653"/>
              </p:ext>
            </p:extLst>
          </p:nvPr>
        </p:nvGraphicFramePr>
        <p:xfrm>
          <a:off x="351027" y="1492705"/>
          <a:ext cx="6038198" cy="6918960"/>
        </p:xfrm>
        <a:graphic>
          <a:graphicData uri="http://schemas.openxmlformats.org/drawingml/2006/table">
            <a:tbl>
              <a:tblPr firstRow="1">
                <a:tableStyleId>{69012ECD-51FC-41F1-AA8D-1B2483CD663E}</a:tableStyleId>
              </a:tblPr>
              <a:tblGrid>
                <a:gridCol w="761676">
                  <a:extLst>
                    <a:ext uri="{9D8B030D-6E8A-4147-A177-3AD203B41FA5}">
                      <a16:colId xmlns:a16="http://schemas.microsoft.com/office/drawing/2014/main" val="4119707151"/>
                    </a:ext>
                  </a:extLst>
                </a:gridCol>
                <a:gridCol w="4569614">
                  <a:extLst>
                    <a:ext uri="{9D8B030D-6E8A-4147-A177-3AD203B41FA5}">
                      <a16:colId xmlns:a16="http://schemas.microsoft.com/office/drawing/2014/main" val="927817577"/>
                    </a:ext>
                  </a:extLst>
                </a:gridCol>
                <a:gridCol w="706908">
                  <a:extLst>
                    <a:ext uri="{9D8B030D-6E8A-4147-A177-3AD203B41FA5}">
                      <a16:colId xmlns:a16="http://schemas.microsoft.com/office/drawing/2014/main" val="3761567963"/>
                    </a:ext>
                  </a:extLst>
                </a:gridCol>
              </a:tblGrid>
              <a:tr h="177544">
                <a:tc>
                  <a:txBody>
                    <a:bodyPr/>
                    <a:lstStyle/>
                    <a:p>
                      <a:pPr marL="0" algn="l" defTabSz="1219170" rtl="0" eaLnBrk="1" latinLnBrk="0" hangingPunct="1"/>
                      <a:r>
                        <a:rPr lang="fr-CA" sz="1200" b="0" dirty="0">
                          <a:solidFill>
                            <a:schemeClr val="lt1"/>
                          </a:solidFill>
                          <a:latin typeface="HelveticaNeue LT 65 Medium" panose="020B0804020202020204" pitchFamily="34" charset="0"/>
                          <a:ea typeface="HelveticaNeue LT 65 Medium"/>
                          <a:cs typeface="+mn-cs"/>
                        </a:rPr>
                        <a:t>Numéro</a:t>
                      </a:r>
                    </a:p>
                  </a:txBody>
                  <a:tcPr marL="59760" marR="0" marT="60960" marB="60960" anchor="ctr">
                    <a:lnL w="9525" cap="flat" cmpd="sng" algn="ctr">
                      <a:noFill/>
                      <a:prstDash val="soli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1219170" rtl="0" eaLnBrk="1" latinLnBrk="0" hangingPunct="1"/>
                      <a:r>
                        <a:rPr lang="fr-CA" sz="1200" b="0" baseline="0" dirty="0">
                          <a:solidFill>
                            <a:schemeClr val="lt1"/>
                          </a:solidFill>
                          <a:latin typeface="HelveticaNeue LT 65 Medium" panose="020B0804020202020204" pitchFamily="34" charset="0"/>
                          <a:ea typeface="HelveticaNeue LT 65 Medium"/>
                          <a:cs typeface="+mn-cs"/>
                        </a:rPr>
                        <a:t>Titres</a:t>
                      </a:r>
                    </a:p>
                  </a:txBody>
                  <a:tcPr marL="72000" marR="202388" marT="60960" marB="6096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1219170" rtl="0" eaLnBrk="1" latinLnBrk="0" hangingPunct="1"/>
                      <a:r>
                        <a:rPr lang="fr-CA" sz="1200" b="0" dirty="0">
                          <a:solidFill>
                            <a:schemeClr val="lt1"/>
                          </a:solidFill>
                          <a:latin typeface="HelveticaNeue LT 65 Medium" panose="020B0804020202020204" pitchFamily="34" charset="0"/>
                          <a:ea typeface="HelveticaNeue LT 65 Medium"/>
                          <a:cs typeface="+mn-cs"/>
                        </a:rPr>
                        <a:t>Page</a:t>
                      </a:r>
                    </a:p>
                  </a:txBody>
                  <a:tcPr marL="119521" marR="202388" marT="60960" marB="60960" anchor="ctr">
                    <a:lnL>
                      <a:noFill/>
                    </a:lnL>
                    <a:lnR w="9525" cap="flat" cmpd="sng" algn="ctr">
                      <a:noFill/>
                      <a:prstDash val="soli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202005067"/>
                  </a:ext>
                </a:extLst>
              </a:tr>
              <a:tr h="270000">
                <a:tc>
                  <a:txBody>
                    <a:bodyPr/>
                    <a:lstStyle/>
                    <a:p>
                      <a:r>
                        <a:rPr lang="fr-CA" sz="1000" b="0" dirty="0">
                          <a:solidFill>
                            <a:schemeClr val="tx2"/>
                          </a:solidFill>
                          <a:latin typeface="+mn-lt"/>
                        </a:rPr>
                        <a:t>Figure 1</a:t>
                      </a:r>
                    </a:p>
                  </a:txBody>
                  <a:tcPr marL="57867" marR="0" marT="60960" marB="60960" anchor="ctr">
                    <a:lnL w="9525" cap="flat" cmpd="sng" algn="ctr">
                      <a:noFill/>
                      <a:prstDash val="solid"/>
                    </a:lnL>
                    <a:lnR>
                      <a:noFill/>
                    </a:lnR>
                    <a:lnT>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b="0">
                          <a:solidFill>
                            <a:schemeClr val="tx2"/>
                          </a:solidFill>
                          <a:latin typeface="+mn-lt"/>
                        </a:rPr>
                        <a:t>Chronologie du programme Initiation au camping</a:t>
                      </a:r>
                    </a:p>
                  </a:txBody>
                  <a:tcPr marL="57867" marR="195975" marT="60960" marB="60960" anchor="ctr">
                    <a:lnL>
                      <a:noFill/>
                    </a:lnL>
                    <a:lnR>
                      <a:noFill/>
                    </a:lnR>
                    <a:lnT>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10</a:t>
                      </a:r>
                    </a:p>
                  </a:txBody>
                  <a:tcPr marL="195975" marR="195975" marT="60960" marB="60960" anchor="ctr">
                    <a:lnL>
                      <a:noFill/>
                    </a:lnL>
                    <a:lnR w="9525" cap="flat" cmpd="sng" algn="ctr">
                      <a:noFill/>
                      <a:prstDash val="solid"/>
                    </a:lnR>
                    <a:lnT>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5228781"/>
                  </a:ext>
                </a:extLst>
              </a:tr>
              <a:tr h="270000">
                <a:tc>
                  <a:txBody>
                    <a:bodyPr/>
                    <a:lstStyle/>
                    <a:p>
                      <a:r>
                        <a:rPr lang="fr-CA" sz="1000" b="0" dirty="0">
                          <a:solidFill>
                            <a:schemeClr val="tx2"/>
                          </a:solidFill>
                          <a:latin typeface="+mn-lt"/>
                        </a:rPr>
                        <a:t>Figure 2</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a:solidFill>
                            <a:schemeClr val="tx2"/>
                          </a:solidFill>
                          <a:latin typeface="+mn-lt"/>
                        </a:rPr>
                        <a:t>Centres urbains – programme IC (2017-2025)</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11</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05479073"/>
                  </a:ext>
                </a:extLst>
              </a:tr>
              <a:tr h="270000">
                <a:tc>
                  <a:txBody>
                    <a:bodyPr/>
                    <a:lstStyle/>
                    <a:p>
                      <a:r>
                        <a:rPr lang="fr-CA" sz="1000" b="0" dirty="0">
                          <a:solidFill>
                            <a:schemeClr val="tx2"/>
                          </a:solidFill>
                          <a:latin typeface="+mn-lt"/>
                        </a:rPr>
                        <a:t>Figure 3</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a:solidFill>
                            <a:schemeClr val="tx2"/>
                          </a:solidFill>
                          <a:latin typeface="+mn-lt"/>
                        </a:rPr>
                        <a:t>Continuum de mobilisation et d’expérience – IC, 2017-2024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13</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434154"/>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4</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b="0">
                          <a:solidFill>
                            <a:schemeClr val="tx2"/>
                          </a:solidFill>
                          <a:latin typeface="+mn-lt"/>
                          <a:ea typeface="+mn-lt"/>
                          <a:cs typeface="+mn-cs"/>
                        </a:rPr>
                        <a:t>Gouvernance du programme et du centre urbain d’Ottawa</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14</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60676897"/>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5</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a:solidFill>
                            <a:schemeClr val="tx2"/>
                          </a:solidFill>
                          <a:latin typeface="+mn-lt"/>
                          <a:ea typeface="+mn-lt"/>
                          <a:cs typeface="+mn-cs"/>
                        </a:rPr>
                        <a:t>Structure organisationnelle des centres urbains</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14</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44824812"/>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6</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a:solidFill>
                            <a:schemeClr val="tx2"/>
                          </a:solidFill>
                          <a:latin typeface="+mn-lt"/>
                        </a:rPr>
                        <a:t>Modèle logique du programme Initiation au camping, de 2017 à 2024 </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15</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8760869"/>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7</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Chronologie de l’harmonisation des politiques et des stratégies</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19</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9903986"/>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8</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Publics cibles du programme IC, de 2011 à 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25</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47404253"/>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9</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b="0" dirty="0">
                          <a:solidFill>
                            <a:schemeClr val="tx2"/>
                          </a:solidFill>
                          <a:latin typeface="+mn-lt"/>
                        </a:rPr>
                        <a:t>Âge des participants aux activités de camping avec nuitée, de 2017 à 2023</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25</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60042220"/>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ea typeface="+mn-lt"/>
                          <a:cs typeface="Times New Roman" panose="02020603050405020304" pitchFamily="18" charset="0"/>
                        </a:rPr>
                        <a:t>Figure 10</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Indicateur de rendement clé du programme IC, 2017-2024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30</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088107"/>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kern="1200" dirty="0">
                          <a:solidFill>
                            <a:schemeClr val="tx2"/>
                          </a:solidFill>
                          <a:latin typeface="+mn-lt"/>
                          <a:ea typeface="+mn-ea"/>
                          <a:cs typeface="+mn-cs"/>
                        </a:rPr>
                        <a:t>Figure 11</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kern="1200" dirty="0">
                          <a:solidFill>
                            <a:schemeClr val="tx2"/>
                          </a:solidFill>
                          <a:latin typeface="+mn-lt"/>
                          <a:ea typeface="+mn-ea"/>
                          <a:cs typeface="+mn-cs"/>
                        </a:rPr>
                        <a:t>Objectifs de portée du programme IC pour la période de 2017 à 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32</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84827903"/>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kern="1200" dirty="0">
                          <a:solidFill>
                            <a:schemeClr val="tx2"/>
                          </a:solidFill>
                          <a:latin typeface="+mn-lt"/>
                          <a:ea typeface="+mn-ea"/>
                          <a:cs typeface="+mn-cs"/>
                        </a:rPr>
                        <a:t>Figure 12</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kern="1200" dirty="0">
                          <a:solidFill>
                            <a:schemeClr val="tx2"/>
                          </a:solidFill>
                          <a:latin typeface="+mn-lt"/>
                          <a:ea typeface="+mn-ea"/>
                          <a:cs typeface="+mn-cs"/>
                        </a:rPr>
                        <a:t>Portée moyenne annuelle par centre urbain</a:t>
                      </a:r>
                      <a:endParaRPr lang="fr-CA" sz="1000" b="0" kern="1200" noProof="0" dirty="0">
                        <a:solidFill>
                          <a:schemeClr val="tx2"/>
                        </a:solidFill>
                        <a:latin typeface="+mn-lt"/>
                        <a:ea typeface="+mn-ea"/>
                        <a:cs typeface="+mn-cs"/>
                      </a:endParaRP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33</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34892483"/>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13</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a:solidFill>
                            <a:schemeClr val="tx2"/>
                          </a:solidFill>
                          <a:latin typeface="+mn-lt"/>
                        </a:rPr>
                        <a:t>Contacts établis par la diffusion externe et participants au programme IC, 2017-2024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35</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6658558"/>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14</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a:solidFill>
                            <a:schemeClr val="tx2"/>
                          </a:solidFill>
                          <a:latin typeface="+mn-lt"/>
                        </a:rPr>
                        <a:t>Participation à l’exposition et à l’expérience, 2017-2024 </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38</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22892916"/>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15</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Taux de satisfaction globale, formulaire de rétroaction sur le programme IP</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40</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9552226"/>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kern="1200" dirty="0">
                          <a:solidFill>
                            <a:schemeClr val="tx2"/>
                          </a:solidFill>
                          <a:latin typeface="+mn-lt"/>
                          <a:ea typeface="+mn-ea"/>
                          <a:cs typeface="+mn-cs"/>
                        </a:rPr>
                        <a:t>Figure 16</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kern="1200" noProof="0" dirty="0">
                          <a:solidFill>
                            <a:schemeClr val="tx2"/>
                          </a:solidFill>
                          <a:latin typeface="+mn-lt"/>
                          <a:ea typeface="+mn-ea"/>
                          <a:cs typeface="+mn-cs"/>
                        </a:rPr>
                        <a:t>Compétences déclarées, activités d’IC de nuitée, 2017-2023</a:t>
                      </a:r>
                      <a:endParaRPr lang="fr-CA" sz="1000" b="0" kern="1200" dirty="0">
                        <a:solidFill>
                          <a:schemeClr val="tx2"/>
                        </a:solidFill>
                        <a:latin typeface="+mn-lt"/>
                        <a:ea typeface="+mn-ea"/>
                        <a:cs typeface="+mn-cs"/>
                      </a:endParaRP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41</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93695443"/>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17</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 d'accord – confiance accrue pour le camping</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42</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68457103"/>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18</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a:solidFill>
                            <a:schemeClr val="tx2"/>
                          </a:solidFill>
                          <a:latin typeface="+mn-lt"/>
                        </a:rPr>
                        <a:t>Événements d’IC avec nuitée, 2017-2023 </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43</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80191550"/>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19</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kern="1200" noProof="0" dirty="0">
                          <a:solidFill>
                            <a:schemeClr val="tx2"/>
                          </a:solidFill>
                          <a:latin typeface="+mn-lt"/>
                          <a:ea typeface="+mn-ea"/>
                          <a:cs typeface="+mn-cs"/>
                        </a:rPr>
                        <a:t>% de répondants* ayant ciblé des obstacles précis</a:t>
                      </a:r>
                      <a:endParaRPr lang="fr-CA" sz="1000" b="0" kern="1200" dirty="0">
                        <a:solidFill>
                          <a:schemeClr val="tx2"/>
                        </a:solidFill>
                        <a:latin typeface="+mn-lt"/>
                        <a:ea typeface="+mn-ea"/>
                        <a:cs typeface="+mn-cs"/>
                      </a:endParaRP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43</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94353216"/>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20</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 d'accord – intérêt pour les lieux patrimoniaux et lien avec la nature</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44</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1148515"/>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21</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a:solidFill>
                            <a:schemeClr val="tx2"/>
                          </a:solidFill>
                          <a:latin typeface="+mn-lt"/>
                        </a:rPr>
                        <a:t>Allocations budgétaires du programme IC, de 2022-2023 à 2026-2027</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48</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34601358"/>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22</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a:solidFill>
                            <a:schemeClr val="tx2"/>
                          </a:solidFill>
                          <a:latin typeface="+mn-lt"/>
                        </a:rPr>
                        <a:t>Cycle de planification financière des centres urbains du programme IC </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51</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85515117"/>
                  </a:ext>
                </a:extLst>
              </a:tr>
              <a:tr h="27000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dirty="0">
                          <a:solidFill>
                            <a:schemeClr val="tx2"/>
                          </a:solidFill>
                          <a:latin typeface="+mn-lt"/>
                        </a:rPr>
                        <a:t>Figure 23</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CA" sz="1000" b="0">
                          <a:solidFill>
                            <a:schemeClr val="tx2"/>
                          </a:solidFill>
                          <a:latin typeface="+mn-lt"/>
                        </a:rPr>
                        <a:t>Conception du programme IC - obstacles liés aux coûts et à la distance, de 2017 à 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fr-CA" sz="1000" dirty="0">
                          <a:solidFill>
                            <a:schemeClr val="tx2"/>
                          </a:solidFill>
                        </a:rPr>
                        <a:t>53</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1989164"/>
                  </a:ext>
                </a:extLst>
              </a:tr>
            </a:tbl>
          </a:graphicData>
        </a:graphic>
      </p:graphicFrame>
    </p:spTree>
    <p:extLst>
      <p:ext uri="{BB962C8B-B14F-4D97-AF65-F5344CB8AC3E}">
        <p14:creationId xmlns:p14="http://schemas.microsoft.com/office/powerpoint/2010/main" val="337195170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97A14-97A7-5704-1095-C3510DFBE822}"/>
              </a:ext>
            </a:extLst>
          </p:cNvPr>
          <p:cNvSpPr>
            <a:spLocks noGrp="1"/>
          </p:cNvSpPr>
          <p:nvPr>
            <p:ph type="title"/>
            <p:custDataLst>
              <p:tags r:id="rId1"/>
            </p:custDataLst>
          </p:nvPr>
        </p:nvSpPr>
        <p:spPr/>
        <p:txBody>
          <a:bodyPr/>
          <a:lstStyle/>
          <a:p>
            <a:r>
              <a:rPr lang="fr-CA" dirty="0"/>
              <a:t>Efficience du programme</a:t>
            </a:r>
          </a:p>
        </p:txBody>
      </p:sp>
      <p:sp>
        <p:nvSpPr>
          <p:cNvPr id="3" name="Text Placeholder 2">
            <a:extLst>
              <a:ext uri="{FF2B5EF4-FFF2-40B4-BE49-F238E27FC236}">
                <a16:creationId xmlns:a16="http://schemas.microsoft.com/office/drawing/2014/main" id="{F7988B04-52A0-6624-70B2-4A1485806AB7}"/>
              </a:ext>
            </a:extLst>
          </p:cNvPr>
          <p:cNvSpPr>
            <a:spLocks noGrp="1"/>
          </p:cNvSpPr>
          <p:nvPr>
            <p:ph type="body" sz="quarter" idx="15"/>
            <p:custDataLst>
              <p:tags r:id="rId2"/>
            </p:custDataLst>
          </p:nvPr>
        </p:nvSpPr>
        <p:spPr>
          <a:xfrm>
            <a:off x="343332" y="2043381"/>
            <a:ext cx="2159568" cy="1994230"/>
          </a:xfrm>
        </p:spPr>
        <p:txBody>
          <a:bodyPr/>
          <a:lstStyle/>
          <a:p>
            <a:pPr>
              <a:lnSpc>
                <a:spcPct val="100000"/>
              </a:lnSpc>
              <a:spcAft>
                <a:spcPts val="0"/>
              </a:spcAft>
            </a:pPr>
            <a:r>
              <a:rPr lang="fr-CA" sz="1600" dirty="0">
                <a:solidFill>
                  <a:srgbClr val="007C7C"/>
                </a:solidFill>
                <a:latin typeface="Aptos" panose="020B0004020202020204" pitchFamily="34" charset="0"/>
              </a:rPr>
              <a:t>Le programme IC disposait de ressources suffisantes et était efficace, de sorte que les activités proposées aux participants étaient gratuites ou d’un coût abordable.</a:t>
            </a:r>
          </a:p>
          <a:p>
            <a:pPr>
              <a:lnSpc>
                <a:spcPct val="100000"/>
              </a:lnSpc>
              <a:spcAft>
                <a:spcPts val="0"/>
              </a:spcAft>
            </a:pPr>
            <a:endParaRPr lang="en-CA" sz="1600" dirty="0"/>
          </a:p>
        </p:txBody>
      </p:sp>
      <p:sp>
        <p:nvSpPr>
          <p:cNvPr id="5" name="Content Placeholder 4">
            <a:extLst>
              <a:ext uri="{FF2B5EF4-FFF2-40B4-BE49-F238E27FC236}">
                <a16:creationId xmlns:a16="http://schemas.microsoft.com/office/drawing/2014/main" id="{959072DF-AB50-289E-647E-6C044527DCC2}"/>
              </a:ext>
            </a:extLst>
          </p:cNvPr>
          <p:cNvSpPr>
            <a:spLocks noGrp="1"/>
          </p:cNvSpPr>
          <p:nvPr>
            <p:ph idx="1"/>
            <p:custDataLst>
              <p:tags r:id="rId3"/>
            </p:custDataLst>
          </p:nvPr>
        </p:nvSpPr>
        <p:spPr>
          <a:xfrm>
            <a:off x="2598821" y="792000"/>
            <a:ext cx="3958841" cy="7559040"/>
          </a:xfrm>
        </p:spPr>
        <p:txBody>
          <a:bodyPr/>
          <a:lstStyle/>
          <a:p>
            <a:pPr>
              <a:lnSpc>
                <a:spcPct val="114000"/>
              </a:lnSpc>
              <a:buNone/>
            </a:pPr>
            <a:r>
              <a:rPr lang="fr-CA" dirty="0"/>
              <a:t>Pour évaluer l’efficience du programme, nous avons examiné les structures du programme IC, les renseignements relatifs aux finances et à la tarification, et nous avons mené des entrevues auprès du personnel des centres d’initiation au camping et de la Direction générale des relations externes et de l’expérience du visiteur (</a:t>
            </a:r>
            <a:r>
              <a:rPr lang="fr-CA" dirty="0" err="1"/>
              <a:t>DGREEV</a:t>
            </a:r>
            <a:r>
              <a:rPr lang="fr-CA" dirty="0"/>
              <a:t>) de Parcs Canada. </a:t>
            </a:r>
          </a:p>
          <a:p>
            <a:pPr lvl="1">
              <a:lnSpc>
                <a:spcPct val="114000"/>
              </a:lnSpc>
            </a:pPr>
            <a:r>
              <a:rPr lang="fr-CA" dirty="0">
                <a:cs typeface="Times New Roman" panose="02020603050405020304" pitchFamily="18" charset="0"/>
              </a:rPr>
              <a:t>Prestation efficiente du programme</a:t>
            </a:r>
          </a:p>
          <a:p>
            <a:pPr>
              <a:lnSpc>
                <a:spcPct val="114000"/>
              </a:lnSpc>
            </a:pPr>
            <a:r>
              <a:rPr lang="fr-CA" dirty="0"/>
              <a:t>Les personnes interrogées s’accordaient largement pour dire que, depuis son lancement en 2017, le programme IC dispose des ressources humaines, financières et matérielles dont il a besoin pour atteindre ses objectifs, et il peut compter sur le soutien de la </a:t>
            </a:r>
            <a:r>
              <a:rPr lang="fr-CA" dirty="0" err="1"/>
              <a:t>DGREEV</a:t>
            </a:r>
            <a:r>
              <a:rPr lang="fr-CA" dirty="0"/>
              <a:t> et des unités de gestion pour assurer son bon fonctionnement. </a:t>
            </a:r>
          </a:p>
          <a:p>
            <a:pPr>
              <a:lnSpc>
                <a:spcPct val="114000"/>
              </a:lnSpc>
              <a:spcAft>
                <a:spcPts val="0"/>
              </a:spcAft>
            </a:pPr>
            <a:r>
              <a:rPr lang="fr-CA" b="1" dirty="0"/>
              <a:t>Structures de programme</a:t>
            </a:r>
          </a:p>
          <a:p>
            <a:pPr>
              <a:lnSpc>
                <a:spcPct val="114000"/>
              </a:lnSpc>
            </a:pPr>
            <a:r>
              <a:rPr lang="fr-CA" dirty="0"/>
              <a:t>Dans l’ensemble, le personnel de Parcs Canada, c’est-à-dire les directeurs et gestionnaires des unités de gestion, les coordonnateurs des centres urbains et l’équipe de la </a:t>
            </a:r>
            <a:r>
              <a:rPr lang="fr-CA" dirty="0" err="1"/>
              <a:t>DGREEV</a:t>
            </a:r>
            <a:r>
              <a:rPr lang="fr-CA" dirty="0"/>
              <a:t>, estime que le modèle de prestation et les structures de soutien du programme IC sont efficients et efficaces. </a:t>
            </a:r>
          </a:p>
          <a:p>
            <a:pPr>
              <a:lnSpc>
                <a:spcPct val="114000"/>
              </a:lnSpc>
            </a:pPr>
            <a:r>
              <a:rPr lang="fr-CA" dirty="0"/>
              <a:t>Ils comprenaient notamment le modèle de centre urbain et le continuum d’activités en trois parties du programme IC (voir p. 13), qui mettent à profit la composante de diffusion externe, moins gourmande en ressources, pour sensibiliser le public et multiplier les contacts afin d’aider les centres urbains à atteindre leurs objectifs en matière de rayonnement tout en continuant à offrir des expériences d’apprentissage pratiques enrichissantes. </a:t>
            </a:r>
          </a:p>
          <a:p>
            <a:pPr>
              <a:lnSpc>
                <a:spcPct val="114000"/>
              </a:lnSpc>
            </a:pPr>
            <a:r>
              <a:rPr lang="fr-CA" dirty="0"/>
              <a:t>De l’avis du personnel du programme IC, les points forts du modèle de centres urbains étaient son caractère local et sa polyvalence : chaque centre était libre d’adapter les activités au contexte et aux priorités des unités de gestions de sa région, sans s’écarter du cadre national défini par la DGREEV. </a:t>
            </a:r>
          </a:p>
        </p:txBody>
      </p:sp>
    </p:spTree>
    <p:extLst>
      <p:ext uri="{BB962C8B-B14F-4D97-AF65-F5344CB8AC3E}">
        <p14:creationId xmlns:p14="http://schemas.microsoft.com/office/powerpoint/2010/main" val="218332861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E7D30-14C5-ACE8-0CC0-39FE5E9F9C34}"/>
            </a:ext>
          </a:extLst>
        </p:cNvPr>
        <p:cNvGrpSpPr/>
        <p:nvPr/>
      </p:nvGrpSpPr>
      <p:grpSpPr>
        <a:xfrm>
          <a:off x="0" y="0"/>
          <a:ext cx="0" cy="0"/>
          <a:chOff x="0" y="0"/>
          <a:chExt cx="0" cy="0"/>
        </a:xfrm>
      </p:grpSpPr>
      <p:sp>
        <p:nvSpPr>
          <p:cNvPr id="33" name="Rectangle 32">
            <a:extLst>
              <a:ext uri="{FF2B5EF4-FFF2-40B4-BE49-F238E27FC236}">
                <a16:creationId xmlns:a16="http://schemas.microsoft.com/office/drawing/2014/main" id="{5F701567-44E5-F2AD-B9FA-2E2E429B9728}"/>
              </a:ext>
            </a:extLst>
          </p:cNvPr>
          <p:cNvSpPr/>
          <p:nvPr>
            <p:custDataLst>
              <p:tags r:id="rId1"/>
            </p:custDataLst>
          </p:nvPr>
        </p:nvSpPr>
        <p:spPr>
          <a:xfrm>
            <a:off x="13648" y="10636"/>
            <a:ext cx="6876000" cy="6113438"/>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graphicFrame>
        <p:nvGraphicFramePr>
          <p:cNvPr id="31" name="Diagram 30">
            <a:extLst>
              <a:ext uri="{FF2B5EF4-FFF2-40B4-BE49-F238E27FC236}">
                <a16:creationId xmlns:a16="http://schemas.microsoft.com/office/drawing/2014/main" id="{1FA34AC2-9C16-41E1-0686-24703A80F569}"/>
              </a:ext>
            </a:extLst>
          </p:cNvPr>
          <p:cNvGraphicFramePr/>
          <p:nvPr>
            <p:custDataLst>
              <p:tags r:id="rId2"/>
            </p:custDataLst>
            <p:extLst>
              <p:ext uri="{D42A27DB-BD31-4B8C-83A1-F6EECF244321}">
                <p14:modId xmlns:p14="http://schemas.microsoft.com/office/powerpoint/2010/main" val="523607567"/>
              </p:ext>
            </p:extLst>
          </p:nvPr>
        </p:nvGraphicFramePr>
        <p:xfrm>
          <a:off x="-186704" y="775437"/>
          <a:ext cx="7231407" cy="492753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5" name="TextBox 4">
            <a:extLst>
              <a:ext uri="{FF2B5EF4-FFF2-40B4-BE49-F238E27FC236}">
                <a16:creationId xmlns:a16="http://schemas.microsoft.com/office/drawing/2014/main" id="{C6EA4581-DB61-C25A-923C-5D544B065B0C}"/>
              </a:ext>
            </a:extLst>
          </p:cNvPr>
          <p:cNvSpPr txBox="1"/>
          <p:nvPr>
            <p:custDataLst>
              <p:tags r:id="rId3"/>
            </p:custDataLst>
          </p:nvPr>
        </p:nvSpPr>
        <p:spPr>
          <a:xfrm>
            <a:off x="302834" y="294058"/>
            <a:ext cx="5729666" cy="184666"/>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2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22 : Cycle de planification financière des centres urbains du programme IC                          </a:t>
            </a:r>
          </a:p>
        </p:txBody>
      </p:sp>
      <p:sp>
        <p:nvSpPr>
          <p:cNvPr id="6" name="Content Placeholder 5">
            <a:extLst>
              <a:ext uri="{FF2B5EF4-FFF2-40B4-BE49-F238E27FC236}">
                <a16:creationId xmlns:a16="http://schemas.microsoft.com/office/drawing/2014/main" id="{90F6B468-FF10-7445-D858-AFD12FE9F365}"/>
              </a:ext>
            </a:extLst>
          </p:cNvPr>
          <p:cNvSpPr>
            <a:spLocks noGrp="1"/>
          </p:cNvSpPr>
          <p:nvPr>
            <p:ph idx="13"/>
            <p:custDataLst>
              <p:tags r:id="rId4"/>
            </p:custDataLst>
          </p:nvPr>
        </p:nvSpPr>
        <p:spPr>
          <a:xfrm>
            <a:off x="399010" y="6334013"/>
            <a:ext cx="2844000" cy="2034550"/>
          </a:xfrm>
        </p:spPr>
        <p:txBody>
          <a:bodyPr/>
          <a:lstStyle/>
          <a:p>
            <a:pPr>
              <a:lnSpc>
                <a:spcPct val="114000"/>
              </a:lnSpc>
            </a:pPr>
            <a:r>
              <a:rPr lang="fr-CA" dirty="0"/>
              <a:t>Par ailleurs, alors que les unités de gestion étaient perçues comme des sources de connaissances locales et de soutien administratif, </a:t>
            </a:r>
            <a:r>
              <a:rPr lang="fr-CA" dirty="0">
                <a:solidFill>
                  <a:srgbClr val="3C3D3E"/>
                </a:solidFill>
              </a:rPr>
              <a:t>l’équipe du programme IC de la DGREEV était quant à elle vue comme le garant de la continuité du programme, en accompagnant les nouveaux coordonnateurs au besoin et en fournissant</a:t>
            </a:r>
            <a:r>
              <a:rPr lang="fr-CA" dirty="0"/>
              <a:t> des conseils en matière de recrutement, de programmation et de relations avec les médias. </a:t>
            </a:r>
          </a:p>
        </p:txBody>
      </p:sp>
      <p:sp>
        <p:nvSpPr>
          <p:cNvPr id="3" name="Content Placeholder 2">
            <a:extLst>
              <a:ext uri="{FF2B5EF4-FFF2-40B4-BE49-F238E27FC236}">
                <a16:creationId xmlns:a16="http://schemas.microsoft.com/office/drawing/2014/main" id="{DECB6CB5-DC62-A977-9844-F1010B8DD374}"/>
              </a:ext>
            </a:extLst>
          </p:cNvPr>
          <p:cNvSpPr>
            <a:spLocks noGrp="1"/>
          </p:cNvSpPr>
          <p:nvPr>
            <p:ph idx="1"/>
            <p:custDataLst>
              <p:tags r:id="rId5"/>
            </p:custDataLst>
          </p:nvPr>
        </p:nvSpPr>
        <p:spPr>
          <a:xfrm>
            <a:off x="3343936" y="6285890"/>
            <a:ext cx="3115054" cy="2771548"/>
          </a:xfrm>
        </p:spPr>
        <p:txBody>
          <a:bodyPr/>
          <a:lstStyle/>
          <a:p>
            <a:pPr>
              <a:lnSpc>
                <a:spcPct val="114000"/>
              </a:lnSpc>
            </a:pPr>
            <a:r>
              <a:rPr lang="fr-CA" dirty="0"/>
              <a:t>Les coordonnateurs des centres estimaient par ailleurs que les séances périodiques d’échange de renseignements, animées par le coordonnateur national du programme IC, contribuaient à optimiser le programme grâce à la diffusion des pratiques exemplaires et des leçons apprises.</a:t>
            </a:r>
            <a:endParaRPr lang="en-CA" dirty="0">
              <a:solidFill>
                <a:srgbClr val="3C3D3E"/>
              </a:solidFill>
            </a:endParaRPr>
          </a:p>
          <a:p>
            <a:pPr lvl="1">
              <a:lnSpc>
                <a:spcPct val="114000"/>
              </a:lnSpc>
            </a:pPr>
            <a:r>
              <a:rPr lang="fr-CA" sz="1100" b="1" dirty="0">
                <a:solidFill>
                  <a:schemeClr val="tx2"/>
                </a:solidFill>
              </a:rPr>
              <a:t>Planification et exploitation</a:t>
            </a:r>
          </a:p>
          <a:p>
            <a:pPr>
              <a:lnSpc>
                <a:spcPct val="114000"/>
              </a:lnSpc>
            </a:pPr>
            <a:r>
              <a:rPr lang="fr-CA" dirty="0"/>
              <a:t>La figure 21 ci-dessus </a:t>
            </a:r>
            <a:r>
              <a:rPr lang="fr-CA" dirty="0">
                <a:solidFill>
                  <a:srgbClr val="3C3D3E"/>
                </a:solidFill>
              </a:rPr>
              <a:t>donne un aperçu du cycle de planification financière et de production de rapports du programme IC. La DGREEV gère les fonds centralisés et les distribue chaque année</a:t>
            </a:r>
            <a:endParaRPr lang="en-CA" dirty="0"/>
          </a:p>
        </p:txBody>
      </p:sp>
    </p:spTree>
    <p:extLst>
      <p:ext uri="{BB962C8B-B14F-4D97-AF65-F5344CB8AC3E}">
        <p14:creationId xmlns:p14="http://schemas.microsoft.com/office/powerpoint/2010/main" val="391564063"/>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1ED091-0C40-3B5F-2EDD-3AE5C715E936}"/>
              </a:ext>
            </a:extLst>
          </p:cNvPr>
          <p:cNvSpPr>
            <a:spLocks noGrp="1"/>
          </p:cNvSpPr>
          <p:nvPr>
            <p:ph type="title"/>
            <p:custDataLst>
              <p:tags r:id="rId1"/>
            </p:custDataLst>
          </p:nvPr>
        </p:nvSpPr>
        <p:spPr/>
        <p:txBody>
          <a:bodyPr/>
          <a:lstStyle/>
          <a:p>
            <a:r>
              <a:rPr lang="fr-CA" dirty="0"/>
              <a:t>Efficience du programme</a:t>
            </a:r>
          </a:p>
        </p:txBody>
      </p:sp>
      <p:sp>
        <p:nvSpPr>
          <p:cNvPr id="3" name="Content Placeholder 2">
            <a:extLst>
              <a:ext uri="{FF2B5EF4-FFF2-40B4-BE49-F238E27FC236}">
                <a16:creationId xmlns:a16="http://schemas.microsoft.com/office/drawing/2014/main" id="{2C7CCB3D-66FB-1C70-8091-BAEEE1D38064}"/>
              </a:ext>
            </a:extLst>
          </p:cNvPr>
          <p:cNvSpPr>
            <a:spLocks noGrp="1"/>
          </p:cNvSpPr>
          <p:nvPr>
            <p:ph idx="13"/>
            <p:custDataLst>
              <p:tags r:id="rId2"/>
            </p:custDataLst>
          </p:nvPr>
        </p:nvSpPr>
        <p:spPr>
          <a:xfrm>
            <a:off x="342461" y="792000"/>
            <a:ext cx="2051823" cy="6443205"/>
          </a:xfrm>
        </p:spPr>
        <p:txBody>
          <a:bodyPr/>
          <a:lstStyle/>
          <a:p>
            <a:pPr>
              <a:lnSpc>
                <a:spcPct val="114000"/>
              </a:lnSpc>
            </a:pPr>
            <a:r>
              <a:rPr lang="fr-CA" dirty="0">
                <a:solidFill>
                  <a:srgbClr val="3C3D3E"/>
                </a:solidFill>
              </a:rPr>
              <a:t>aux centres urbains et aux emplacements proposant des activités d’initiation au camping.</a:t>
            </a:r>
          </a:p>
          <a:p>
            <a:pPr>
              <a:lnSpc>
                <a:spcPct val="114000"/>
              </a:lnSpc>
              <a:buNone/>
            </a:pPr>
            <a:r>
              <a:rPr lang="fr-CA" dirty="0"/>
              <a:t>De 2017-2018 à 2020-2021, les centres urbains disposaient d’un budget de 80 000 $ pour les biens et services, dont une partie pouvait être reportée sur l’exercice suivant. </a:t>
            </a:r>
            <a:endParaRPr lang="en-CA" dirty="0"/>
          </a:p>
          <a:p>
            <a:pPr>
              <a:lnSpc>
                <a:spcPct val="114000"/>
              </a:lnSpc>
              <a:buNone/>
            </a:pPr>
            <a:r>
              <a:rPr lang="fr-CA" dirty="0"/>
              <a:t>À compter de 2021-2022, ce budget a été réduit à 20 000 $, sans possibilité de report. Grâce à des examens périodiques réalisés par la DGREEV, les centres urbains ont pu obtenir des fonds supplémentaires ou restituer les portions inutilisées de leur budget.</a:t>
            </a:r>
          </a:p>
          <a:p>
            <a:pPr>
              <a:lnSpc>
                <a:spcPct val="114000"/>
              </a:lnSpc>
              <a:buNone/>
            </a:pPr>
            <a:r>
              <a:rPr lang="fr-CA" dirty="0"/>
              <a:t>L’analyse des dossiers a révélé que les fonds réaffectés avaient été investis dans la résolution de difficultés opérationnelles et l’élaboration de nouvelles offres, notamment pour l’achat de matériel, l’amélioration des installations ou la formation.</a:t>
            </a:r>
          </a:p>
          <a:p>
            <a:pPr lvl="1">
              <a:lnSpc>
                <a:spcPct val="114000"/>
              </a:lnSpc>
              <a:spcAft>
                <a:spcPts val="600"/>
              </a:spcAft>
            </a:pPr>
            <a:r>
              <a:rPr lang="fr-CA" sz="1100" dirty="0">
                <a:solidFill>
                  <a:schemeClr val="tx2"/>
                </a:solidFill>
                <a:latin typeface="+mn-lt"/>
              </a:rPr>
              <a:t>Les difficultés opérationnelles signalées concernaient surtout les installations, comme le manque d’espace d’entreposage pour le matériel ou l’absence de toilettes publiques dans les campings urbains. </a:t>
            </a:r>
            <a:endParaRPr lang="fr-CA" sz="1100" dirty="0">
              <a:solidFill>
                <a:srgbClr val="3C3D3E"/>
              </a:solidFill>
              <a:latin typeface="+mn-lt"/>
            </a:endParaRPr>
          </a:p>
        </p:txBody>
      </p:sp>
      <p:sp>
        <p:nvSpPr>
          <p:cNvPr id="4" name="Content Placeholder 3">
            <a:extLst>
              <a:ext uri="{FF2B5EF4-FFF2-40B4-BE49-F238E27FC236}">
                <a16:creationId xmlns:a16="http://schemas.microsoft.com/office/drawing/2014/main" id="{FE6B319F-DA71-2F39-0288-4A64358A1B99}"/>
              </a:ext>
            </a:extLst>
          </p:cNvPr>
          <p:cNvSpPr>
            <a:spLocks noGrp="1"/>
          </p:cNvSpPr>
          <p:nvPr>
            <p:ph idx="1"/>
            <p:custDataLst>
              <p:tags r:id="rId3"/>
            </p:custDataLst>
          </p:nvPr>
        </p:nvSpPr>
        <p:spPr>
          <a:xfrm>
            <a:off x="2562726" y="792000"/>
            <a:ext cx="3944203" cy="6920242"/>
          </a:xfrm>
        </p:spPr>
        <p:txBody>
          <a:bodyPr/>
          <a:lstStyle/>
          <a:p>
            <a:pPr>
              <a:lnSpc>
                <a:spcPct val="114000"/>
              </a:lnSpc>
            </a:pPr>
            <a:r>
              <a:rPr lang="fr-CA" dirty="0"/>
              <a:t>Ces deux problèmes ont été résolus par la location de l’équipement nécessaire. D’autre part, certains problèmes, comme </a:t>
            </a:r>
            <a:r>
              <a:rPr lang="fr-CA" dirty="0">
                <a:solidFill>
                  <a:srgbClr val="3C3D3E"/>
                </a:solidFill>
              </a:rPr>
              <a:t>la fermeture du terrain de camping du parc urbain national de la Rouge, ont été résolus par la réduction du nombre d’événements avec nuitée au profit d’ateliers ou d’autres options d’apprentissage. </a:t>
            </a:r>
          </a:p>
          <a:p>
            <a:pPr>
              <a:lnSpc>
                <a:spcPct val="114000"/>
              </a:lnSpc>
            </a:pPr>
            <a:r>
              <a:rPr lang="fr-CA" dirty="0">
                <a:solidFill>
                  <a:srgbClr val="3C3D3E"/>
                </a:solidFill>
              </a:rPr>
              <a:t>Lors des entretiens avec les informateurs clés, d’autres difficultés opérationnelles ont été signalées : une certaine lassitude du personnel sur le terrain et la nécessité de définir le soutien que peuvent fournir les étudiants du programme IC aux unités de gestion, notamment lors de situations d’urgence ou en cas de besoin ponctuel de personnel supplémentaire. </a:t>
            </a:r>
          </a:p>
          <a:p>
            <a:pPr lvl="1">
              <a:lnSpc>
                <a:spcPct val="114000"/>
              </a:lnSpc>
            </a:pPr>
            <a:r>
              <a:rPr lang="fr-CA" dirty="0" err="1"/>
              <a:t>Abordabilité</a:t>
            </a:r>
            <a:endParaRPr lang="fr-CA" sz="1100" dirty="0"/>
          </a:p>
          <a:p>
            <a:pPr lvl="1">
              <a:lnSpc>
                <a:spcPct val="114000"/>
              </a:lnSpc>
              <a:spcAft>
                <a:spcPts val="600"/>
              </a:spcAft>
            </a:pPr>
            <a:r>
              <a:rPr lang="fr-CA" sz="1100" dirty="0">
                <a:solidFill>
                  <a:srgbClr val="3C3D3E"/>
                </a:solidFill>
                <a:latin typeface="+mn-lt"/>
              </a:rPr>
              <a:t>Enfin, bien que, de l’avis du personnel, les ressources du programme IC étaient suffisantes, les personnes interrogées ont souligné l’importance d’offrir des activités à faible coût et d’atténuer les contraintes liées à la distance, comme</a:t>
            </a:r>
            <a:r>
              <a:rPr lang="fr-CA" sz="1100" dirty="0">
                <a:latin typeface="+mn-lt"/>
              </a:rPr>
              <a:t> </a:t>
            </a:r>
            <a:r>
              <a:rPr lang="fr-CA" sz="1100" dirty="0">
                <a:solidFill>
                  <a:schemeClr val="tx2"/>
                </a:solidFill>
                <a:latin typeface="+mn-lt"/>
              </a:rPr>
              <a:t>le montre la figure 21</a:t>
            </a:r>
            <a:r>
              <a:rPr lang="fr-CA" sz="1100" dirty="0">
                <a:solidFill>
                  <a:srgbClr val="3C3D3E"/>
                </a:solidFill>
                <a:latin typeface="+mn-lt"/>
              </a:rPr>
              <a:t>, afin de favoriser l’accès aux loisirs de plein air.</a:t>
            </a:r>
          </a:p>
          <a:p>
            <a:pPr lvl="1">
              <a:lnSpc>
                <a:spcPct val="114000"/>
              </a:lnSpc>
              <a:spcAft>
                <a:spcPts val="600"/>
              </a:spcAft>
            </a:pPr>
            <a:r>
              <a:rPr lang="fr-CA" sz="1100" dirty="0">
                <a:solidFill>
                  <a:srgbClr val="3C3D3E"/>
                </a:solidFill>
                <a:latin typeface="+mn-lt"/>
              </a:rPr>
              <a:t>Dans le cas particulier des événements avec nuitée, les centres urbains ont absorbé une grande partie des coûts liés au transport des participants et/ou à l’adaptation des emplacements citadins (location de toilettes portables ou de grands chapiteaux, par exemple); ces dépenses ne se sont pas répercutées sur les frais d’inscription des participants </a:t>
            </a:r>
          </a:p>
          <a:p>
            <a:pPr lvl="1">
              <a:lnSpc>
                <a:spcPct val="114000"/>
              </a:lnSpc>
              <a:spcAft>
                <a:spcPts val="600"/>
              </a:spcAft>
            </a:pPr>
            <a:r>
              <a:rPr lang="fr-CA" sz="1100" dirty="0">
                <a:solidFill>
                  <a:srgbClr val="3C3D3E"/>
                </a:solidFill>
                <a:latin typeface="+mn-lt"/>
              </a:rPr>
              <a:t>Les analyses des documents ont révélé que les frais liés aux événements avec nuitée et aux autres activités d’initiation s’inscrivaient dans l’objectif du programme consistant à réduire au minimum les obstacles financiers, et que le personnel avait reçu l’autorisation d’offrir des activités à des tarifs inférieurs au seuil de recouvrement des coûts, bien qu’en d’autres temps, ces événements seraient typiquement </a:t>
            </a:r>
            <a:r>
              <a:rPr lang="fr-CA" sz="1100" dirty="0">
                <a:solidFill>
                  <a:schemeClr val="tx2"/>
                </a:solidFill>
                <a:latin typeface="+mn-lt"/>
              </a:rPr>
              <a:t>considérés comme des expériences de premier choix par Parcs Canada. </a:t>
            </a:r>
          </a:p>
          <a:p>
            <a:pPr lvl="1">
              <a:lnSpc>
                <a:spcPct val="114000"/>
              </a:lnSpc>
              <a:spcAft>
                <a:spcPts val="600"/>
              </a:spcAft>
            </a:pPr>
            <a:endParaRPr lang="en-CA" sz="1100" dirty="0">
              <a:solidFill>
                <a:srgbClr val="3C3D3E"/>
              </a:solidFill>
              <a:latin typeface="Microsoft New Tai Lue"/>
            </a:endParaRPr>
          </a:p>
        </p:txBody>
      </p:sp>
      <p:sp>
        <p:nvSpPr>
          <p:cNvPr id="15" name="TextBox 14">
            <a:extLst>
              <a:ext uri="{FF2B5EF4-FFF2-40B4-BE49-F238E27FC236}">
                <a16:creationId xmlns:a16="http://schemas.microsoft.com/office/drawing/2014/main" id="{34CA53DF-0B07-E9D6-420C-0EAE7AB3BF9D}"/>
              </a:ext>
            </a:extLst>
          </p:cNvPr>
          <p:cNvSpPr txBox="1"/>
          <p:nvPr>
            <p:custDataLst>
              <p:tags r:id="rId4"/>
            </p:custDataLst>
          </p:nvPr>
        </p:nvSpPr>
        <p:spPr>
          <a:xfrm>
            <a:off x="342461" y="8206368"/>
            <a:ext cx="5589107" cy="507831"/>
          </a:xfrm>
          <a:prstGeom prst="rect">
            <a:avLst/>
          </a:prstGeom>
          <a:noFill/>
        </p:spPr>
        <p:txBody>
          <a:bodyPr wrap="square" lIns="0" tIns="0" rIns="0" bIns="0">
            <a:spAutoFit/>
          </a:bodyPr>
          <a:lstStyle/>
          <a:p>
            <a:pPr marL="0" marR="0" lvl="0" indent="0" algn="l" defTabSz="1219170" rtl="0" eaLnBrk="1" fontAlgn="auto" latinLnBrk="0" hangingPunct="1">
              <a:lnSpc>
                <a:spcPct val="110000"/>
              </a:lnSpc>
              <a:spcBef>
                <a:spcPts val="0"/>
              </a:spcBef>
              <a:spcAft>
                <a:spcPts val="600"/>
              </a:spcAft>
              <a:buClrTx/>
              <a:buSzTx/>
              <a:buFont typeface="Arial" panose="020B0604020202020204" pitchFamily="34" charset="0"/>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icrosoft New Tai Lue"/>
                <a:cs typeface="+mn-cs"/>
              </a:rPr>
              <a:t>*En 2023, le tarif pour les événements avec nuitée était de 77 $ pour la première personne et de 19,25 $ pour chaque personne supplémentaire, à l’exception des enfants de moins de six ans pour qui la participation était gratuite.</a:t>
            </a:r>
          </a:p>
        </p:txBody>
      </p:sp>
      <p:cxnSp>
        <p:nvCxnSpPr>
          <p:cNvPr id="12" name="Straight Connector 11">
            <a:extLst>
              <a:ext uri="{FF2B5EF4-FFF2-40B4-BE49-F238E27FC236}">
                <a16:creationId xmlns:a16="http://schemas.microsoft.com/office/drawing/2014/main" id="{29CE1250-53D2-7EE5-2F48-0467C86F1087}"/>
              </a:ext>
            </a:extLst>
          </p:cNvPr>
          <p:cNvCxnSpPr/>
          <p:nvPr/>
        </p:nvCxnSpPr>
        <p:spPr>
          <a:xfrm>
            <a:off x="318836" y="8003658"/>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975798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D6C1B72-88B6-2194-9553-2DD535930DB4}"/>
              </a:ext>
            </a:extLst>
          </p:cNvPr>
          <p:cNvSpPr>
            <a:spLocks noGrp="1"/>
          </p:cNvSpPr>
          <p:nvPr>
            <p:ph type="title"/>
          </p:nvPr>
        </p:nvSpPr>
        <p:spPr/>
        <p:txBody>
          <a:bodyPr/>
          <a:lstStyle/>
          <a:p>
            <a:r>
              <a:rPr lang="fr-CA" dirty="0"/>
              <a:t>Efficience du programme</a:t>
            </a:r>
            <a:endParaRPr lang="en-CA" dirty="0"/>
          </a:p>
        </p:txBody>
      </p:sp>
      <p:sp>
        <p:nvSpPr>
          <p:cNvPr id="3" name="Content Placeholder 2">
            <a:extLst>
              <a:ext uri="{FF2B5EF4-FFF2-40B4-BE49-F238E27FC236}">
                <a16:creationId xmlns:a16="http://schemas.microsoft.com/office/drawing/2014/main" id="{D5D20A14-4868-CD6B-5AEF-B862944A7FC6}"/>
              </a:ext>
            </a:extLst>
          </p:cNvPr>
          <p:cNvSpPr>
            <a:spLocks noGrp="1"/>
          </p:cNvSpPr>
          <p:nvPr>
            <p:ph idx="13"/>
          </p:nvPr>
        </p:nvSpPr>
        <p:spPr>
          <a:xfrm>
            <a:off x="342900" y="792000"/>
            <a:ext cx="2063416" cy="6462000"/>
          </a:xfrm>
        </p:spPr>
        <p:txBody>
          <a:bodyPr/>
          <a:lstStyle/>
          <a:p>
            <a:pPr>
              <a:lnSpc>
                <a:spcPct val="114000"/>
              </a:lnSpc>
              <a:spcAft>
                <a:spcPts val="0"/>
              </a:spcAft>
              <a:defRPr/>
            </a:pPr>
            <a:r>
              <a:rPr lang="fr-CA" dirty="0"/>
              <a:t>Sur la base d’une analyse des dépenses et des recettes effectuées en 2022, selon laquelle le coût moyen d’un événement avec nuitée (y compris les dépenses en personnel, le transport, les articles consommables, etc.) s’élevait à 4 670 $, la DGREEV a fixé les coûts de base des événements avec nuitée à 41 % du recouvrement des coûts pour la saison 2023-2024. Après quoi la hausse ultérieure des coûts, applicable aux centres urbains, ne devait pas dépasser l’indice des prix à la consommation. </a:t>
            </a:r>
          </a:p>
          <a:p>
            <a:pPr lvl="0">
              <a:lnSpc>
                <a:spcPct val="114000"/>
              </a:lnSpc>
              <a:spcAft>
                <a:spcPts val="0"/>
              </a:spcAft>
              <a:defRPr/>
            </a:pPr>
            <a:endParaRPr lang="fr-CA" sz="1200" dirty="0">
              <a:solidFill>
                <a:srgbClr val="007C7C"/>
              </a:solidFill>
              <a:latin typeface="HelveticaNeue LT 55 Roman" panose="020B0604020202020204" pitchFamily="34" charset="0"/>
              <a:ea typeface="HelveticaNeue LT 55 Roman"/>
              <a:cs typeface="Times New Roman" panose="02020603050405020304" pitchFamily="18" charset="0"/>
            </a:endParaRPr>
          </a:p>
          <a:p>
            <a:endParaRPr lang="en-CA" dirty="0"/>
          </a:p>
        </p:txBody>
      </p:sp>
      <p:sp>
        <p:nvSpPr>
          <p:cNvPr id="5" name="Rectangle 4">
            <a:extLst>
              <a:ext uri="{FF2B5EF4-FFF2-40B4-BE49-F238E27FC236}">
                <a16:creationId xmlns:a16="http://schemas.microsoft.com/office/drawing/2014/main" id="{99BBEAB8-98D6-E6C6-7B32-9A4411741D08}"/>
              </a:ext>
            </a:extLst>
          </p:cNvPr>
          <p:cNvSpPr/>
          <p:nvPr>
            <p:custDataLst>
              <p:tags r:id="rId1"/>
            </p:custDataLst>
          </p:nvPr>
        </p:nvSpPr>
        <p:spPr>
          <a:xfrm>
            <a:off x="2595320" y="2951782"/>
            <a:ext cx="3761392" cy="3086415"/>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95000"/>
              </a:lnSpc>
              <a:spcBef>
                <a:spcPts val="0"/>
              </a:spcBef>
              <a:spcAft>
                <a:spcPts val="0"/>
              </a:spcAft>
              <a:buClrTx/>
              <a:buSzTx/>
              <a:buFontTx/>
              <a:buNone/>
              <a:tabLst/>
              <a:defRPr/>
            </a:pPr>
            <a:endParaRPr kumimoji="0" lang="en-CA" sz="1800" b="1" i="0" u="none" strike="noStrike" kern="1200" cap="none" spc="0" normalizeH="0" baseline="0" noProof="0" dirty="0">
              <a:ln>
                <a:noFill/>
              </a:ln>
              <a:solidFill>
                <a:srgbClr val="3C3D3E"/>
              </a:solidFill>
              <a:effectLst/>
              <a:uLnTx/>
              <a:uFillTx/>
              <a:latin typeface="Arial"/>
              <a:ea typeface="+mn-ea"/>
              <a:cs typeface="+mn-cs"/>
            </a:endParaRPr>
          </a:p>
        </p:txBody>
      </p:sp>
      <p:grpSp>
        <p:nvGrpSpPr>
          <p:cNvPr id="26" name="Group 25">
            <a:extLst>
              <a:ext uri="{FF2B5EF4-FFF2-40B4-BE49-F238E27FC236}">
                <a16:creationId xmlns:a16="http://schemas.microsoft.com/office/drawing/2014/main" id="{9759D4A0-348C-0000-B800-BBFBFAB9EAF2}"/>
              </a:ext>
            </a:extLst>
          </p:cNvPr>
          <p:cNvGrpSpPr/>
          <p:nvPr>
            <p:custDataLst>
              <p:tags r:id="rId2"/>
            </p:custDataLst>
          </p:nvPr>
        </p:nvGrpSpPr>
        <p:grpSpPr>
          <a:xfrm>
            <a:off x="2572290" y="2417297"/>
            <a:ext cx="3897791" cy="3398411"/>
            <a:chOff x="2810383" y="4682075"/>
            <a:chExt cx="3897791" cy="3398411"/>
          </a:xfrm>
        </p:grpSpPr>
        <p:sp>
          <p:nvSpPr>
            <p:cNvPr id="44" name="TextBox 43">
              <a:extLst>
                <a:ext uri="{FF2B5EF4-FFF2-40B4-BE49-F238E27FC236}">
                  <a16:creationId xmlns:a16="http://schemas.microsoft.com/office/drawing/2014/main" id="{6209DD21-BB0F-EA7F-00EC-B196660E61F0}"/>
                </a:ext>
              </a:extLst>
            </p:cNvPr>
            <p:cNvSpPr txBox="1"/>
            <p:nvPr/>
          </p:nvSpPr>
          <p:spPr>
            <a:xfrm>
              <a:off x="2810383" y="4682075"/>
              <a:ext cx="3897791" cy="338554"/>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100" b="1" i="0" u="none" strike="noStrike" kern="1200" cap="none" spc="0" normalizeH="0" baseline="0" noProof="0" dirty="0">
                  <a:ln>
                    <a:noFill/>
                  </a:ln>
                  <a:solidFill>
                    <a:srgbClr val="3C3D3E"/>
                  </a:solidFill>
                  <a:effectLst/>
                  <a:uLnTx/>
                  <a:uFillTx/>
                  <a:latin typeface="Aptos" panose="020B0004020202020204" pitchFamily="34" charset="0"/>
                  <a:ea typeface="+mn-ea"/>
                  <a:cs typeface="+mn-cs"/>
                </a:rPr>
                <a:t>Figure 23 : Conception du programme IC - obstacles liés aux coûts et à la distance, de 2017 à 2024</a:t>
              </a:r>
            </a:p>
          </p:txBody>
        </p:sp>
        <p:sp>
          <p:nvSpPr>
            <p:cNvPr id="7" name="Rectangle 6">
              <a:extLst>
                <a:ext uri="{FF2B5EF4-FFF2-40B4-BE49-F238E27FC236}">
                  <a16:creationId xmlns:a16="http://schemas.microsoft.com/office/drawing/2014/main" id="{7CF4007B-B1FF-E8CB-781D-CFE4DB33A3FC}"/>
                </a:ext>
              </a:extLst>
            </p:cNvPr>
            <p:cNvSpPr/>
            <p:nvPr/>
          </p:nvSpPr>
          <p:spPr>
            <a:xfrm>
              <a:off x="2852738" y="7720486"/>
              <a:ext cx="924269" cy="360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Données du programme</a:t>
              </a:r>
            </a:p>
          </p:txBody>
        </p:sp>
        <p:grpSp>
          <p:nvGrpSpPr>
            <p:cNvPr id="8" name="Group 7">
              <a:extLst>
                <a:ext uri="{FF2B5EF4-FFF2-40B4-BE49-F238E27FC236}">
                  <a16:creationId xmlns:a16="http://schemas.microsoft.com/office/drawing/2014/main" id="{01B7FD45-5A0B-E1AE-97A6-C9BFFBB77221}"/>
                </a:ext>
              </a:extLst>
            </p:cNvPr>
            <p:cNvGrpSpPr/>
            <p:nvPr/>
          </p:nvGrpSpPr>
          <p:grpSpPr>
            <a:xfrm>
              <a:off x="3842192" y="5462639"/>
              <a:ext cx="2625312" cy="615719"/>
              <a:chOff x="4684707" y="1347247"/>
              <a:chExt cx="1793230" cy="615719"/>
            </a:xfrm>
          </p:grpSpPr>
          <p:sp>
            <p:nvSpPr>
              <p:cNvPr id="9" name="Freeform: Shape 49">
                <a:extLst>
                  <a:ext uri="{FF2B5EF4-FFF2-40B4-BE49-F238E27FC236}">
                    <a16:creationId xmlns:a16="http://schemas.microsoft.com/office/drawing/2014/main" id="{35445CF3-8A92-A54E-E1C6-A188AADC1BAD}"/>
                  </a:ext>
                </a:extLst>
              </p:cNvPr>
              <p:cNvSpPr/>
              <p:nvPr/>
            </p:nvSpPr>
            <p:spPr>
              <a:xfrm>
                <a:off x="4686790" y="1347247"/>
                <a:ext cx="1791147" cy="260546"/>
              </a:xfrm>
              <a:prstGeom prst="rect">
                <a:avLst/>
              </a:prstGeom>
              <a:solidFill>
                <a:srgbClr val="4AACE8"/>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marR="0" lvl="0" indent="0" algn="ctr" defTabSz="622300" rtl="0" eaLnBrk="1" fontAlgn="auto" latinLnBrk="0" hangingPunct="1">
                  <a:lnSpc>
                    <a:spcPct val="100000"/>
                  </a:lnSpc>
                  <a:spcBef>
                    <a:spcPct val="0"/>
                  </a:spcBef>
                  <a:spcAft>
                    <a:spcPts val="0"/>
                  </a:spcAft>
                  <a:buClrTx/>
                  <a:buSzTx/>
                  <a:buFontTx/>
                  <a:buNone/>
                  <a:tabLst/>
                  <a:defRPr/>
                </a:pPr>
                <a:r>
                  <a:rPr kumimoji="0" lang="fr-CA" sz="1050" b="1" i="0" u="none" strike="noStrike" kern="1200" cap="none" spc="0" normalizeH="0" baseline="0" noProof="0">
                    <a:ln>
                      <a:noFill/>
                    </a:ln>
                    <a:solidFill>
                      <a:prstClr val="white"/>
                    </a:solidFill>
                    <a:effectLst/>
                    <a:uLnTx/>
                    <a:uFillTx/>
                    <a:latin typeface="Microsoft New Tai Lue"/>
                    <a:ea typeface="+mn-ea"/>
                    <a:cs typeface="+mn-cs"/>
                  </a:rPr>
                  <a:t>Coûts</a:t>
                </a:r>
              </a:p>
            </p:txBody>
          </p:sp>
          <p:sp>
            <p:nvSpPr>
              <p:cNvPr id="10" name="Freeform: Shape 50">
                <a:extLst>
                  <a:ext uri="{FF2B5EF4-FFF2-40B4-BE49-F238E27FC236}">
                    <a16:creationId xmlns:a16="http://schemas.microsoft.com/office/drawing/2014/main" id="{F4196522-3FE5-A5D3-A4AC-E362802EA8A4}"/>
                  </a:ext>
                </a:extLst>
              </p:cNvPr>
              <p:cNvSpPr/>
              <p:nvPr/>
            </p:nvSpPr>
            <p:spPr>
              <a:xfrm>
                <a:off x="4684707" y="1637508"/>
                <a:ext cx="1793229" cy="325458"/>
              </a:xfrm>
              <a:prstGeom prst="rect">
                <a:avLst/>
              </a:prstGeom>
              <a:solidFill>
                <a:srgbClr val="003192"/>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marR="0" lvl="0" indent="0" algn="ctr" defTabSz="622300" rtl="0" eaLnBrk="1" fontAlgn="auto" latinLnBrk="0" hangingPunct="1">
                  <a:lnSpc>
                    <a:spcPct val="100000"/>
                  </a:lnSpc>
                  <a:spcBef>
                    <a:spcPct val="0"/>
                  </a:spcBef>
                  <a:spcAft>
                    <a:spcPts val="0"/>
                  </a:spcAft>
                  <a:buClrTx/>
                  <a:buSzTx/>
                  <a:buFontTx/>
                  <a:buNone/>
                  <a:tabLst/>
                  <a:defRPr/>
                </a:pPr>
                <a:r>
                  <a:rPr kumimoji="0" lang="fr-CA" sz="1050" b="1" i="0" u="none" strike="noStrike" kern="1200" cap="none" spc="0" normalizeH="0" baseline="0" noProof="0">
                    <a:ln>
                      <a:noFill/>
                    </a:ln>
                    <a:solidFill>
                      <a:prstClr val="white"/>
                    </a:solidFill>
                    <a:effectLst/>
                    <a:uLnTx/>
                    <a:uFillTx/>
                    <a:latin typeface="Microsoft New Tai Lue"/>
                    <a:ea typeface="+mn-ea"/>
                    <a:cs typeface="+mn-cs"/>
                  </a:rPr>
                  <a:t>Distance</a:t>
                </a:r>
              </a:p>
            </p:txBody>
          </p:sp>
        </p:grpSp>
        <p:sp>
          <p:nvSpPr>
            <p:cNvPr id="17" name="Rectangle: Rounded Corners 34">
              <a:extLst>
                <a:ext uri="{FF2B5EF4-FFF2-40B4-BE49-F238E27FC236}">
                  <a16:creationId xmlns:a16="http://schemas.microsoft.com/office/drawing/2014/main" id="{9F7A6BEC-8F04-0323-D614-66EB81E076C0}"/>
                </a:ext>
              </a:extLst>
            </p:cNvPr>
            <p:cNvSpPr/>
            <p:nvPr/>
          </p:nvSpPr>
          <p:spPr>
            <a:xfrm>
              <a:off x="2833413" y="5525613"/>
              <a:ext cx="967714" cy="5527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050" b="0" i="0" u="none" strike="noStrike" kern="1200" cap="none" spc="0" normalizeH="0" baseline="0" noProof="0" dirty="0">
                  <a:ln>
                    <a:noFill/>
                  </a:ln>
                  <a:solidFill>
                    <a:sysClr val="windowText" lastClr="000000"/>
                  </a:solidFill>
                  <a:effectLst/>
                  <a:uLnTx/>
                  <a:uFillTx/>
                  <a:latin typeface="Microsoft New Tai Lue"/>
                  <a:ea typeface="+mn-ea"/>
                  <a:cs typeface="+mn-cs"/>
                </a:rPr>
                <a:t>Obstacles</a:t>
              </a:r>
              <a:endParaRPr kumimoji="0" lang="fr-CA" b="0" i="0" u="none" strike="noStrike" kern="1200" cap="none" spc="0" normalizeH="0" baseline="0" noProof="0" dirty="0">
                <a:ln>
                  <a:noFill/>
                </a:ln>
                <a:solidFill>
                  <a:sysClr val="windowText" lastClr="000000"/>
                </a:solidFill>
                <a:effectLst/>
                <a:uLnTx/>
                <a:uFillTx/>
                <a:latin typeface="Microsoft New Tai Lue"/>
                <a:ea typeface="+mn-ea"/>
                <a:cs typeface="+mn-cs"/>
              </a:endParaRPr>
            </a:p>
          </p:txBody>
        </p:sp>
        <p:sp>
          <p:nvSpPr>
            <p:cNvPr id="18" name="Rectangle: Rounded Corners 35">
              <a:extLst>
                <a:ext uri="{FF2B5EF4-FFF2-40B4-BE49-F238E27FC236}">
                  <a16:creationId xmlns:a16="http://schemas.microsoft.com/office/drawing/2014/main" id="{497636D9-95C6-59E8-ACB0-1518F599F34C}"/>
                </a:ext>
              </a:extLst>
            </p:cNvPr>
            <p:cNvSpPr/>
            <p:nvPr/>
          </p:nvSpPr>
          <p:spPr>
            <a:xfrm>
              <a:off x="2920973" y="6361612"/>
              <a:ext cx="924269" cy="772854"/>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CA" sz="1050" b="0" i="0" u="none" strike="noStrike" kern="1200" cap="none" spc="0" normalizeH="0" baseline="0" noProof="0" dirty="0">
                  <a:ln>
                    <a:noFill/>
                  </a:ln>
                  <a:solidFill>
                    <a:sysClr val="windowText" lastClr="000000"/>
                  </a:solidFill>
                  <a:effectLst/>
                  <a:uLnTx/>
                  <a:uFillTx/>
                  <a:latin typeface="Microsoft New Tai Lue"/>
                  <a:ea typeface="+mn-ea"/>
                  <a:cs typeface="+mn-cs"/>
                </a:rPr>
                <a:t>Conception du programme</a:t>
              </a:r>
            </a:p>
          </p:txBody>
        </p:sp>
        <p:sp>
          <p:nvSpPr>
            <p:cNvPr id="19" name="Freeform: Shape 36">
              <a:extLst>
                <a:ext uri="{FF2B5EF4-FFF2-40B4-BE49-F238E27FC236}">
                  <a16:creationId xmlns:a16="http://schemas.microsoft.com/office/drawing/2014/main" id="{4AD1F6FA-33F7-0EA3-F988-74C5C8470052}"/>
                </a:ext>
              </a:extLst>
            </p:cNvPr>
            <p:cNvSpPr/>
            <p:nvPr/>
          </p:nvSpPr>
          <p:spPr>
            <a:xfrm>
              <a:off x="3838891" y="6143673"/>
              <a:ext cx="2622260" cy="340842"/>
            </a:xfrm>
            <a:prstGeom prst="rect">
              <a:avLst/>
            </a:prstGeom>
            <a:solidFill>
              <a:schemeClr val="bg1"/>
            </a:solidFill>
            <a:ln w="28575">
              <a:solidFill>
                <a:srgbClr val="4AACE8"/>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72000" tIns="29645" rIns="72000" bIns="29645" numCol="1" spcCol="1270" anchor="ctr" anchorCtr="0">
              <a:noAutofit/>
            </a:bodyPr>
            <a:lstStyle/>
            <a:p>
              <a:pPr marL="0" marR="0" lvl="0" indent="0" algn="ctr" defTabSz="622300" rtl="0" eaLnBrk="1" fontAlgn="auto" latinLnBrk="0" hangingPunct="1">
                <a:lnSpc>
                  <a:spcPct val="100000"/>
                </a:lnSpc>
                <a:spcBef>
                  <a:spcPct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Activités gratuites ou à coût abordable</a:t>
              </a:r>
            </a:p>
          </p:txBody>
        </p:sp>
        <p:sp>
          <p:nvSpPr>
            <p:cNvPr id="20" name="Freeform: Shape 37">
              <a:extLst>
                <a:ext uri="{FF2B5EF4-FFF2-40B4-BE49-F238E27FC236}">
                  <a16:creationId xmlns:a16="http://schemas.microsoft.com/office/drawing/2014/main" id="{1F85BBC1-E348-CC96-9AB5-6735B341C458}"/>
                </a:ext>
              </a:extLst>
            </p:cNvPr>
            <p:cNvSpPr/>
            <p:nvPr/>
          </p:nvSpPr>
          <p:spPr>
            <a:xfrm>
              <a:off x="3838912" y="6558162"/>
              <a:ext cx="2628592" cy="1102878"/>
            </a:xfrm>
            <a:prstGeom prst="rect">
              <a:avLst/>
            </a:prstGeom>
            <a:solidFill>
              <a:schemeClr val="bg1"/>
            </a:solidFill>
            <a:ln w="28575">
              <a:solidFill>
                <a:srgbClr val="003192"/>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72000" tIns="36000" rIns="72000" bIns="36000" numCol="1" spcCol="1270" anchor="ctr" anchorCtr="0">
              <a:noAutofit/>
            </a:bodyPr>
            <a:lstStyle/>
            <a:p>
              <a:pPr marL="171450" marR="0" lvl="0" indent="-171450" algn="l" defTabSz="622300" rtl="0" eaLnBrk="1" fontAlgn="auto" latinLnBrk="0" hangingPunct="1">
                <a:lnSpc>
                  <a:spcPct val="100000"/>
                </a:lnSpc>
                <a:spcBef>
                  <a:spcPct val="0"/>
                </a:spcBef>
                <a:spcAft>
                  <a:spcPts val="10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Centres urbains</a:t>
              </a:r>
            </a:p>
            <a:p>
              <a:pPr marL="171450" marR="0" lvl="0" indent="-171450" algn="l" defTabSz="622300" rtl="0" eaLnBrk="1" fontAlgn="auto" latinLnBrk="0" hangingPunct="1">
                <a:lnSpc>
                  <a:spcPct val="100000"/>
                </a:lnSpc>
                <a:spcBef>
                  <a:spcPct val="0"/>
                </a:spcBef>
                <a:spcAft>
                  <a:spcPts val="10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Activités et ateliers de diffusion externe itinérants</a:t>
              </a:r>
            </a:p>
            <a:p>
              <a:pPr marL="171450" marR="0" lvl="0" indent="-171450" algn="l" defTabSz="622300" rtl="0" eaLnBrk="1" fontAlgn="auto" latinLnBrk="0" hangingPunct="1">
                <a:lnSpc>
                  <a:spcPct val="100000"/>
                </a:lnSpc>
                <a:spcBef>
                  <a:spcPct val="0"/>
                </a:spcBef>
                <a:spcAft>
                  <a:spcPts val="10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Emplacements accessibles en transport en commun (événements avec nuitée)</a:t>
              </a:r>
            </a:p>
          </p:txBody>
        </p:sp>
        <p:sp>
          <p:nvSpPr>
            <p:cNvPr id="21" name="Rectangle 20">
              <a:extLst>
                <a:ext uri="{FF2B5EF4-FFF2-40B4-BE49-F238E27FC236}">
                  <a16:creationId xmlns:a16="http://schemas.microsoft.com/office/drawing/2014/main" id="{0A15F558-D5AE-32D7-69DA-2F2A99C48C19}"/>
                </a:ext>
              </a:extLst>
            </p:cNvPr>
            <p:cNvSpPr/>
            <p:nvPr/>
          </p:nvSpPr>
          <p:spPr>
            <a:xfrm>
              <a:off x="3838911" y="7730857"/>
              <a:ext cx="2628589" cy="339259"/>
            </a:xfrm>
            <a:prstGeom prst="rect">
              <a:avLst/>
            </a:prstGeom>
            <a:solidFill>
              <a:schemeClr val="bg1"/>
            </a:solidFill>
            <a:ln>
              <a:solidFill>
                <a:srgbClr val="4AACE8"/>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6000" tIns="29645" rIns="36000" bIns="29645" numCol="1" spcCol="1270" anchor="ctr" anchorCtr="0">
              <a:noAutofit/>
            </a:bodyPr>
            <a:lstStyle/>
            <a:p>
              <a:pPr marL="0" marR="0" lvl="0" indent="0" algn="ctr" defTabSz="622300" rtl="0" eaLnBrk="1" fontAlgn="auto" latinLnBrk="0" hangingPunct="1">
                <a:lnSpc>
                  <a:spcPct val="100000"/>
                </a:lnSpc>
                <a:spcBef>
                  <a:spcPct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Dépenses et tarification</a:t>
              </a:r>
            </a:p>
          </p:txBody>
        </p:sp>
      </p:grpSp>
      <p:sp>
        <p:nvSpPr>
          <p:cNvPr id="6" name="TextBox 5">
            <a:extLst>
              <a:ext uri="{FF2B5EF4-FFF2-40B4-BE49-F238E27FC236}">
                <a16:creationId xmlns:a16="http://schemas.microsoft.com/office/drawing/2014/main" id="{7B7187E7-0F33-897C-319D-0D888D4A0C4C}"/>
              </a:ext>
            </a:extLst>
          </p:cNvPr>
          <p:cNvSpPr txBox="1"/>
          <p:nvPr/>
        </p:nvSpPr>
        <p:spPr>
          <a:xfrm>
            <a:off x="2564856" y="792000"/>
            <a:ext cx="3992806" cy="1403589"/>
          </a:xfrm>
          <a:prstGeom prst="rect">
            <a:avLst/>
          </a:prstGeom>
          <a:noFill/>
        </p:spPr>
        <p:txBody>
          <a:bodyPr wrap="square" lIns="0" tIns="0" rIns="0" bIns="0">
            <a:spAutoFit/>
          </a:bodyPr>
          <a:lstStyle/>
          <a:p>
            <a:pPr lvl="0">
              <a:lnSpc>
                <a:spcPct val="114000"/>
              </a:lnSpc>
              <a:spcAft>
                <a:spcPts val="0"/>
              </a:spcAft>
              <a:defRPr/>
            </a:pPr>
            <a:r>
              <a:rPr lang="fr-CA" sz="1400" dirty="0">
                <a:solidFill>
                  <a:srgbClr val="007C7C"/>
                </a:solidFill>
                <a:latin typeface="HelveticaNeue LT 55 Roman" panose="020B0604020202020204" pitchFamily="34" charset="0"/>
                <a:ea typeface="HelveticaNeue LT 55 Roman"/>
                <a:cs typeface="Times New Roman" panose="02020603050405020304" pitchFamily="18" charset="0"/>
              </a:rPr>
              <a:t>Principales constatations</a:t>
            </a:r>
          </a:p>
          <a:p>
            <a:pPr lvl="0">
              <a:lnSpc>
                <a:spcPct val="114000"/>
              </a:lnSpc>
              <a:defRPr/>
            </a:pPr>
            <a:r>
              <a:rPr lang="fr-CA" sz="1100" dirty="0">
                <a:solidFill>
                  <a:srgbClr val="3C3D3E"/>
                </a:solidFill>
                <a:ea typeface="Microsoft New Tai Lue"/>
              </a:rPr>
              <a:t>Les éléments de preuves provenant des documents financiers et des entrevues menées auprès d’informateurs clés permettent de conclure que le programme IC a fait un usage judicieux de ses ressources, tout en mobilisant des fonds pour concevoir de nouvelles activités et maintenir une tarification abordable pour les événements payants.</a:t>
            </a:r>
          </a:p>
        </p:txBody>
      </p:sp>
    </p:spTree>
    <p:extLst>
      <p:ext uri="{BB962C8B-B14F-4D97-AF65-F5344CB8AC3E}">
        <p14:creationId xmlns:p14="http://schemas.microsoft.com/office/powerpoint/2010/main" val="314325978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342900" y="792000"/>
            <a:ext cx="2376000" cy="627321"/>
          </a:xfrm>
        </p:spPr>
        <p:txBody>
          <a:bodyPr/>
          <a:lstStyle/>
          <a:p>
            <a:r>
              <a:rPr lang="fr-CA" dirty="0"/>
              <a:t>Partenariats</a:t>
            </a:r>
          </a:p>
        </p:txBody>
      </p:sp>
      <p:sp>
        <p:nvSpPr>
          <p:cNvPr id="4" name="Text Placeholder 3"/>
          <p:cNvSpPr>
            <a:spLocks noGrp="1"/>
          </p:cNvSpPr>
          <p:nvPr>
            <p:ph type="body" sz="quarter" idx="16"/>
            <p:custDataLst>
              <p:tags r:id="rId2"/>
            </p:custDataLst>
          </p:nvPr>
        </p:nvSpPr>
        <p:spPr>
          <a:xfrm>
            <a:off x="342900" y="1819206"/>
            <a:ext cx="2159568" cy="1959044"/>
          </a:xfrm>
        </p:spPr>
        <p:txBody>
          <a:bodyPr/>
          <a:lstStyle/>
          <a:p>
            <a:pPr>
              <a:lnSpc>
                <a:spcPct val="100000"/>
              </a:lnSpc>
            </a:pPr>
            <a:r>
              <a:rPr lang="fr-CA" sz="1600" dirty="0">
                <a:solidFill>
                  <a:srgbClr val="007C7C"/>
                </a:solidFill>
                <a:latin typeface="Aptos" panose="020B0004020202020204" pitchFamily="34" charset="0"/>
              </a:rPr>
              <a:t>Les partenariats locaux et nationaux ont contribué au développement du programme IC - ils ont permis d’en réduire les coûts et aidé les centres urbains à joindre leur public cible et à lui offrir leurs services.</a:t>
            </a:r>
          </a:p>
        </p:txBody>
      </p:sp>
      <p:sp>
        <p:nvSpPr>
          <p:cNvPr id="5" name="Content Placeholder 4"/>
          <p:cNvSpPr>
            <a:spLocks noGrp="1"/>
          </p:cNvSpPr>
          <p:nvPr>
            <p:ph idx="1"/>
            <p:custDataLst>
              <p:tags r:id="rId3"/>
            </p:custDataLst>
          </p:nvPr>
        </p:nvSpPr>
        <p:spPr>
          <a:xfrm>
            <a:off x="2608935" y="792000"/>
            <a:ext cx="3855363" cy="4772810"/>
          </a:xfrm>
        </p:spPr>
        <p:txBody>
          <a:bodyPr/>
          <a:lstStyle/>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r>
              <a:rPr kumimoji="0" lang="fr-CA" b="0" i="0" u="none" strike="noStrike" cap="none" normalizeH="0" baseline="0" noProof="0" dirty="0">
                <a:ln>
                  <a:noFill/>
                </a:ln>
                <a:solidFill>
                  <a:srgbClr val="3C3D3E"/>
                </a:solidFill>
                <a:effectLst/>
                <a:uLnTx/>
                <a:uFillTx/>
                <a:latin typeface="Microsoft New Tai Lue"/>
                <a:ea typeface="Microsoft New Tai Lue"/>
                <a:cs typeface="+mn-cs"/>
              </a:rPr>
              <a:t>Pour évaluer les effets des partenariats et leurs résultats, nous avons examiné des documents et des renseignements financiers, </a:t>
            </a:r>
            <a:r>
              <a:rPr lang="fr-CA" dirty="0">
                <a:solidFill>
                  <a:srgbClr val="3C3D3E"/>
                </a:solidFill>
                <a:latin typeface="Microsoft New Tai Lue"/>
                <a:ea typeface="Microsoft New Tai Lue"/>
                <a:cs typeface="+mn-cs"/>
              </a:rPr>
              <a:t>mené des entretiens avec le personnel d’IC et analysé les données fournies par les partenaires des centres urbains d’initiation au camping.</a:t>
            </a:r>
          </a:p>
          <a:p>
            <a:pPr lvl="1">
              <a:lnSpc>
                <a:spcPct val="114000"/>
              </a:lnSpc>
            </a:pPr>
            <a:r>
              <a:rPr lang="fr-CA" dirty="0"/>
              <a:t>Partenariat national</a:t>
            </a:r>
          </a:p>
          <a:p>
            <a:pPr>
              <a:lnSpc>
                <a:spcPct val="114000"/>
              </a:lnSpc>
            </a:pPr>
            <a:r>
              <a:rPr lang="fr-CA" dirty="0"/>
              <a:t>Le programme IC a entretenu un partenariat national avec </a:t>
            </a:r>
            <a:r>
              <a:rPr lang="fr-CA" dirty="0" err="1"/>
              <a:t>Mountain</a:t>
            </a:r>
            <a:r>
              <a:rPr lang="fr-CA" dirty="0"/>
              <a:t> Equipment </a:t>
            </a:r>
            <a:r>
              <a:rPr lang="fr-CA" dirty="0" err="1"/>
              <a:t>Company</a:t>
            </a:r>
            <a:r>
              <a:rPr lang="fr-CA" dirty="0"/>
              <a:t>* (MEC) de 2011-2012 à 2024-2025. L’entreprise fournissait du matériel de camping et de plein air, offrait son soutien pour les événements avec nuitée et assurait la promotion du programme IC sur son site Web. Par ailleurs, MEC a versé 75 000 $ par exercice financier à Parcs Canada de 2021-2022 à 2023-2024.</a:t>
            </a:r>
          </a:p>
          <a:p>
            <a:pPr>
              <a:lnSpc>
                <a:spcPct val="114000"/>
              </a:lnSpc>
            </a:pPr>
            <a:r>
              <a:rPr lang="fr-CA" dirty="0"/>
              <a:t>Cet équipement comprenait des tentes, des réchauds de camping, des sacs de couchage, des matelas de sol et d’autres articles utilisés dans le cadre des nuitées et des ateliers du programme IC. La valeur des dons de matériel pour la période allant de 2021 à 2024 s’élevait à environ 25 000 $ par an.</a:t>
            </a:r>
          </a:p>
          <a:p>
            <a:pPr>
              <a:lnSpc>
                <a:spcPct val="114000"/>
              </a:lnSpc>
            </a:pPr>
            <a:r>
              <a:rPr lang="fr-CA" dirty="0"/>
              <a:t>En contrepartie, MEC était désigné comme partenaire national du programme IC et son logo figurait sur les outils de diffusion externe, les réseaux sociaux et les présentations liées au programme, comme en témoigne l’image ci-dessous. </a:t>
            </a:r>
          </a:p>
          <a:p>
            <a:pPr>
              <a:lnSpc>
                <a:spcPct val="114000"/>
              </a:lnSpc>
            </a:pPr>
            <a:endParaRPr lang="fr-CA" dirty="0"/>
          </a:p>
          <a:p>
            <a:pPr>
              <a:lnSpc>
                <a:spcPct val="114000"/>
              </a:lnSpc>
            </a:pPr>
            <a:endParaRPr lang="en-CA" dirty="0"/>
          </a:p>
        </p:txBody>
      </p:sp>
      <p:grpSp>
        <p:nvGrpSpPr>
          <p:cNvPr id="8" name="Group 7">
            <a:extLst>
              <a:ext uri="{FF2B5EF4-FFF2-40B4-BE49-F238E27FC236}">
                <a16:creationId xmlns:a16="http://schemas.microsoft.com/office/drawing/2014/main" id="{CFBF1D82-A7A2-D0D4-0CE5-16EAA1B142A1}"/>
              </a:ext>
            </a:extLst>
          </p:cNvPr>
          <p:cNvGrpSpPr/>
          <p:nvPr>
            <p:custDataLst>
              <p:tags r:id="rId4"/>
            </p:custDataLst>
          </p:nvPr>
        </p:nvGrpSpPr>
        <p:grpSpPr>
          <a:xfrm>
            <a:off x="914400" y="5476778"/>
            <a:ext cx="5549897" cy="2795105"/>
            <a:chOff x="369238" y="6104582"/>
            <a:chExt cx="8311384" cy="4112073"/>
          </a:xfrm>
        </p:grpSpPr>
        <p:pic>
          <p:nvPicPr>
            <p:cNvPr id="6" name="Picture 5">
              <a:extLst>
                <a:ext uri="{FF2B5EF4-FFF2-40B4-BE49-F238E27FC236}">
                  <a16:creationId xmlns:a16="http://schemas.microsoft.com/office/drawing/2014/main" id="{6EA7F0B8-BD6D-43FC-2C88-EA4CD247E790}"/>
                </a:ext>
              </a:extLst>
            </p:cNvPr>
            <p:cNvPicPr>
              <a:picLocks noChangeAspect="1"/>
            </p:cNvPicPr>
            <p:nvPr/>
          </p:nvPicPr>
          <p:blipFill>
            <a:blip r:embed="rId7" cstate="print">
              <a:extLst>
                <a:ext uri="{28A0092B-C50C-407E-A947-70E740481C1C}">
                  <a14:useLocalDpi xmlns:a14="http://schemas.microsoft.com/office/drawing/2010/main"/>
                </a:ext>
              </a:extLst>
            </a:blip>
            <a:stretch>
              <a:fillRect/>
            </a:stretch>
          </p:blipFill>
          <p:spPr>
            <a:xfrm>
              <a:off x="2906930" y="6104582"/>
              <a:ext cx="5773692" cy="4112073"/>
            </a:xfrm>
            <a:prstGeom prst="rect">
              <a:avLst/>
            </a:prstGeom>
          </p:spPr>
        </p:pic>
        <p:sp>
          <p:nvSpPr>
            <p:cNvPr id="7" name="TextBox 6">
              <a:extLst>
                <a:ext uri="{FF2B5EF4-FFF2-40B4-BE49-F238E27FC236}">
                  <a16:creationId xmlns:a16="http://schemas.microsoft.com/office/drawing/2014/main" id="{24F71EC2-44E1-9E75-9DB4-346F5D89EA7C}"/>
                </a:ext>
              </a:extLst>
            </p:cNvPr>
            <p:cNvSpPr txBox="1"/>
            <p:nvPr/>
          </p:nvSpPr>
          <p:spPr>
            <a:xfrm>
              <a:off x="369238" y="7844631"/>
              <a:ext cx="2378249" cy="679187"/>
            </a:xfrm>
            <a:prstGeom prst="rect">
              <a:avLst/>
            </a:prstGeom>
            <a:noFill/>
          </p:spPr>
          <p:txBody>
            <a:bodyPr wrap="square" lIns="0" tIns="0" rIns="0" bIns="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Image : Carte postale du programme IC arborant le logo de MEC.</a:t>
              </a:r>
            </a:p>
          </p:txBody>
        </p:sp>
      </p:grpSp>
      <p:sp>
        <p:nvSpPr>
          <p:cNvPr id="9" name="TextBox 8">
            <a:extLst>
              <a:ext uri="{FF2B5EF4-FFF2-40B4-BE49-F238E27FC236}">
                <a16:creationId xmlns:a16="http://schemas.microsoft.com/office/drawing/2014/main" id="{593CB39C-391D-C7E3-A09D-8429EFCB2D88}"/>
              </a:ext>
            </a:extLst>
          </p:cNvPr>
          <p:cNvSpPr txBox="1"/>
          <p:nvPr>
            <p:custDataLst>
              <p:tags r:id="rId5"/>
            </p:custDataLst>
          </p:nvPr>
        </p:nvSpPr>
        <p:spPr>
          <a:xfrm>
            <a:off x="318836" y="8645098"/>
            <a:ext cx="4472940" cy="246221"/>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
                <a:cs typeface="+mn-cs"/>
              </a:rPr>
              <a:t>*Connue sous le nom de </a:t>
            </a:r>
            <a:r>
              <a:rPr kumimoji="0" lang="fr-CA" sz="1000" b="0" i="0" u="none" strike="noStrike" kern="1200" cap="none" spc="0" normalizeH="0" baseline="0" noProof="0" dirty="0" err="1">
                <a:ln>
                  <a:noFill/>
                </a:ln>
                <a:solidFill>
                  <a:srgbClr val="3C3D3E"/>
                </a:solidFill>
                <a:effectLst/>
                <a:uLnTx/>
                <a:uFillTx/>
                <a:latin typeface="Microsoft New Tai Lue"/>
                <a:ea typeface=""/>
                <a:cs typeface="+mn-cs"/>
              </a:rPr>
              <a:t>Mountain</a:t>
            </a:r>
            <a:r>
              <a:rPr kumimoji="0" lang="fr-CA" sz="1000" b="0" i="0" u="none" strike="noStrike" kern="1200" cap="none" spc="0" normalizeH="0" baseline="0" noProof="0" dirty="0">
                <a:ln>
                  <a:noFill/>
                </a:ln>
                <a:solidFill>
                  <a:srgbClr val="3C3D3E"/>
                </a:solidFill>
                <a:effectLst/>
                <a:uLnTx/>
                <a:uFillTx/>
                <a:latin typeface="Microsoft New Tai Lue"/>
                <a:ea typeface=""/>
                <a:cs typeface="+mn-cs"/>
              </a:rPr>
              <a:t> Equipment </a:t>
            </a:r>
            <a:r>
              <a:rPr kumimoji="0" lang="fr-CA" sz="1000" b="0" i="0" u="none" strike="noStrike" kern="1200" cap="none" spc="0" normalizeH="0" baseline="0" noProof="0" dirty="0" err="1">
                <a:ln>
                  <a:noFill/>
                </a:ln>
                <a:solidFill>
                  <a:srgbClr val="3C3D3E"/>
                </a:solidFill>
                <a:effectLst/>
                <a:uLnTx/>
                <a:uFillTx/>
                <a:latin typeface="Microsoft New Tai Lue"/>
                <a:ea typeface=""/>
                <a:cs typeface="+mn-cs"/>
              </a:rPr>
              <a:t>Co-op</a:t>
            </a:r>
            <a:r>
              <a:rPr kumimoji="0" lang="fr-CA" sz="1000" b="0" i="0" u="none" strike="noStrike" kern="1200" cap="none" spc="0" normalizeH="0" baseline="0" noProof="0" dirty="0">
                <a:ln>
                  <a:noFill/>
                </a:ln>
                <a:solidFill>
                  <a:srgbClr val="3C3D3E"/>
                </a:solidFill>
                <a:effectLst/>
                <a:uLnTx/>
                <a:uFillTx/>
                <a:latin typeface="Microsoft New Tai Lue"/>
                <a:ea typeface=""/>
                <a:cs typeface="+mn-cs"/>
              </a:rPr>
              <a:t> jusqu’en 2021.</a:t>
            </a:r>
          </a:p>
        </p:txBody>
      </p:sp>
      <p:cxnSp>
        <p:nvCxnSpPr>
          <p:cNvPr id="3" name="Straight Connector 2">
            <a:extLst>
              <a:ext uri="{FF2B5EF4-FFF2-40B4-BE49-F238E27FC236}">
                <a16:creationId xmlns:a16="http://schemas.microsoft.com/office/drawing/2014/main" id="{26FDD8BA-F94F-7879-82DC-8D92144D81D1}"/>
              </a:ext>
            </a:extLst>
          </p:cNvPr>
          <p:cNvCxnSpPr/>
          <p:nvPr/>
        </p:nvCxnSpPr>
        <p:spPr>
          <a:xfrm>
            <a:off x="318836" y="8569151"/>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8901988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A1E16-2CD5-55A9-76F8-6AFB38377594}"/>
              </a:ext>
            </a:extLst>
          </p:cNvPr>
          <p:cNvSpPr>
            <a:spLocks noGrp="1"/>
          </p:cNvSpPr>
          <p:nvPr>
            <p:ph type="title"/>
            <p:custDataLst>
              <p:tags r:id="rId1"/>
            </p:custDataLst>
          </p:nvPr>
        </p:nvSpPr>
        <p:spPr>
          <a:xfrm>
            <a:off x="2834929" y="212400"/>
            <a:ext cx="3671999" cy="180000"/>
          </a:xfrm>
        </p:spPr>
        <p:txBody>
          <a:bodyPr/>
          <a:lstStyle/>
          <a:p>
            <a:r>
              <a:rPr lang="fr-CA" dirty="0"/>
              <a:t>Partenariats</a:t>
            </a:r>
          </a:p>
        </p:txBody>
      </p:sp>
      <p:sp>
        <p:nvSpPr>
          <p:cNvPr id="3" name="Content Placeholder 2">
            <a:extLst>
              <a:ext uri="{FF2B5EF4-FFF2-40B4-BE49-F238E27FC236}">
                <a16:creationId xmlns:a16="http://schemas.microsoft.com/office/drawing/2014/main" id="{86C175B0-B725-4843-54BA-E92A3EE0AB20}"/>
              </a:ext>
            </a:extLst>
          </p:cNvPr>
          <p:cNvSpPr>
            <a:spLocks noGrp="1"/>
          </p:cNvSpPr>
          <p:nvPr>
            <p:ph idx="13"/>
            <p:custDataLst>
              <p:tags r:id="rId2"/>
            </p:custDataLst>
          </p:nvPr>
        </p:nvSpPr>
        <p:spPr>
          <a:xfrm>
            <a:off x="342900" y="792000"/>
            <a:ext cx="2135605" cy="6935692"/>
          </a:xfrm>
        </p:spPr>
        <p:txBody>
          <a:bodyPr/>
          <a:lstStyle/>
          <a:p>
            <a:pPr lvl="1">
              <a:lnSpc>
                <a:spcPct val="114000"/>
              </a:lnSpc>
            </a:pPr>
            <a:r>
              <a:rPr lang="fr-CA" dirty="0"/>
              <a:t>Partenaires des centres urbains</a:t>
            </a:r>
          </a:p>
          <a:p>
            <a:pPr>
              <a:lnSpc>
                <a:spcPct val="114000"/>
              </a:lnSpc>
            </a:pPr>
            <a:r>
              <a:rPr lang="fr-CA" dirty="0"/>
              <a:t>Le personnel des centres urbains du programme IC voyait les partenariats locaux comme un élément central de la réalisation de ses objectifs. Les principales formes de soutien comprenaient le recrutement de participants, l’organisation d’événements de diffusion externe, d’événements avec nuitée et/ou d’ateliers, ainsi que la prestation de formations. </a:t>
            </a:r>
          </a:p>
          <a:p>
            <a:pPr>
              <a:lnSpc>
                <a:spcPct val="115000"/>
              </a:lnSpc>
            </a:pPr>
            <a:r>
              <a:rPr lang="fr-CA" dirty="0"/>
              <a:t>Les types d’organisations les plus L’analyse des listes de partenaires des centres urbains au cours des cinq dernières années, dans le cadre de relations officielles sanctionnées par des ententes ou de relations moins formelles, a révélé que chaque centre disposait d’un réseau bien implanté dans sa région. </a:t>
            </a:r>
          </a:p>
          <a:p>
            <a:pPr>
              <a:lnSpc>
                <a:spcPct val="115000"/>
              </a:lnSpc>
            </a:pPr>
            <a:r>
              <a:rPr lang="fr-CA" dirty="0"/>
              <a:t>courants comprenaient les bibliothèques publiques, les centres d’accueil et de réinstallation des nouveaux arrivants, les musées locaux et les parcs municipaux et provinciaux. Les partenariats avec des groupes</a:t>
            </a:r>
          </a:p>
        </p:txBody>
      </p:sp>
      <p:sp>
        <p:nvSpPr>
          <p:cNvPr id="4" name="Content Placeholder 3">
            <a:extLst>
              <a:ext uri="{FF2B5EF4-FFF2-40B4-BE49-F238E27FC236}">
                <a16:creationId xmlns:a16="http://schemas.microsoft.com/office/drawing/2014/main" id="{BAF1BF68-7A48-EF66-6908-448FE0691F4B}"/>
              </a:ext>
            </a:extLst>
          </p:cNvPr>
          <p:cNvSpPr>
            <a:spLocks noGrp="1"/>
          </p:cNvSpPr>
          <p:nvPr>
            <p:ph idx="1"/>
            <p:custDataLst>
              <p:tags r:id="rId3"/>
            </p:custDataLst>
          </p:nvPr>
        </p:nvSpPr>
        <p:spPr>
          <a:xfrm>
            <a:off x="2598821" y="792000"/>
            <a:ext cx="3908107" cy="7243949"/>
          </a:xfrm>
        </p:spPr>
        <p:txBody>
          <a:bodyPr/>
          <a:lstStyle/>
          <a:p>
            <a:pPr>
              <a:lnSpc>
                <a:spcPct val="115000"/>
              </a:lnSpc>
            </a:pPr>
            <a:r>
              <a:rPr lang="fr-CA" dirty="0"/>
              <a:t>de défense des intérêts de communautés, comme ceux des personnes en situation de handicap, étaient moins fréquents.</a:t>
            </a:r>
          </a:p>
          <a:p>
            <a:pPr>
              <a:lnSpc>
                <a:spcPct val="115000"/>
              </a:lnSpc>
            </a:pPr>
            <a:r>
              <a:rPr lang="fr-CA" dirty="0"/>
              <a:t>L’accès fondé sur un partenariat aux emplacements d’accueil des événements avec nuitée s’est révélé particulièrement utile pour les centres situés loin des terrains de camping de Parcs Canada, notamment ceux de Vancouver et de Toronto (à la suite de la fermeture du terrain de camping Glen Rouge). </a:t>
            </a:r>
          </a:p>
          <a:p>
            <a:pPr>
              <a:lnSpc>
                <a:spcPct val="114000"/>
              </a:lnSpc>
            </a:pPr>
            <a:r>
              <a:rPr lang="fr-CA" dirty="0"/>
              <a:t>Parmi les organisations offrant ce type de sites figuraient les organismes provinciaux responsables des parcs ainsi que les services municipaux des parcs. D’autres partenaires des centres urbains, comme les musées, les bibliothèques, les centres communautaires et les centres d’accueil, ont eux aussi joué un rôle important pour la tenue des activités de diffusion externe et des ateliers. Les personnes interrogées ont toutefois précisé </a:t>
            </a:r>
            <a:endParaRPr lang="en-CA" dirty="0"/>
          </a:p>
          <a:p>
            <a:pPr>
              <a:lnSpc>
                <a:spcPct val="114000"/>
              </a:lnSpc>
            </a:pPr>
            <a:r>
              <a:rPr lang="fr-CA" dirty="0"/>
              <a:t>que certains partenariats contribuaient davantage que d’autres à l’atteinte de ces objectifs. </a:t>
            </a:r>
            <a:endParaRPr lang="en-CA" dirty="0"/>
          </a:p>
          <a:p>
            <a:pPr>
              <a:lnSpc>
                <a:spcPct val="114000"/>
              </a:lnSpc>
            </a:pPr>
            <a:r>
              <a:rPr lang="fr-CA" dirty="0"/>
              <a:t>Par exemple, certaines d’entre elles ont décrit les défis posés par certains partenaires, notamment les bibliothèques publiques, qui ne disposaient pas d’une portée suffisante pour promouvoir les événements.</a:t>
            </a:r>
          </a:p>
          <a:p>
            <a:pPr>
              <a:lnSpc>
                <a:spcPct val="114000"/>
              </a:lnSpc>
            </a:pPr>
            <a:r>
              <a:rPr lang="fr-CA" dirty="0"/>
              <a:t>De plus, les partenariats étaient considérés comme la façon la plus efficace d’atteindre le public cible par le biais d’ateliers et d’événements avec nuitée, et comme un moyen de fournir une formation spécialisée au personnel des centres urbains, comme les méthodes d’accompagnement des participants issus de la </a:t>
            </a:r>
            <a:r>
              <a:rPr lang="fr-CA" dirty="0" err="1"/>
              <a:t>neurodivergence</a:t>
            </a:r>
            <a:r>
              <a:rPr lang="fr-CA" dirty="0"/>
              <a:t>. Les événements privés avec nuitée regroupant des participants provenant d’organisations communautaires étaient fréquemment perçus par le personnel comme le moyen le plus efficace de réduire les obstacles liés aux connaissances et à l’expérience.</a:t>
            </a:r>
          </a:p>
          <a:p>
            <a:pPr>
              <a:lnSpc>
                <a:spcPct val="114000"/>
              </a:lnSpc>
              <a:buNone/>
            </a:pPr>
            <a:endParaRPr lang="fr-CA" dirty="0"/>
          </a:p>
        </p:txBody>
      </p:sp>
    </p:spTree>
    <p:extLst>
      <p:ext uri="{BB962C8B-B14F-4D97-AF65-F5344CB8AC3E}">
        <p14:creationId xmlns:p14="http://schemas.microsoft.com/office/powerpoint/2010/main" val="2174777934"/>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DC221-0339-D5A4-C9B5-EDDCF028B59F}"/>
              </a:ext>
            </a:extLst>
          </p:cNvPr>
          <p:cNvSpPr>
            <a:spLocks noGrp="1"/>
          </p:cNvSpPr>
          <p:nvPr>
            <p:ph type="title"/>
          </p:nvPr>
        </p:nvSpPr>
        <p:spPr/>
        <p:txBody>
          <a:bodyPr/>
          <a:lstStyle/>
          <a:p>
            <a:r>
              <a:rPr lang="fr-CA" dirty="0"/>
              <a:t>Partenariats</a:t>
            </a:r>
            <a:endParaRPr lang="en-CA" dirty="0"/>
          </a:p>
        </p:txBody>
      </p:sp>
      <p:sp>
        <p:nvSpPr>
          <p:cNvPr id="3" name="Content Placeholder 2">
            <a:extLst>
              <a:ext uri="{FF2B5EF4-FFF2-40B4-BE49-F238E27FC236}">
                <a16:creationId xmlns:a16="http://schemas.microsoft.com/office/drawing/2014/main" id="{54CAE33B-3580-0E5C-9F50-B20DFD6D1A6C}"/>
              </a:ext>
            </a:extLst>
          </p:cNvPr>
          <p:cNvSpPr>
            <a:spLocks noGrp="1"/>
          </p:cNvSpPr>
          <p:nvPr>
            <p:ph idx="13"/>
          </p:nvPr>
        </p:nvSpPr>
        <p:spPr>
          <a:xfrm>
            <a:off x="342900" y="792000"/>
            <a:ext cx="2039353" cy="6462000"/>
          </a:xfrm>
        </p:spPr>
        <p:txBody>
          <a:bodyPr/>
          <a:lstStyle/>
          <a:p>
            <a:pPr>
              <a:lnSpc>
                <a:spcPct val="114000"/>
              </a:lnSpc>
              <a:spcAft>
                <a:spcPts val="0"/>
              </a:spcAft>
              <a:buNone/>
            </a:pPr>
            <a:r>
              <a:rPr lang="fr-CA" b="1" dirty="0">
                <a:ea typeface=""/>
                <a:cs typeface="Times New Roman" panose="02020603050405020304" pitchFamily="18" charset="0"/>
              </a:rPr>
              <a:t>Perspectives des partenaires du programme IC</a:t>
            </a:r>
          </a:p>
          <a:p>
            <a:pPr lvl="0" defTabSz="914400">
              <a:lnSpc>
                <a:spcPct val="114000"/>
              </a:lnSpc>
              <a:buNone/>
              <a:defRPr/>
            </a:pPr>
            <a:r>
              <a:rPr lang="fr-CA" dirty="0"/>
              <a:t>En réponse aux questions ouvertes au sujet de leur expérience de collaboration avec le personnel du programme IC, les partenaires ont exprimé leur satisfaction quant à l’amabilité et à la capacité d’adaptation du personnel, qui a su adapter les activités du programme aux besoins des participants.</a:t>
            </a:r>
          </a:p>
          <a:p>
            <a:pPr>
              <a:lnSpc>
                <a:spcPct val="114000"/>
              </a:lnSpc>
              <a:buNone/>
            </a:pPr>
            <a:r>
              <a:rPr lang="fr-CA" dirty="0"/>
              <a:t>Aucun problème majeur n’a été signalé, à l’exception d’un partenaire qui a mentionné des difficultés occasionnelles liées à l’adaptation aux besoins des apprenants de langues, comme la réduction de la vitesse d’élocution.  </a:t>
            </a:r>
          </a:p>
          <a:p>
            <a:pPr>
              <a:lnSpc>
                <a:spcPct val="114000"/>
              </a:lnSpc>
              <a:spcAft>
                <a:spcPts val="0"/>
              </a:spcAft>
              <a:buNone/>
            </a:pPr>
            <a:r>
              <a:rPr lang="fr-CA" b="1" dirty="0"/>
              <a:t>Résultats inattendus</a:t>
            </a:r>
          </a:p>
          <a:p>
            <a:pPr>
              <a:lnSpc>
                <a:spcPct val="114000"/>
              </a:lnSpc>
            </a:pPr>
            <a:r>
              <a:rPr lang="fr-CA" dirty="0"/>
              <a:t>Certains partenariats locaux auraient même dépassé les objectifs fixés par le programme IC. Le programme de bénévolat du lieu historique national de la Forteresse-de-Louisbourg a grandement bénéficié du partenariat avec l’Académie de la Garde côtière canadienne : les membres de cette organisation</a:t>
            </a:r>
            <a:endParaRPr lang="en-CA" dirty="0"/>
          </a:p>
        </p:txBody>
      </p:sp>
      <p:sp>
        <p:nvSpPr>
          <p:cNvPr id="4" name="Content Placeholder 3">
            <a:extLst>
              <a:ext uri="{FF2B5EF4-FFF2-40B4-BE49-F238E27FC236}">
                <a16:creationId xmlns:a16="http://schemas.microsoft.com/office/drawing/2014/main" id="{BA57CAC9-66F0-3C90-6A88-D6F576EE0B88}"/>
              </a:ext>
            </a:extLst>
          </p:cNvPr>
          <p:cNvSpPr>
            <a:spLocks noGrp="1"/>
          </p:cNvSpPr>
          <p:nvPr>
            <p:ph idx="1"/>
          </p:nvPr>
        </p:nvSpPr>
        <p:spPr>
          <a:xfrm>
            <a:off x="2622884" y="792000"/>
            <a:ext cx="3884045" cy="6480000"/>
          </a:xfrm>
        </p:spPr>
        <p:txBody>
          <a:bodyPr/>
          <a:lstStyle/>
          <a:p>
            <a:pPr lvl="1">
              <a:lnSpc>
                <a:spcPct val="114000"/>
              </a:lnSpc>
              <a:spcAft>
                <a:spcPts val="600"/>
              </a:spcAft>
            </a:pPr>
            <a:r>
              <a:rPr lang="fr-CA" sz="1100" dirty="0">
                <a:solidFill>
                  <a:schemeClr val="tx2"/>
                </a:solidFill>
                <a:latin typeface="+mn-lt"/>
              </a:rPr>
              <a:t>se sont portés volontaires pour d’autres événements organisés à Louisbourg, contribuant ainsi à l’offre touristique du site et au maintien des activités en dehors de la saison estivale.</a:t>
            </a:r>
          </a:p>
          <a:p>
            <a:pPr lvl="1">
              <a:lnSpc>
                <a:spcPct val="114000"/>
              </a:lnSpc>
            </a:pPr>
            <a:r>
              <a:rPr lang="fr-CA" sz="1400" dirty="0"/>
              <a:t>Principales constatations</a:t>
            </a:r>
          </a:p>
          <a:p>
            <a:pPr lvl="1">
              <a:lnSpc>
                <a:spcPct val="114000"/>
              </a:lnSpc>
            </a:pPr>
            <a:r>
              <a:rPr lang="fr-CA" sz="1100" dirty="0">
                <a:solidFill>
                  <a:schemeClr val="tx2"/>
                </a:solidFill>
                <a:latin typeface="+mn-lt"/>
              </a:rPr>
              <a:t>Les partenariats nationaux ont été bénéfiques à l’ensemble du programme IC, puisqu’ils ont permis de réduire les coûts liés au matériel et de favoriser la promotion du programme aux quatre coins du pays. Les partenariats locaux, quant à eux, ont été particulièrement utiles aux centres urbains du programme IC, qui ont ainsi pu accéder à des espaces communautaires et joindre les publics cibles.</a:t>
            </a:r>
          </a:p>
          <a:p>
            <a:endParaRPr lang="en-CA" dirty="0"/>
          </a:p>
        </p:txBody>
      </p:sp>
    </p:spTree>
    <p:extLst>
      <p:ext uri="{BB962C8B-B14F-4D97-AF65-F5344CB8AC3E}">
        <p14:creationId xmlns:p14="http://schemas.microsoft.com/office/powerpoint/2010/main" val="417690185"/>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4"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custDataLst>
              <p:tags r:id="rId1"/>
            </p:custDataLst>
          </p:nvPr>
        </p:nvSpPr>
        <p:spPr>
          <a:xfrm>
            <a:off x="0" y="5680132"/>
            <a:ext cx="6667928" cy="1612413"/>
          </a:xfrm>
          <a:solidFill>
            <a:srgbClr val="D97A33"/>
          </a:solidFill>
        </p:spPr>
        <p:txBody>
          <a:bodyPr lIns="144000" tIns="72000" rIns="144000" bIns="72000" anchor="ctr"/>
          <a:lstStyle/>
          <a:p>
            <a:r>
              <a:rPr lang="fr-CA" b="1"/>
              <a:t>Recommandations et réponse de la direction</a:t>
            </a:r>
          </a:p>
        </p:txBody>
      </p:sp>
    </p:spTree>
    <p:extLst>
      <p:ext uri="{BB962C8B-B14F-4D97-AF65-F5344CB8AC3E}">
        <p14:creationId xmlns:p14="http://schemas.microsoft.com/office/powerpoint/2010/main" val="65852363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hidden="1"/>
          <p:cNvSpPr>
            <a:spLocks noGrp="1"/>
          </p:cNvSpPr>
          <p:nvPr>
            <p:ph type="title"/>
            <p:custDataLst>
              <p:tags r:id="rId1"/>
            </p:custDataLst>
          </p:nvPr>
        </p:nvSpPr>
        <p:spPr>
          <a:xfrm>
            <a:off x="401292" y="246268"/>
            <a:ext cx="4480685" cy="308368"/>
          </a:xfrm>
        </p:spPr>
        <p:txBody>
          <a:bodyPr/>
          <a:lstStyle/>
          <a:p>
            <a:r>
              <a:rPr lang="en-CA" sz="2400" dirty="0" err="1"/>
              <a:t>Recommandation</a:t>
            </a:r>
            <a:r>
              <a:rPr lang="en-CA" sz="2400" dirty="0"/>
              <a:t> 1 de X</a:t>
            </a:r>
          </a:p>
        </p:txBody>
      </p:sp>
      <p:graphicFrame>
        <p:nvGraphicFramePr>
          <p:cNvPr id="5" name="Table 1"/>
          <p:cNvGraphicFramePr>
            <a:graphicFrameLocks noGrp="1"/>
          </p:cNvGraphicFramePr>
          <p:nvPr>
            <p:custDataLst>
              <p:tags r:id="rId2"/>
            </p:custDataLst>
            <p:extLst>
              <p:ext uri="{D42A27DB-BD31-4B8C-83A1-F6EECF244321}">
                <p14:modId xmlns:p14="http://schemas.microsoft.com/office/powerpoint/2010/main" val="2380647940"/>
              </p:ext>
            </p:extLst>
          </p:nvPr>
        </p:nvGraphicFramePr>
        <p:xfrm>
          <a:off x="261256" y="368212"/>
          <a:ext cx="6305799" cy="7978346"/>
        </p:xfrm>
        <a:graphic>
          <a:graphicData uri="http://schemas.openxmlformats.org/drawingml/2006/table">
            <a:tbl>
              <a:tblPr firstRow="1">
                <a:tableStyleId>{0E3FDE45-AF77-4B5C-9715-49D594BDF05E}</a:tableStyleId>
              </a:tblPr>
              <a:tblGrid>
                <a:gridCol w="6305799">
                  <a:extLst>
                    <a:ext uri="{9D8B030D-6E8A-4147-A177-3AD203B41FA5}">
                      <a16:colId xmlns:a16="http://schemas.microsoft.com/office/drawing/2014/main" val="3886424538"/>
                    </a:ext>
                  </a:extLst>
                </a:gridCol>
              </a:tblGrid>
              <a:tr h="257022">
                <a:tc>
                  <a:txBody>
                    <a:bodyPr/>
                    <a:lstStyle/>
                    <a:p>
                      <a:pPr marL="0" marR="0" lvl="0" indent="0" algn="l" defTabSz="1219170" rtl="0" eaLnBrk="1" fontAlgn="auto" latinLnBrk="0" hangingPunct="1">
                        <a:lnSpc>
                          <a:spcPct val="110000"/>
                        </a:lnSpc>
                        <a:spcBef>
                          <a:spcPts val="0"/>
                        </a:spcBef>
                        <a:spcAft>
                          <a:spcPts val="0"/>
                        </a:spcAft>
                        <a:buClrTx/>
                        <a:buSzTx/>
                        <a:buFontTx/>
                        <a:buNone/>
                        <a:tabLst/>
                        <a:defRPr/>
                      </a:pPr>
                      <a:endParaRPr lang="fr-CA" sz="1600" b="0" baseline="0" dirty="0">
                        <a:solidFill>
                          <a:schemeClr val="bg1"/>
                        </a:solidFill>
                        <a:latin typeface="HelveticaNeue LT 55 Roman" panose="020B0604020202020204" pitchFamily="34" charset="0"/>
                      </a:endParaRPr>
                    </a:p>
                  </a:txBody>
                  <a:tcPr marL="108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2">
                        <a:lumMod val="75000"/>
                      </a:schemeClr>
                    </a:solidFill>
                  </a:tcPr>
                </a:tc>
                <a:extLst>
                  <a:ext uri="{0D108BD9-81ED-4DB2-BD59-A6C34878D82A}">
                    <a16:rowId xmlns:a16="http://schemas.microsoft.com/office/drawing/2014/main" val="2104297739"/>
                  </a:ext>
                </a:extLst>
              </a:tr>
              <a:tr h="4334178">
                <a:tc>
                  <a:txBody>
                    <a:bodyPr/>
                    <a:lstStyle/>
                    <a:p>
                      <a:pPr>
                        <a:lnSpc>
                          <a:spcPct val="115000"/>
                        </a:lnSpc>
                        <a:spcAft>
                          <a:spcPts val="600"/>
                        </a:spcAft>
                      </a:pPr>
                      <a:r>
                        <a:rPr lang="fr-CA" sz="1400" b="1" dirty="0">
                          <a:effectLst/>
                        </a:rPr>
                        <a:t>Recommandation 1</a:t>
                      </a:r>
                    </a:p>
                    <a:p>
                      <a:pPr>
                        <a:lnSpc>
                          <a:spcPct val="114000"/>
                        </a:lnSpc>
                        <a:buNone/>
                      </a:pPr>
                      <a:r>
                        <a:rPr lang="fr-CA" sz="1050" dirty="0">
                          <a:effectLst/>
                          <a:latin typeface="+mn-lt"/>
                          <a:ea typeface="+mn-lt"/>
                          <a:cs typeface="Aptos" panose="020B0004020202020204" pitchFamily="34" charset="0"/>
                        </a:rPr>
                        <a:t>La </a:t>
                      </a:r>
                      <a:r>
                        <a:rPr lang="fr-CA" sz="1050" dirty="0">
                          <a:solidFill>
                            <a:schemeClr val="tx1"/>
                          </a:solidFill>
                          <a:effectLst/>
                          <a:latin typeface="+mn-lt"/>
                          <a:ea typeface="+mn-lt"/>
                          <a:cs typeface="Aptos" panose="020B0004020202020204" pitchFamily="34" charset="0"/>
                        </a:rPr>
                        <a:t>vice-présidente, Direction générale de la politique stratégique, des services d’affaires et des services numériques, doit veiller à ce que les engagements en matière de collecte de données prévus dans les propositions de financement approuvées aux fins de la mesure du rendement du programme soient clairement communiqués aux unités d’affaires des services internes concernées (le Bureau de l’audit interne et de l’évaluation et les équipes de l’Accès à l’information et de la protection des renseignements personnels, de l’Analyse comparative entre les sexes plus et du Rendement et de l’analyse, par exemple) et à ce que les mesures qui en découlent soient approuvées par ces unités d’affaires et le personnel du programme.</a:t>
                      </a:r>
                    </a:p>
                    <a:p>
                      <a:pPr>
                        <a:lnSpc>
                          <a:spcPct val="114000"/>
                        </a:lnSpc>
                        <a:buNone/>
                      </a:pPr>
                      <a:r>
                        <a:rPr lang="fr-CA" sz="1050" dirty="0">
                          <a:solidFill>
                            <a:schemeClr val="tx1"/>
                          </a:solidFill>
                          <a:effectLst/>
                          <a:latin typeface="+mn-lt"/>
                          <a:ea typeface="+mn-lt"/>
                          <a:cs typeface="Aptos" panose="020B0004020202020204" pitchFamily="34" charset="0"/>
                        </a:rPr>
                        <a:t> </a:t>
                      </a:r>
                    </a:p>
                    <a:p>
                      <a:pPr>
                        <a:lnSpc>
                          <a:spcPct val="114000"/>
                        </a:lnSpc>
                        <a:spcAft>
                          <a:spcPts val="600"/>
                        </a:spcAft>
                        <a:buNone/>
                      </a:pPr>
                      <a:r>
                        <a:rPr lang="fr-CA" sz="1050" dirty="0">
                          <a:solidFill>
                            <a:schemeClr val="tx1"/>
                          </a:solidFill>
                          <a:effectLst/>
                          <a:latin typeface="+mn-lt"/>
                          <a:ea typeface="+mn-lt"/>
                          <a:cs typeface="Aptos" panose="020B0004020202020204" pitchFamily="34" charset="0"/>
                        </a:rPr>
                        <a:t>Bien que le suivi du rendement incombe au personnel du programme, l’envoi de mises à jour aux unités d’affaires des services internes et la confirmation des mesures à prendre seraient l’occasion de :</a:t>
                      </a:r>
                    </a:p>
                    <a:p>
                      <a:pPr marL="171450" indent="-171450">
                        <a:lnSpc>
                          <a:spcPct val="114000"/>
                        </a:lnSpc>
                        <a:buFont typeface="Arial" panose="020B0604020202020204" pitchFamily="34" charset="0"/>
                        <a:buChar char="•"/>
                      </a:pPr>
                      <a:r>
                        <a:rPr lang="fr-CA" sz="1050" dirty="0">
                          <a:solidFill>
                            <a:schemeClr val="tx1"/>
                          </a:solidFill>
                          <a:effectLst/>
                          <a:latin typeface="+mn-lt"/>
                          <a:ea typeface="+mn-lt"/>
                          <a:cs typeface="Aptos" panose="020B0004020202020204" pitchFamily="34" charset="0"/>
                        </a:rPr>
                        <a:t> </a:t>
                      </a:r>
                      <a:r>
                        <a:rPr lang="fr-CA" sz="1050" dirty="0">
                          <a:solidFill>
                            <a:schemeClr val="tx1"/>
                          </a:solidFill>
                          <a:effectLst/>
                          <a:latin typeface="+mn-lt"/>
                          <a:ea typeface="+mn-lt"/>
                          <a:cs typeface="Times New Roman" panose="02020603050405020304" pitchFamily="18" charset="0"/>
                        </a:rPr>
                        <a:t>s’assurer que les indicateurs de rendement du programme cadrent avec ceux définis dans les profils d’information sur le rendement de Parcs Canada, et de voir à ce que tout nouvel indicateur de rendement y soit ajouté;</a:t>
                      </a:r>
                    </a:p>
                    <a:p>
                      <a:pPr marL="171450" indent="-171450">
                        <a:lnSpc>
                          <a:spcPct val="114000"/>
                        </a:lnSpc>
                        <a:buFont typeface="Arial" panose="020B0604020202020204" pitchFamily="34" charset="0"/>
                        <a:buChar char="•"/>
                      </a:pPr>
                      <a:r>
                        <a:rPr lang="fr-CA" sz="1050" dirty="0">
                          <a:solidFill>
                            <a:schemeClr val="tx1"/>
                          </a:solidFill>
                          <a:effectLst/>
                          <a:latin typeface="+mn-lt"/>
                          <a:ea typeface="+mn-lt"/>
                          <a:cs typeface="Times New Roman" panose="02020603050405020304" pitchFamily="18" charset="0"/>
                        </a:rPr>
                        <a:t>confirmer que des stratégies de collecte de données sur le rendement sont en place, y compris les exigences en matière de données de l’</a:t>
                      </a:r>
                      <a:r>
                        <a:rPr lang="fr-CA" sz="1050" dirty="0" err="1">
                          <a:solidFill>
                            <a:schemeClr val="tx1"/>
                          </a:solidFill>
                          <a:effectLst/>
                          <a:latin typeface="+mn-lt"/>
                          <a:ea typeface="+mn-lt"/>
                          <a:cs typeface="Times New Roman" panose="02020603050405020304" pitchFamily="18" charset="0"/>
                        </a:rPr>
                        <a:t>ACS</a:t>
                      </a:r>
                      <a:r>
                        <a:rPr lang="fr-CA" sz="1050" dirty="0">
                          <a:solidFill>
                            <a:schemeClr val="tx1"/>
                          </a:solidFill>
                          <a:effectLst/>
                          <a:latin typeface="+mn-lt"/>
                          <a:ea typeface="+mn-lt"/>
                          <a:cs typeface="Times New Roman" panose="02020603050405020304" pitchFamily="18" charset="0"/>
                        </a:rPr>
                        <a:t> Plus;</a:t>
                      </a:r>
                    </a:p>
                    <a:p>
                      <a:pPr marL="171450" indent="-171450">
                        <a:lnSpc>
                          <a:spcPct val="114000"/>
                        </a:lnSpc>
                        <a:buFont typeface="Arial" panose="020B0604020202020204" pitchFamily="34" charset="0"/>
                        <a:buChar char="•"/>
                      </a:pPr>
                      <a:r>
                        <a:rPr lang="fr-CA" sz="1050" dirty="0">
                          <a:solidFill>
                            <a:schemeClr val="tx1"/>
                          </a:solidFill>
                          <a:effectLst/>
                          <a:latin typeface="+mn-lt"/>
                          <a:ea typeface="+mn-lt"/>
                          <a:cs typeface="Times New Roman" panose="02020603050405020304" pitchFamily="18" charset="0"/>
                        </a:rPr>
                        <a:t>clarifier les politiques et les procédures, notamment celles qui régissent la collecte de renseignements personnels et la protection de la vie privée;</a:t>
                      </a:r>
                    </a:p>
                    <a:p>
                      <a:pPr marL="171450" indent="-171450">
                        <a:lnSpc>
                          <a:spcPct val="114000"/>
                        </a:lnSpc>
                        <a:buFont typeface="Arial" panose="020B0604020202020204" pitchFamily="34" charset="0"/>
                        <a:buChar char="•"/>
                      </a:pPr>
                      <a:r>
                        <a:rPr lang="fr-CA" sz="1050" dirty="0">
                          <a:solidFill>
                            <a:schemeClr val="tx1"/>
                          </a:solidFill>
                          <a:effectLst/>
                          <a:latin typeface="+mn-lt"/>
                          <a:ea typeface="+mn-lt"/>
                          <a:cs typeface="Times New Roman" panose="02020603050405020304" pitchFamily="18" charset="0"/>
                        </a:rPr>
                        <a:t>veiller à ce que les éléments relatifs à la recherche sur l’opinion publique fassent partie intégrante du plan d’audit et d’évaluation basé sur les risques de Parcs Canada, conformément aux exigences.</a:t>
                      </a:r>
                    </a:p>
                  </a:txBody>
                  <a:tcPr marL="108000" marR="10800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1619658"/>
                  </a:ext>
                </a:extLst>
              </a:tr>
              <a:tr h="1042773">
                <a:tc>
                  <a:txBody>
                    <a:bodyPr/>
                    <a:lstStyle/>
                    <a:p>
                      <a:pPr>
                        <a:spcBef>
                          <a:spcPts val="0"/>
                        </a:spcBef>
                        <a:spcAft>
                          <a:spcPts val="300"/>
                        </a:spcAft>
                      </a:pPr>
                      <a:r>
                        <a:rPr lang="fr-CA" sz="1050" b="0" dirty="0"/>
                        <a:t>Pour connaître les principales constatations liées à cette recommandation, consultez les sections ci-dessous :</a:t>
                      </a:r>
                    </a:p>
                    <a:p>
                      <a:pPr marL="171450" indent="-171450">
                        <a:spcAft>
                          <a:spcPts val="300"/>
                        </a:spcAft>
                        <a:buFont typeface="Wingdings" panose="05000000000000000000" pitchFamily="2" charset="2"/>
                        <a:buChar char="Ø"/>
                      </a:pPr>
                      <a:r>
                        <a:rPr lang="fr-CA" sz="1050" dirty="0">
                          <a:solidFill>
                            <a:schemeClr val="tx1"/>
                          </a:solidFill>
                        </a:rPr>
                        <a:t>Publics cibles; remarques concernant les données sur les publics, p. 25 à 27</a:t>
                      </a:r>
                    </a:p>
                    <a:p>
                      <a:pPr marL="171450" indent="-171450">
                        <a:spcAft>
                          <a:spcPts val="300"/>
                        </a:spcAft>
                        <a:buFont typeface="Wingdings" panose="05000000000000000000" pitchFamily="2" charset="2"/>
                        <a:buChar char="Ø"/>
                      </a:pPr>
                      <a:r>
                        <a:rPr lang="fr-CA" sz="1050" dirty="0">
                          <a:solidFill>
                            <a:schemeClr val="tx1"/>
                          </a:solidFill>
                        </a:rPr>
                        <a:t>Aplanir les obstacles; remarques concernant les données sur le rendement, p. 43 à 45</a:t>
                      </a:r>
                    </a:p>
                    <a:p>
                      <a:pPr marL="171450" indent="-171450" algn="l" rtl="0">
                        <a:buFont typeface="Wingdings" panose="05000000000000000000" pitchFamily="2" charset="2"/>
                        <a:buChar char="Ø"/>
                      </a:pPr>
                      <a:endParaRPr lang="en-CA" sz="1050" dirty="0">
                        <a:solidFill>
                          <a:schemeClr val="tx1"/>
                        </a:solidFill>
                      </a:endParaRPr>
                    </a:p>
                  </a:txBody>
                  <a:tcPr marL="144000" marR="42504"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20000"/>
                        <a:lumOff val="80000"/>
                      </a:schemeClr>
                    </a:solidFill>
                  </a:tcPr>
                </a:tc>
                <a:extLst>
                  <a:ext uri="{0D108BD9-81ED-4DB2-BD59-A6C34878D82A}">
                    <a16:rowId xmlns:a16="http://schemas.microsoft.com/office/drawing/2014/main" val="628408752"/>
                  </a:ext>
                </a:extLst>
              </a:tr>
              <a:tr h="338614">
                <a:tc>
                  <a:txBody>
                    <a:bodyPr/>
                    <a:lstStyle/>
                    <a:p>
                      <a:pPr>
                        <a:lnSpc>
                          <a:spcPct val="108000"/>
                        </a:lnSpc>
                        <a:spcAft>
                          <a:spcPts val="0"/>
                        </a:spcAft>
                      </a:pPr>
                      <a:r>
                        <a:rPr lang="fr-CA" sz="1050" b="1">
                          <a:solidFill>
                            <a:schemeClr val="bg1"/>
                          </a:solidFill>
                          <a:effectLst/>
                          <a:latin typeface="+mn-lt"/>
                        </a:rPr>
                        <a:t>Réponse de la direction</a:t>
                      </a:r>
                    </a:p>
                  </a:txBody>
                  <a:tcPr marL="108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2">
                        <a:lumMod val="75000"/>
                      </a:schemeClr>
                    </a:solidFill>
                  </a:tcPr>
                </a:tc>
                <a:extLst>
                  <a:ext uri="{0D108BD9-81ED-4DB2-BD59-A6C34878D82A}">
                    <a16:rowId xmlns:a16="http://schemas.microsoft.com/office/drawing/2014/main" val="3227407383"/>
                  </a:ext>
                </a:extLst>
              </a:tr>
              <a:tr h="2005759">
                <a:tc>
                  <a:txBody>
                    <a:bodyPr/>
                    <a:lstStyle/>
                    <a:p>
                      <a:pPr algn="l" rtl="0">
                        <a:lnSpc>
                          <a:spcPct val="108000"/>
                        </a:lnSpc>
                        <a:spcAft>
                          <a:spcPts val="0"/>
                        </a:spcAft>
                      </a:pPr>
                      <a:r>
                        <a:rPr lang="fr-FR" sz="1050" b="0" dirty="0">
                          <a:effectLst/>
                          <a:latin typeface="+mn-lt"/>
                          <a:ea typeface="Calibri" panose="020F0502020204030204" pitchFamily="34" charset="0"/>
                          <a:cs typeface="Times New Roman" panose="02020603050405020304" pitchFamily="18" charset="0"/>
                        </a:rPr>
                        <a:t>D'accord. La vice-présidente, </a:t>
                      </a:r>
                      <a:r>
                        <a:rPr lang="fr-CA" sz="1050" dirty="0">
                          <a:solidFill>
                            <a:schemeClr val="tx1"/>
                          </a:solidFill>
                          <a:effectLst/>
                          <a:latin typeface="+mn-lt"/>
                          <a:ea typeface="+mn-lt"/>
                          <a:cs typeface="Aptos" panose="020B0004020202020204" pitchFamily="34" charset="0"/>
                        </a:rPr>
                        <a:t>Direction générale de la politique stratégique, des services d’affaires et des services </a:t>
                      </a:r>
                      <a:r>
                        <a:rPr lang="fr-CA" sz="1050" b="0" dirty="0">
                          <a:solidFill>
                            <a:schemeClr val="tx1"/>
                          </a:solidFill>
                          <a:effectLst/>
                          <a:latin typeface="+mn-lt"/>
                          <a:ea typeface="+mn-lt"/>
                          <a:cs typeface="Aptos" panose="020B0004020202020204" pitchFamily="34" charset="0"/>
                        </a:rPr>
                        <a:t>numériques </a:t>
                      </a:r>
                      <a:r>
                        <a:rPr lang="en-CA" sz="1050" b="0" i="0" kern="1200" dirty="0">
                          <a:solidFill>
                            <a:schemeClr val="tx1"/>
                          </a:solidFill>
                          <a:effectLst/>
                          <a:latin typeface="+mn-lt"/>
                          <a:ea typeface="+mn-ea"/>
                          <a:cs typeface="+mn-cs"/>
                        </a:rPr>
                        <a:t>(DGPSAN) </a:t>
                      </a:r>
                      <a:r>
                        <a:rPr lang="fr-FR" sz="1050" b="0" dirty="0">
                          <a:effectLst/>
                          <a:latin typeface="+mn-lt"/>
                          <a:ea typeface="Calibri" panose="020F0502020204030204" pitchFamily="34" charset="0"/>
                          <a:cs typeface="Times New Roman" panose="02020603050405020304" pitchFamily="18" charset="0"/>
                        </a:rPr>
                        <a:t>veillera à ce que les résultats des propositions de financement retenues qui comportent des engagements en matière de mesure du rendement des programmes soient communiqués aux unités opérationnelles internes concernées.  La </a:t>
                      </a:r>
                      <a:r>
                        <a:rPr lang="en-CA" sz="1050" b="0" i="0" kern="1200" dirty="0">
                          <a:solidFill>
                            <a:schemeClr val="tx1"/>
                          </a:solidFill>
                          <a:effectLst/>
                          <a:latin typeface="+mn-lt"/>
                          <a:ea typeface="+mn-ea"/>
                          <a:cs typeface="+mn-cs"/>
                        </a:rPr>
                        <a:t>DGPSAN</a:t>
                      </a:r>
                      <a:r>
                        <a:rPr lang="fr-FR" sz="1050" b="0" dirty="0">
                          <a:effectLst/>
                          <a:latin typeface="+mn-lt"/>
                          <a:ea typeface="Calibri" panose="020F0502020204030204" pitchFamily="34" charset="0"/>
                          <a:cs typeface="Times New Roman" panose="02020603050405020304" pitchFamily="18" charset="0"/>
                        </a:rPr>
                        <a:t> s'assurera également, auprès des secteurs de programme et des unités opérationnelles internes concernées, que les éléments requis en matière de mesure du rendement sont bien compris et pris en compte, notamment l'alignement sur les profils d'information sur le rendement de Parcs Canada, les stratégies de collecte de données (y compris les considérations relatives à ACS Plus) et les exigences en matière de protection des renseignements personnels. Le Bureau de l’audit interne et de l'évaluation (BAIE) veillera à ce que les exigences en matière de planification de l'évaluation issues des propositions de financement retenues soient intégrées au plan annuel d’audit et d'évaluation basé sur les risques. </a:t>
                      </a:r>
                      <a:endParaRPr lang="en-CA" sz="1050" b="0" dirty="0">
                        <a:effectLst/>
                        <a:latin typeface="+mn-lt"/>
                        <a:ea typeface="Calibri" panose="020F0502020204030204" pitchFamily="34" charset="0"/>
                        <a:cs typeface="Times New Roman" panose="02020603050405020304" pitchFamily="18" charset="0"/>
                      </a:endParaRPr>
                    </a:p>
                  </a:txBody>
                  <a:tcPr marL="72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67789253"/>
                  </a:ext>
                </a:extLst>
              </a:tr>
            </a:tbl>
          </a:graphicData>
        </a:graphic>
      </p:graphicFrame>
    </p:spTree>
    <p:extLst>
      <p:ext uri="{BB962C8B-B14F-4D97-AF65-F5344CB8AC3E}">
        <p14:creationId xmlns:p14="http://schemas.microsoft.com/office/powerpoint/2010/main" val="3066329801"/>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2">
            <a:extLst>
              <a:ext uri="{FF2B5EF4-FFF2-40B4-BE49-F238E27FC236}">
                <a16:creationId xmlns:a16="http://schemas.microsoft.com/office/drawing/2014/main" id="{25A5545B-4B32-82B6-CD56-9F1144A14A89}"/>
              </a:ext>
            </a:extLst>
          </p:cNvPr>
          <p:cNvGraphicFramePr>
            <a:graphicFrameLocks noGrp="1"/>
          </p:cNvGraphicFramePr>
          <p:nvPr>
            <p:extLst>
              <p:ext uri="{D42A27DB-BD31-4B8C-83A1-F6EECF244321}">
                <p14:modId xmlns:p14="http://schemas.microsoft.com/office/powerpoint/2010/main" val="383826496"/>
              </p:ext>
            </p:extLst>
          </p:nvPr>
        </p:nvGraphicFramePr>
        <p:xfrm>
          <a:off x="320440" y="581615"/>
          <a:ext cx="6217120" cy="6766905"/>
        </p:xfrm>
        <a:graphic>
          <a:graphicData uri="http://schemas.openxmlformats.org/drawingml/2006/table">
            <a:tbl>
              <a:tblPr firstRow="1">
                <a:tableStyleId>{0E3FDE45-AF77-4B5C-9715-49D594BDF05E}</a:tableStyleId>
              </a:tblPr>
              <a:tblGrid>
                <a:gridCol w="3466282">
                  <a:extLst>
                    <a:ext uri="{9D8B030D-6E8A-4147-A177-3AD203B41FA5}">
                      <a16:colId xmlns:a16="http://schemas.microsoft.com/office/drawing/2014/main" val="3886424538"/>
                    </a:ext>
                  </a:extLst>
                </a:gridCol>
                <a:gridCol w="1318438">
                  <a:extLst>
                    <a:ext uri="{9D8B030D-6E8A-4147-A177-3AD203B41FA5}">
                      <a16:colId xmlns:a16="http://schemas.microsoft.com/office/drawing/2014/main" val="4026562898"/>
                    </a:ext>
                  </a:extLst>
                </a:gridCol>
                <a:gridCol w="1432400">
                  <a:extLst>
                    <a:ext uri="{9D8B030D-6E8A-4147-A177-3AD203B41FA5}">
                      <a16:colId xmlns:a16="http://schemas.microsoft.com/office/drawing/2014/main" val="3703137917"/>
                    </a:ext>
                  </a:extLst>
                </a:gridCol>
              </a:tblGrid>
              <a:tr h="425302">
                <a:tc>
                  <a:txBody>
                    <a:bodyPr/>
                    <a:lstStyle/>
                    <a:p>
                      <a:pPr>
                        <a:lnSpc>
                          <a:spcPct val="115000"/>
                        </a:lnSpc>
                        <a:spcAft>
                          <a:spcPts val="0"/>
                        </a:spcAft>
                      </a:pPr>
                      <a:r>
                        <a:rPr lang="fr-CA" sz="1200" b="1" noProof="0" dirty="0">
                          <a:solidFill>
                            <a:schemeClr val="bg1"/>
                          </a:solidFill>
                          <a:effectLst/>
                        </a:rPr>
                        <a:t>Produits livrables</a:t>
                      </a:r>
                    </a:p>
                  </a:txBody>
                  <a:tcPr marL="108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nSpc>
                          <a:spcPct val="115000"/>
                        </a:lnSpc>
                        <a:spcAft>
                          <a:spcPts val="0"/>
                        </a:spcAft>
                      </a:pPr>
                      <a:r>
                        <a:rPr lang="fr-CA" sz="1200" b="1" noProof="0" dirty="0">
                          <a:solidFill>
                            <a:schemeClr val="bg1"/>
                          </a:solidFill>
                          <a:effectLst/>
                        </a:rPr>
                        <a:t>Échéancier</a:t>
                      </a:r>
                    </a:p>
                  </a:txBody>
                  <a:tcPr marL="72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nSpc>
                          <a:spcPct val="115000"/>
                        </a:lnSpc>
                        <a:spcAft>
                          <a:spcPts val="0"/>
                        </a:spcAft>
                      </a:pPr>
                      <a:r>
                        <a:rPr lang="fr-CA" sz="1200" b="1" noProof="0" dirty="0">
                          <a:solidFill>
                            <a:schemeClr val="bg1"/>
                          </a:solidFill>
                          <a:effectLst/>
                        </a:rPr>
                        <a:t>Responsables</a:t>
                      </a:r>
                    </a:p>
                  </a:txBody>
                  <a:tcPr marL="72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188826945"/>
                  </a:ext>
                </a:extLst>
              </a:tr>
              <a:tr h="1557203">
                <a:tc>
                  <a:txBody>
                    <a:bodyPr/>
                    <a:lstStyle/>
                    <a:p>
                      <a:pPr>
                        <a:lnSpc>
                          <a:spcPct val="107000"/>
                        </a:lnSpc>
                        <a:spcAft>
                          <a:spcPts val="800"/>
                        </a:spcAft>
                        <a:buNone/>
                      </a:pPr>
                      <a:r>
                        <a:rPr lang="fr-FR" sz="1100" kern="100" noProof="0" dirty="0">
                          <a:effectLst/>
                          <a:latin typeface="+mn-lt"/>
                          <a:ea typeface="Aptos" panose="020B0004020202020204" pitchFamily="34" charset="0"/>
                          <a:cs typeface="Times New Roman" panose="02020603050405020304" pitchFamily="18" charset="0"/>
                        </a:rPr>
                        <a:t>1.1 </a:t>
                      </a:r>
                      <a:r>
                        <a:rPr lang="fr-FR" sz="1100" b="0" dirty="0">
                          <a:effectLst/>
                          <a:latin typeface="+mn-lt"/>
                          <a:ea typeface="Calibri" panose="020F0502020204030204" pitchFamily="34" charset="0"/>
                          <a:cs typeface="Times New Roman" panose="02020603050405020304" pitchFamily="18" charset="0"/>
                        </a:rPr>
                        <a:t>La </a:t>
                      </a:r>
                      <a:r>
                        <a:rPr lang="en-CA" sz="1100" b="0" i="0" kern="1200" dirty="0">
                          <a:solidFill>
                            <a:schemeClr val="tx1"/>
                          </a:solidFill>
                          <a:effectLst/>
                          <a:latin typeface="+mn-lt"/>
                          <a:ea typeface="+mn-ea"/>
                          <a:cs typeface="+mn-cs"/>
                        </a:rPr>
                        <a:t>DGPSAN</a:t>
                      </a:r>
                      <a:r>
                        <a:rPr lang="fr-FR" sz="1100" b="0" dirty="0">
                          <a:effectLst/>
                          <a:latin typeface="+mn-lt"/>
                          <a:ea typeface="Calibri" panose="020F0502020204030204" pitchFamily="34" charset="0"/>
                          <a:cs typeface="Times New Roman" panose="02020603050405020304" pitchFamily="18" charset="0"/>
                        </a:rPr>
                        <a:t> </a:t>
                      </a:r>
                      <a:r>
                        <a:rPr lang="fr-FR" sz="1100" kern="100" noProof="0" dirty="0">
                          <a:effectLst/>
                          <a:latin typeface="+mn-lt"/>
                          <a:ea typeface="Aptos" panose="020B0004020202020204" pitchFamily="34" charset="0"/>
                          <a:cs typeface="Times New Roman" panose="02020603050405020304" pitchFamily="18" charset="0"/>
                        </a:rPr>
                        <a:t>communiquera les résultats des demandes de financement retenues qui comportent des engagements en matière de mesure de la performance aux unités opérationnelles internes concernées, par exemple par le biais d'une notification par courrier électronique ou d'autres mécanismes de coordination courants. </a:t>
                      </a:r>
                      <a:endParaRPr lang="fr-CA" sz="1100" kern="100" noProof="0" dirty="0">
                        <a:effectLst/>
                        <a:latin typeface="+mn-lt"/>
                        <a:ea typeface="Aptos" panose="020B0004020202020204" pitchFamily="34" charset="0"/>
                        <a:cs typeface="Times New Roman" panose="02020603050405020304" pitchFamily="18" charset="0"/>
                      </a:endParaRP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fr-CA" sz="1100" kern="100" noProof="0" dirty="0">
                          <a:effectLst/>
                          <a:latin typeface="+mn-lt"/>
                          <a:ea typeface="Aptos" panose="020B0004020202020204" pitchFamily="34" charset="0"/>
                          <a:cs typeface="Times New Roman" panose="02020603050405020304" pitchFamily="18" charset="0"/>
                        </a:rPr>
                        <a:t>Avril  2026</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None/>
                      </a:pPr>
                      <a:r>
                        <a:rPr lang="fr-CA" sz="1100" kern="100" noProof="0" dirty="0">
                          <a:effectLst/>
                          <a:latin typeface="+mn-lt"/>
                          <a:ea typeface="Aptos" panose="020B0004020202020204" pitchFamily="34" charset="0"/>
                          <a:cs typeface="Times New Roman" panose="02020603050405020304" pitchFamily="18" charset="0"/>
                        </a:rPr>
                        <a:t>Directrice, PALC</a:t>
                      </a:r>
                    </a:p>
                    <a:p>
                      <a:pPr>
                        <a:buNone/>
                      </a:pPr>
                      <a:endParaRPr lang="fr-CA" sz="200" kern="100" noProof="0" dirty="0">
                        <a:effectLst/>
                        <a:latin typeface="+mn-lt"/>
                        <a:ea typeface="Aptos" panose="020B0004020202020204" pitchFamily="34" charset="0"/>
                        <a:cs typeface="Times New Roman" panose="02020603050405020304" pitchFamily="18" charset="0"/>
                      </a:endParaRPr>
                    </a:p>
                    <a:p>
                      <a:pPr>
                        <a:buNone/>
                      </a:pPr>
                      <a:r>
                        <a:rPr lang="fr-FR" sz="1100" dirty="0">
                          <a:effectLst/>
                          <a:latin typeface="+mn-lt"/>
                        </a:rPr>
                        <a:t>Directeur exécutif, Politique stratégique, planification et investissement</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5366456"/>
                  </a:ext>
                </a:extLst>
              </a:tr>
              <a:tr h="3509175">
                <a:tc>
                  <a:txBody>
                    <a:bodyPr/>
                    <a:lstStyle/>
                    <a:p>
                      <a:pPr>
                        <a:lnSpc>
                          <a:spcPct val="107000"/>
                        </a:lnSpc>
                        <a:spcAft>
                          <a:spcPts val="800"/>
                        </a:spcAft>
                        <a:buNone/>
                      </a:pPr>
                      <a:r>
                        <a:rPr lang="fr-FR" sz="1100" kern="100" noProof="0" dirty="0">
                          <a:effectLst/>
                          <a:latin typeface="+mn-lt"/>
                          <a:ea typeface="Aptos" panose="020B0004020202020204" pitchFamily="34" charset="0"/>
                          <a:cs typeface="Times New Roman" panose="02020603050405020304" pitchFamily="18" charset="0"/>
                        </a:rPr>
                        <a:t>1.2  Une fois les décisions de financement prises, la </a:t>
                      </a:r>
                      <a:r>
                        <a:rPr lang="en-CA" sz="1100" b="0" i="0" kern="1200" dirty="0">
                          <a:solidFill>
                            <a:schemeClr val="tx1"/>
                          </a:solidFill>
                          <a:effectLst/>
                          <a:latin typeface="+mn-lt"/>
                          <a:ea typeface="+mn-ea"/>
                          <a:cs typeface="+mn-cs"/>
                        </a:rPr>
                        <a:t>DGPSAN</a:t>
                      </a:r>
                      <a:r>
                        <a:rPr lang="fr-FR" sz="1100" b="0" dirty="0">
                          <a:effectLst/>
                          <a:latin typeface="+mn-lt"/>
                          <a:ea typeface="Calibri" panose="020F0502020204030204" pitchFamily="34" charset="0"/>
                          <a:cs typeface="Times New Roman" panose="02020603050405020304" pitchFamily="18" charset="0"/>
                        </a:rPr>
                        <a:t> </a:t>
                      </a:r>
                      <a:r>
                        <a:rPr lang="fr-FR" sz="1100" kern="100" noProof="0" dirty="0">
                          <a:effectLst/>
                          <a:latin typeface="+mn-lt"/>
                          <a:ea typeface="Aptos" panose="020B0004020202020204" pitchFamily="34" charset="0"/>
                          <a:cs typeface="Times New Roman" panose="02020603050405020304" pitchFamily="18" charset="0"/>
                        </a:rPr>
                        <a:t> informera les secteurs de programme et les unités de service concernées des exigences en matière de mesure de la performance et des engagements relatifs à la collecte de données définis dans les propositions de financement.  Cela peut notamment passer par la communication des exigences pertinentes au moyen d’un courriel de confirmation, de discussions lors de réunions de coordination ou de l’utilisation d’outils internes de suivi ou de listes de contrôle afin de garantir la prise en compte d’éléments clés tels que l’alignement sur les profils d’information sur le rendement, le respect des politiques garantissant la mise en place de stratégies de collecte de données appropriées, les considérations relatives à la protection de la vie privée et les éléments de planification de l’évaluation. </a:t>
                      </a:r>
                      <a:endParaRPr lang="fr-CA" sz="1100" kern="100" noProof="0" dirty="0">
                        <a:effectLst/>
                        <a:latin typeface="+mn-lt"/>
                        <a:ea typeface="Aptos" panose="020B0004020202020204" pitchFamily="34" charset="0"/>
                        <a:cs typeface="Times New Roman" panose="02020603050405020304" pitchFamily="18" charset="0"/>
                      </a:endParaRP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fr-CA" sz="1100" kern="100" noProof="0" dirty="0">
                          <a:effectLst/>
                          <a:latin typeface="+mn-lt"/>
                          <a:ea typeface="Aptos" panose="020B0004020202020204" pitchFamily="34" charset="0"/>
                          <a:cs typeface="Times New Roman" panose="02020603050405020304" pitchFamily="18" charset="0"/>
                        </a:rPr>
                        <a:t>Août 2026</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None/>
                      </a:pPr>
                      <a:r>
                        <a:rPr lang="fr-CA" sz="1100" kern="100" noProof="0" dirty="0">
                          <a:effectLst/>
                          <a:latin typeface="+mn-lt"/>
                          <a:ea typeface="Aptos" panose="020B0004020202020204" pitchFamily="34" charset="0"/>
                          <a:cs typeface="Times New Roman" panose="02020603050405020304" pitchFamily="18" charset="0"/>
                        </a:rPr>
                        <a:t>Directrice, PALC</a:t>
                      </a:r>
                    </a:p>
                    <a:p>
                      <a:pPr>
                        <a:buNone/>
                      </a:pPr>
                      <a:endParaRPr lang="fr-CA" sz="200" kern="100" noProof="0" dirty="0">
                        <a:effectLst/>
                        <a:latin typeface="+mn-lt"/>
                        <a:ea typeface="Aptos" panose="020B0004020202020204" pitchFamily="34" charset="0"/>
                        <a:cs typeface="Times New Roman" panose="02020603050405020304" pitchFamily="18" charset="0"/>
                      </a:endParaRPr>
                    </a:p>
                    <a:p>
                      <a:pPr>
                        <a:buNone/>
                      </a:pPr>
                      <a:r>
                        <a:rPr lang="fr-FR" sz="1100" dirty="0">
                          <a:effectLst/>
                          <a:latin typeface="+mn-lt"/>
                        </a:rPr>
                        <a:t>Directeur exécutif, Politique stratégique, planification et investissement</a:t>
                      </a:r>
                    </a:p>
                    <a:p>
                      <a:pPr>
                        <a:buNone/>
                      </a:pPr>
                      <a:r>
                        <a:rPr lang="fr-CA" sz="1100" kern="100" noProof="0" dirty="0">
                          <a:effectLst/>
                          <a:latin typeface="+mn-lt"/>
                          <a:ea typeface="Aptos" panose="020B0004020202020204" pitchFamily="34" charset="0"/>
                          <a:cs typeface="Times New Roman" panose="02020603050405020304" pitchFamily="18" charset="0"/>
                        </a:rPr>
                        <a:t> </a:t>
                      </a:r>
                    </a:p>
                    <a:p>
                      <a:pPr>
                        <a:buNone/>
                      </a:pPr>
                      <a:r>
                        <a:rPr lang="fr-CA" sz="1100" kern="100" noProof="0" dirty="0">
                          <a:effectLst/>
                          <a:latin typeface="+mn-lt"/>
                          <a:ea typeface="Aptos" panose="020B0004020202020204" pitchFamily="34" charset="0"/>
                          <a:cs typeface="Times New Roman" panose="02020603050405020304" pitchFamily="18" charset="0"/>
                        </a:rPr>
                        <a:t> </a:t>
                      </a:r>
                    </a:p>
                    <a:p>
                      <a:pPr>
                        <a:buNone/>
                      </a:pPr>
                      <a:r>
                        <a:rPr lang="fr-CA" sz="1100" kern="100" noProof="0" dirty="0">
                          <a:effectLst/>
                          <a:latin typeface="+mn-lt"/>
                          <a:ea typeface="Aptos" panose="020B0004020202020204" pitchFamily="34" charset="0"/>
                          <a:cs typeface="Times New Roman" panose="02020603050405020304" pitchFamily="18" charset="0"/>
                        </a:rPr>
                        <a:t> </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6933271"/>
                  </a:ext>
                </a:extLst>
              </a:tr>
              <a:tr h="1275225">
                <a:tc>
                  <a:txBody>
                    <a:bodyPr/>
                    <a:lstStyle/>
                    <a:p>
                      <a:r>
                        <a:rPr lang="fr-FR" sz="1100" dirty="0"/>
                        <a:t>1.3 Le BAIE élaborera un document de procédure décrivant les étapes de l'élaboration du plan d'audit et d'évaluation basé sur les risques de Parcs Canada, y compris la manière dont les volets de recherche sur l'opinion publique des évaluations prévues seront intégrés dans ce plan.</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fr-CA" sz="1100" kern="100" noProof="0" dirty="0">
                          <a:effectLst/>
                          <a:latin typeface="+mn-lt"/>
                          <a:ea typeface="Aptos" panose="020B0004020202020204" pitchFamily="34" charset="0"/>
                          <a:cs typeface="Times New Roman" panose="02020603050405020304" pitchFamily="18" charset="0"/>
                        </a:rPr>
                        <a:t>Août 2026</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None/>
                      </a:pPr>
                      <a:r>
                        <a:rPr lang="fr-FR" sz="1050" b="0" i="0" kern="1200" dirty="0">
                          <a:solidFill>
                            <a:schemeClr val="tx1"/>
                          </a:solidFill>
                          <a:effectLst/>
                          <a:latin typeface="+mn-lt"/>
                          <a:ea typeface="+mn-ea"/>
                          <a:cs typeface="+mn-cs"/>
                        </a:rPr>
                        <a:t>Dirigeant principal de l’audit et de l’évaluation</a:t>
                      </a:r>
                      <a:endParaRPr lang="fr-CA" sz="500" kern="100" noProof="0" dirty="0">
                        <a:effectLst/>
                        <a:latin typeface="+mn-lt"/>
                        <a:ea typeface="Aptos" panose="020B0004020202020204" pitchFamily="34" charset="0"/>
                        <a:cs typeface="Times New Roman" panose="02020603050405020304" pitchFamily="18" charset="0"/>
                      </a:endParaRP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772970"/>
                  </a:ext>
                </a:extLst>
              </a:tr>
            </a:tbl>
          </a:graphicData>
        </a:graphic>
      </p:graphicFrame>
    </p:spTree>
    <p:extLst>
      <p:ext uri="{BB962C8B-B14F-4D97-AF65-F5344CB8AC3E}">
        <p14:creationId xmlns:p14="http://schemas.microsoft.com/office/powerpoint/2010/main" val="38196866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027" y="914400"/>
            <a:ext cx="3401576" cy="806115"/>
          </a:xfrm>
        </p:spPr>
        <p:txBody>
          <a:bodyPr/>
          <a:lstStyle/>
          <a:p>
            <a:r>
              <a:rPr lang="fr-CA" sz="2800" dirty="0"/>
              <a:t>Sigles et abréviations</a:t>
            </a:r>
          </a:p>
        </p:txBody>
      </p:sp>
      <p:sp>
        <p:nvSpPr>
          <p:cNvPr id="4" name="Rectangle 3"/>
          <p:cNvSpPr/>
          <p:nvPr/>
        </p:nvSpPr>
        <p:spPr>
          <a:xfrm>
            <a:off x="351027" y="2300117"/>
            <a:ext cx="2608727" cy="276999"/>
          </a:xfrm>
          <a:prstGeom prst="rect">
            <a:avLst/>
          </a:prstGeom>
        </p:spPr>
        <p:txBody>
          <a:bodyPr wrap="none" lIns="0">
            <a:spAutoFit/>
          </a:bodyPr>
          <a:lstStyle/>
          <a:p>
            <a:pPr lvl="0">
              <a:defRPr/>
            </a:pPr>
            <a:r>
              <a:rPr lang="fr-CA" sz="1200">
                <a:latin typeface="+mj-lt"/>
              </a:rPr>
              <a:t>Tableau 1 : Sigles</a:t>
            </a:r>
          </a:p>
        </p:txBody>
      </p:sp>
      <p:graphicFrame>
        <p:nvGraphicFramePr>
          <p:cNvPr id="7" name="Content Placeholder 6" descr="Tableau dans lequel l’ensemble des acronymes et abréviations utilisés dans le présent rapport sont indiqués à côté de la suite de mots auxquels ils font référence." title="Sigles"/>
          <p:cNvGraphicFramePr>
            <a:graphicFrameLocks noGrp="1"/>
          </p:cNvGraphicFramePr>
          <p:nvPr>
            <p:ph idx="4294967295"/>
            <p:extLst>
              <p:ext uri="{D42A27DB-BD31-4B8C-83A1-F6EECF244321}">
                <p14:modId xmlns:p14="http://schemas.microsoft.com/office/powerpoint/2010/main" val="1615309799"/>
              </p:ext>
            </p:extLst>
          </p:nvPr>
        </p:nvGraphicFramePr>
        <p:xfrm>
          <a:off x="351027" y="2664597"/>
          <a:ext cx="5730284" cy="3240000"/>
        </p:xfrm>
        <a:graphic>
          <a:graphicData uri="http://schemas.openxmlformats.org/drawingml/2006/table">
            <a:tbl>
              <a:tblPr firstRow="1">
                <a:tableStyleId>{0E3FDE45-AF77-4B5C-9715-49D594BDF05E}</a:tableStyleId>
              </a:tblPr>
              <a:tblGrid>
                <a:gridCol w="992687">
                  <a:extLst>
                    <a:ext uri="{9D8B030D-6E8A-4147-A177-3AD203B41FA5}">
                      <a16:colId xmlns:a16="http://schemas.microsoft.com/office/drawing/2014/main" val="591599797"/>
                    </a:ext>
                  </a:extLst>
                </a:gridCol>
                <a:gridCol w="4737597">
                  <a:extLst>
                    <a:ext uri="{9D8B030D-6E8A-4147-A177-3AD203B41FA5}">
                      <a16:colId xmlns:a16="http://schemas.microsoft.com/office/drawing/2014/main" val="265883048"/>
                    </a:ext>
                  </a:extLst>
                </a:gridCol>
              </a:tblGrid>
              <a:tr h="324000">
                <a:tc>
                  <a:txBody>
                    <a:bodyPr/>
                    <a:lstStyle/>
                    <a:p>
                      <a:pPr algn="l" fontAlgn="b"/>
                      <a:r>
                        <a:rPr lang="fr-CA" sz="1200" u="none" strike="noStrike" dirty="0">
                          <a:effectLst/>
                        </a:rPr>
                        <a:t>Sigles</a:t>
                      </a:r>
                    </a:p>
                  </a:txBody>
                  <a:tcPr marL="4299" marR="4299" marT="5278" marB="0" anchor="ctr"/>
                </a:tc>
                <a:tc>
                  <a:txBody>
                    <a:bodyPr/>
                    <a:lstStyle/>
                    <a:p>
                      <a:pPr algn="l" fontAlgn="b"/>
                      <a:r>
                        <a:rPr lang="fr-CA" sz="1200" u="none" strike="noStrike">
                          <a:effectLst/>
                        </a:rPr>
                        <a:t>Nom complet</a:t>
                      </a:r>
                    </a:p>
                  </a:txBody>
                  <a:tcPr marL="4299" marR="4299" marT="5278" marB="0" anchor="ctr"/>
                </a:tc>
                <a:extLst>
                  <a:ext uri="{0D108BD9-81ED-4DB2-BD59-A6C34878D82A}">
                    <a16:rowId xmlns:a16="http://schemas.microsoft.com/office/drawing/2014/main" val="417617723"/>
                  </a:ext>
                </a:extLst>
              </a:tr>
              <a:tr h="324000">
                <a:tc>
                  <a:txBody>
                    <a:bodyPr/>
                    <a:lstStyle/>
                    <a:p>
                      <a:pPr marL="0" algn="l" defTabSz="1219170" rtl="0" eaLnBrk="1" fontAlgn="b" latinLnBrk="0" hangingPunct="1"/>
                      <a:r>
                        <a:rPr lang="fr-CA" sz="1100" u="none" strike="noStrike">
                          <a:solidFill>
                            <a:schemeClr val="tx1"/>
                          </a:solidFill>
                          <a:effectLst/>
                          <a:latin typeface="+mn-lt"/>
                          <a:ea typeface="+mn-lt"/>
                          <a:cs typeface="+mn-cs"/>
                        </a:rPr>
                        <a:t>REEV</a:t>
                      </a:r>
                    </a:p>
                  </a:txBody>
                  <a:tcPr marL="4299" marR="4299" marT="5278" marB="0" anchor="ctr"/>
                </a:tc>
                <a:tc>
                  <a:txBody>
                    <a:bodyPr/>
                    <a:lstStyle/>
                    <a:p>
                      <a:pPr marL="0" algn="l" defTabSz="1219170" rtl="0" eaLnBrk="1" fontAlgn="b" latinLnBrk="0" hangingPunct="1"/>
                      <a:r>
                        <a:rPr lang="fr-CA" sz="1100" u="none" strike="noStrike">
                          <a:solidFill>
                            <a:schemeClr val="tx1"/>
                          </a:solidFill>
                          <a:effectLst/>
                          <a:latin typeface="+mn-lt"/>
                          <a:ea typeface="+mn-lt"/>
                          <a:cs typeface="+mn-cs"/>
                        </a:rPr>
                        <a:t>Relations externes et Expérience du visiteur</a:t>
                      </a:r>
                    </a:p>
                  </a:txBody>
                  <a:tcPr marL="4299" marR="4299" marT="5278" marB="0" anchor="ctr"/>
                </a:tc>
                <a:extLst>
                  <a:ext uri="{0D108BD9-81ED-4DB2-BD59-A6C34878D82A}">
                    <a16:rowId xmlns:a16="http://schemas.microsoft.com/office/drawing/2014/main" val="3593067244"/>
                  </a:ext>
                </a:extLst>
              </a:tr>
              <a:tr h="324000">
                <a:tc>
                  <a:txBody>
                    <a:bodyPr/>
                    <a:lstStyle/>
                    <a:p>
                      <a:pPr marL="0" algn="l" defTabSz="1219170" rtl="0" eaLnBrk="1" fontAlgn="b" latinLnBrk="0" hangingPunct="1"/>
                      <a:r>
                        <a:rPr lang="fr-CA" sz="1100" u="none" strike="noStrike">
                          <a:solidFill>
                            <a:schemeClr val="tx1"/>
                          </a:solidFill>
                          <a:effectLst/>
                          <a:latin typeface="+mn-lt"/>
                          <a:ea typeface="+mn-lt"/>
                          <a:cs typeface="+mn-cs"/>
                        </a:rPr>
                        <a:t>IC</a:t>
                      </a:r>
                    </a:p>
                  </a:txBody>
                  <a:tcPr marL="4299" marR="4299" marT="5278" marB="0" anchor="ctr"/>
                </a:tc>
                <a:tc>
                  <a:txBody>
                    <a:bodyPr/>
                    <a:lstStyle/>
                    <a:p>
                      <a:pPr marL="0" algn="l" defTabSz="1219170" rtl="0" eaLnBrk="1" fontAlgn="b" latinLnBrk="0" hangingPunct="1"/>
                      <a:r>
                        <a:rPr lang="fr-CA" sz="1100" u="none" strike="noStrike">
                          <a:solidFill>
                            <a:schemeClr val="tx1"/>
                          </a:solidFill>
                          <a:effectLst/>
                          <a:latin typeface="+mn-lt"/>
                          <a:ea typeface="+mn-lt"/>
                          <a:cs typeface="+mn-cs"/>
                        </a:rPr>
                        <a:t>Initiation au camping</a:t>
                      </a:r>
                    </a:p>
                  </a:txBody>
                  <a:tcPr marL="4299" marR="4299" marT="5278" marB="0" anchor="ctr"/>
                </a:tc>
                <a:extLst>
                  <a:ext uri="{0D108BD9-81ED-4DB2-BD59-A6C34878D82A}">
                    <a16:rowId xmlns:a16="http://schemas.microsoft.com/office/drawing/2014/main" val="3757469988"/>
                  </a:ext>
                </a:extLst>
              </a:tr>
              <a:tr h="324000">
                <a:tc>
                  <a:txBody>
                    <a:bodyPr/>
                    <a:lstStyle/>
                    <a:p>
                      <a:pPr algn="l" fontAlgn="b"/>
                      <a:r>
                        <a:rPr lang="fr-CA" sz="1100" b="0" i="0" u="none" strike="noStrike">
                          <a:solidFill>
                            <a:srgbClr val="000000"/>
                          </a:solidFill>
                          <a:effectLst/>
                          <a:latin typeface="+mn-lt"/>
                        </a:rPr>
                        <a:t>IP </a:t>
                      </a:r>
                    </a:p>
                  </a:txBody>
                  <a:tcPr marL="4299" marR="4299" marT="5278" marB="0" anchor="ctr"/>
                </a:tc>
                <a:tc>
                  <a:txBody>
                    <a:bodyPr/>
                    <a:lstStyle/>
                    <a:p>
                      <a:pPr algn="l" fontAlgn="b"/>
                      <a:r>
                        <a:rPr lang="fr-CA" sz="1100" b="0" i="0" u="none" strike="noStrike">
                          <a:solidFill>
                            <a:srgbClr val="000000"/>
                          </a:solidFill>
                          <a:effectLst/>
                          <a:latin typeface="+mn-lt"/>
                        </a:rPr>
                        <a:t>Initiation à la pagaie</a:t>
                      </a:r>
                    </a:p>
                  </a:txBody>
                  <a:tcPr marL="4299" marR="4299" marT="5278" marB="0" anchor="ctr"/>
                </a:tc>
                <a:extLst>
                  <a:ext uri="{0D108BD9-81ED-4DB2-BD59-A6C34878D82A}">
                    <a16:rowId xmlns:a16="http://schemas.microsoft.com/office/drawing/2014/main" val="4254801962"/>
                  </a:ext>
                </a:extLst>
              </a:tr>
              <a:tr h="324000">
                <a:tc>
                  <a:txBody>
                    <a:bodyPr/>
                    <a:lstStyle/>
                    <a:p>
                      <a:pPr algn="l" fontAlgn="b"/>
                      <a:r>
                        <a:rPr lang="fr-CA" sz="1100" b="0" i="0" u="none" strike="noStrike">
                          <a:solidFill>
                            <a:srgbClr val="000000"/>
                          </a:solidFill>
                          <a:effectLst/>
                          <a:latin typeface="+mn-lt"/>
                        </a:rPr>
                        <a:t>LHN</a:t>
                      </a:r>
                    </a:p>
                  </a:txBody>
                  <a:tcPr marL="4299" marR="4299" marT="5278" marB="0" anchor="ctr"/>
                </a:tc>
                <a:tc>
                  <a:txBody>
                    <a:bodyPr/>
                    <a:lstStyle/>
                    <a:p>
                      <a:pPr algn="l" fontAlgn="b"/>
                      <a:r>
                        <a:rPr lang="fr-CA" sz="1100" b="0" i="0" u="none" strike="noStrike">
                          <a:solidFill>
                            <a:srgbClr val="000000"/>
                          </a:solidFill>
                          <a:effectLst/>
                          <a:latin typeface="+mn-lt"/>
                        </a:rPr>
                        <a:t>Lieu historique national</a:t>
                      </a:r>
                    </a:p>
                  </a:txBody>
                  <a:tcPr marL="4299" marR="4299" marT="5278" marB="0" anchor="ctr"/>
                </a:tc>
                <a:extLst>
                  <a:ext uri="{0D108BD9-81ED-4DB2-BD59-A6C34878D82A}">
                    <a16:rowId xmlns:a16="http://schemas.microsoft.com/office/drawing/2014/main" val="3835716870"/>
                  </a:ext>
                </a:extLst>
              </a:tr>
              <a:tr h="324000">
                <a:tc>
                  <a:txBody>
                    <a:bodyPr/>
                    <a:lstStyle/>
                    <a:p>
                      <a:pPr marL="0" algn="l" defTabSz="1219170" rtl="0" eaLnBrk="1" fontAlgn="b" latinLnBrk="0" hangingPunct="1"/>
                      <a:r>
                        <a:rPr lang="fr-CA" sz="1100" u="none" strike="noStrike">
                          <a:solidFill>
                            <a:schemeClr val="tx1"/>
                          </a:solidFill>
                          <a:effectLst/>
                          <a:latin typeface="+mn-lt"/>
                          <a:ea typeface="+mn-lt"/>
                          <a:cs typeface="+mn-cs"/>
                        </a:rPr>
                        <a:t>PUN</a:t>
                      </a:r>
                    </a:p>
                  </a:txBody>
                  <a:tcPr marL="4299" marR="4299" marT="5278" marB="0" anchor="ctr"/>
                </a:tc>
                <a:tc>
                  <a:txBody>
                    <a:bodyPr/>
                    <a:lstStyle/>
                    <a:p>
                      <a:pPr marL="0" algn="l" defTabSz="1219170" rtl="0" eaLnBrk="1" fontAlgn="b" latinLnBrk="0" hangingPunct="1"/>
                      <a:r>
                        <a:rPr lang="fr-CA" sz="1100" u="none" strike="noStrike">
                          <a:solidFill>
                            <a:schemeClr val="tx1"/>
                          </a:solidFill>
                          <a:effectLst/>
                          <a:latin typeface="+mn-lt"/>
                          <a:ea typeface="+mn-lt"/>
                          <a:cs typeface="+mn-cs"/>
                        </a:rPr>
                        <a:t>Parc urbain national</a:t>
                      </a:r>
                    </a:p>
                  </a:txBody>
                  <a:tcPr marL="4299" marR="4299" marT="5278" marB="0" anchor="ctr"/>
                </a:tc>
                <a:extLst>
                  <a:ext uri="{0D108BD9-81ED-4DB2-BD59-A6C34878D82A}">
                    <a16:rowId xmlns:a16="http://schemas.microsoft.com/office/drawing/2014/main" val="201434499"/>
                  </a:ext>
                </a:extLst>
              </a:tr>
              <a:tr h="324000">
                <a:tc>
                  <a:txBody>
                    <a:bodyPr/>
                    <a:lstStyle/>
                    <a:p>
                      <a:pPr marL="0" algn="l" defTabSz="1219170" rtl="0" eaLnBrk="1" fontAlgn="b" latinLnBrk="0" hangingPunct="1"/>
                      <a:r>
                        <a:rPr lang="fr-CA" sz="1100" u="none" strike="noStrike">
                          <a:solidFill>
                            <a:schemeClr val="tx1"/>
                          </a:solidFill>
                          <a:effectLst/>
                          <a:latin typeface="+mn-lt"/>
                          <a:ea typeface="+mn-lt"/>
                          <a:cs typeface="+mn-cs"/>
                        </a:rPr>
                        <a:t>B et S</a:t>
                      </a:r>
                    </a:p>
                  </a:txBody>
                  <a:tcPr marL="4299" marR="4299" marT="5278" marB="0" anchor="ctr"/>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fr-CA" sz="1100" u="none" strike="noStrike">
                          <a:solidFill>
                            <a:schemeClr val="tx1"/>
                          </a:solidFill>
                          <a:effectLst/>
                          <a:latin typeface="+mn-lt"/>
                          <a:ea typeface="+mn-lt"/>
                          <a:cs typeface="+mn-cs"/>
                        </a:rPr>
                        <a:t>Biens et services</a:t>
                      </a:r>
                    </a:p>
                  </a:txBody>
                  <a:tcPr marL="4299" marR="4299" marT="5278" marB="0" anchor="ctr"/>
                </a:tc>
                <a:extLst>
                  <a:ext uri="{0D108BD9-81ED-4DB2-BD59-A6C34878D82A}">
                    <a16:rowId xmlns:a16="http://schemas.microsoft.com/office/drawing/2014/main" val="2642323804"/>
                  </a:ext>
                </a:extLst>
              </a:tr>
              <a:tr h="324000">
                <a:tc>
                  <a:txBody>
                    <a:bodyPr/>
                    <a:lstStyle/>
                    <a:p>
                      <a:pPr marL="0" algn="l" defTabSz="1219170" rtl="0" eaLnBrk="1" fontAlgn="b" latinLnBrk="0" hangingPunct="1"/>
                      <a:r>
                        <a:rPr lang="fr-CA" sz="1100" u="none" strike="noStrike" dirty="0">
                          <a:solidFill>
                            <a:schemeClr val="tx1"/>
                          </a:solidFill>
                          <a:effectLst/>
                          <a:latin typeface="+mn-lt"/>
                          <a:ea typeface="+mn-lt"/>
                          <a:cs typeface="+mn-cs"/>
                        </a:rPr>
                        <a:t>ACS Plus</a:t>
                      </a:r>
                    </a:p>
                  </a:txBody>
                  <a:tcPr marL="4299" marR="4299" marT="5278" marB="0" anchor="ctr"/>
                </a:tc>
                <a:tc>
                  <a:txBody>
                    <a:bodyPr/>
                    <a:lstStyle/>
                    <a:p>
                      <a:pPr marL="0" algn="l" defTabSz="1219170" rtl="0" eaLnBrk="1" fontAlgn="b" latinLnBrk="0" hangingPunct="1"/>
                      <a:r>
                        <a:rPr lang="fr-CA" sz="1100" u="none" strike="noStrike">
                          <a:solidFill>
                            <a:schemeClr val="tx1"/>
                          </a:solidFill>
                          <a:effectLst/>
                          <a:latin typeface="+mn-lt"/>
                          <a:ea typeface="+mn-lt"/>
                          <a:cs typeface="+mn-cs"/>
                        </a:rPr>
                        <a:t>Analyse comparative entre les sexes Plus</a:t>
                      </a:r>
                    </a:p>
                  </a:txBody>
                  <a:tcPr marL="4299" marR="4299" marT="5278" marB="0" anchor="ctr"/>
                </a:tc>
                <a:extLst>
                  <a:ext uri="{0D108BD9-81ED-4DB2-BD59-A6C34878D82A}">
                    <a16:rowId xmlns:a16="http://schemas.microsoft.com/office/drawing/2014/main" val="1986864638"/>
                  </a:ext>
                </a:extLst>
              </a:tr>
              <a:tr h="324000">
                <a:tc>
                  <a:txBody>
                    <a:bodyPr/>
                    <a:lstStyle/>
                    <a:p>
                      <a:pPr marL="0" algn="l" defTabSz="1219170" rtl="0" eaLnBrk="1" fontAlgn="b" latinLnBrk="0" hangingPunct="1"/>
                      <a:r>
                        <a:rPr lang="fr-CA" sz="1100" u="none" strike="noStrike">
                          <a:solidFill>
                            <a:schemeClr val="tx1"/>
                          </a:solidFill>
                          <a:effectLst/>
                          <a:latin typeface="+mn-lt"/>
                          <a:ea typeface="+mn-lt"/>
                          <a:cs typeface="+mn-cs"/>
                        </a:rPr>
                        <a:t>FRP</a:t>
                      </a:r>
                    </a:p>
                  </a:txBody>
                  <a:tcPr marL="4299" marR="4299" marT="5278" marB="0" anchor="ctr"/>
                </a:tc>
                <a:tc>
                  <a:txBody>
                    <a:bodyPr/>
                    <a:lstStyle/>
                    <a:p>
                      <a:pPr marL="0" algn="l" defTabSz="1219170" rtl="0" eaLnBrk="1" fontAlgn="b" latinLnBrk="0" hangingPunct="1"/>
                      <a:r>
                        <a:rPr lang="fr-CA" sz="1100" u="none" strike="noStrike">
                          <a:solidFill>
                            <a:schemeClr val="tx1"/>
                          </a:solidFill>
                          <a:effectLst/>
                          <a:latin typeface="+mn-lt"/>
                          <a:ea typeface="+mn-lt"/>
                          <a:cs typeface="+mn-cs"/>
                        </a:rPr>
                        <a:t>Fichiers de renseignements personnels</a:t>
                      </a:r>
                    </a:p>
                  </a:txBody>
                  <a:tcPr marL="4299" marR="4299" marT="5278" marB="0" anchor="ctr"/>
                </a:tc>
                <a:extLst>
                  <a:ext uri="{0D108BD9-81ED-4DB2-BD59-A6C34878D82A}">
                    <a16:rowId xmlns:a16="http://schemas.microsoft.com/office/drawing/2014/main" val="2320071031"/>
                  </a:ext>
                </a:extLst>
              </a:tr>
              <a:tr h="324000">
                <a:tc>
                  <a:txBody>
                    <a:bodyPr/>
                    <a:lstStyle/>
                    <a:p>
                      <a:pPr marL="0" algn="l" defTabSz="1219170" rtl="0" eaLnBrk="1" fontAlgn="b" latinLnBrk="0" hangingPunct="1"/>
                      <a:r>
                        <a:rPr lang="fr-CA" sz="1100" u="none" strike="noStrike">
                          <a:solidFill>
                            <a:schemeClr val="tx1"/>
                          </a:solidFill>
                          <a:effectLst/>
                          <a:latin typeface="+mn-lt"/>
                          <a:ea typeface="+mn-lt"/>
                          <a:cs typeface="+mn-cs"/>
                        </a:rPr>
                        <a:t>PRP</a:t>
                      </a:r>
                    </a:p>
                  </a:txBody>
                  <a:tcPr marL="4299" marR="4299" marT="5278" marB="0" anchor="ctr"/>
                </a:tc>
                <a:tc>
                  <a:txBody>
                    <a:bodyPr/>
                    <a:lstStyle/>
                    <a:p>
                      <a:pPr marL="0" algn="l" defTabSz="1219170" rtl="0" eaLnBrk="1" fontAlgn="b" latinLnBrk="0" hangingPunct="1"/>
                      <a:r>
                        <a:rPr lang="fr-CA" sz="1100" u="none" strike="noStrike">
                          <a:solidFill>
                            <a:schemeClr val="tx1"/>
                          </a:solidFill>
                          <a:effectLst/>
                          <a:latin typeface="+mn-lt"/>
                          <a:ea typeface="+mn-lt"/>
                          <a:cs typeface="+mn-cs"/>
                        </a:rPr>
                        <a:t>Profils de renseignements sur les programmes</a:t>
                      </a:r>
                    </a:p>
                  </a:txBody>
                  <a:tcPr marL="4299" marR="4299" marT="5278" marB="0" anchor="ctr"/>
                </a:tc>
                <a:extLst>
                  <a:ext uri="{0D108BD9-81ED-4DB2-BD59-A6C34878D82A}">
                    <a16:rowId xmlns:a16="http://schemas.microsoft.com/office/drawing/2014/main" val="1932828538"/>
                  </a:ext>
                </a:extLst>
              </a:tr>
            </a:tbl>
          </a:graphicData>
        </a:graphic>
      </p:graphicFrame>
    </p:spTree>
    <p:extLst>
      <p:ext uri="{BB962C8B-B14F-4D97-AF65-F5344CB8AC3E}">
        <p14:creationId xmlns:p14="http://schemas.microsoft.com/office/powerpoint/2010/main" val="36309996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C1452-7087-732B-7802-00429B02BA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36F0C2-9D39-2B1E-4D67-6CB55B523211}"/>
              </a:ext>
            </a:extLst>
          </p:cNvPr>
          <p:cNvSpPr>
            <a:spLocks noGrp="1"/>
          </p:cNvSpPr>
          <p:nvPr>
            <p:ph type="title"/>
          </p:nvPr>
        </p:nvSpPr>
        <p:spPr>
          <a:xfrm>
            <a:off x="350806" y="320828"/>
            <a:ext cx="5611844" cy="318654"/>
          </a:xfrm>
        </p:spPr>
        <p:txBody>
          <a:bodyPr/>
          <a:lstStyle/>
          <a:p>
            <a:r>
              <a:rPr lang="fr-CA" sz="1600" noProof="0" dirty="0"/>
              <a:t>ANNEXE A : Évaluation et recherche sur l’opinion publique</a:t>
            </a:r>
          </a:p>
        </p:txBody>
      </p:sp>
      <p:sp>
        <p:nvSpPr>
          <p:cNvPr id="17" name="TextBox 16">
            <a:extLst>
              <a:ext uri="{FF2B5EF4-FFF2-40B4-BE49-F238E27FC236}">
                <a16:creationId xmlns:a16="http://schemas.microsoft.com/office/drawing/2014/main" id="{5C1A1A78-3F37-237C-4971-E5EC84FEF65A}"/>
              </a:ext>
            </a:extLst>
          </p:cNvPr>
          <p:cNvSpPr txBox="1"/>
          <p:nvPr/>
        </p:nvSpPr>
        <p:spPr>
          <a:xfrm>
            <a:off x="350806" y="8236486"/>
            <a:ext cx="5154644" cy="323165"/>
          </a:xfrm>
          <a:prstGeom prst="rect">
            <a:avLst/>
          </a:prstGeom>
          <a:noFill/>
        </p:spPr>
        <p:txBody>
          <a:bodyPr wrap="square" lIns="0" tIns="0" rIns="0" bIns="0">
            <a:spAutoFit/>
          </a:bodyPr>
          <a:lstStyle/>
          <a:p>
            <a:r>
              <a:rPr lang="fr-CA" sz="1000" dirty="0">
                <a:solidFill>
                  <a:schemeClr val="tx2"/>
                </a:solidFill>
              </a:rPr>
              <a:t>*Celui de Parcs Canada est le Plan d’audit et d’évaluation axé sur les risques.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CA" sz="1050" b="0" i="0" u="none" strike="noStrike" kern="1200" cap="none" spc="0" normalizeH="0" baseline="0" noProof="0" dirty="0">
              <a:ln>
                <a:noFill/>
              </a:ln>
              <a:solidFill>
                <a:schemeClr val="tx2"/>
              </a:solidFill>
              <a:effectLst/>
              <a:uLnTx/>
              <a:uFillTx/>
              <a:latin typeface="Microsoft New Tai Lue"/>
              <a:ea typeface="+mn-ea"/>
              <a:cs typeface="+mn-cs"/>
            </a:endParaRPr>
          </a:p>
        </p:txBody>
      </p:sp>
      <p:sp>
        <p:nvSpPr>
          <p:cNvPr id="8" name="Content Placeholder 7">
            <a:extLst>
              <a:ext uri="{FF2B5EF4-FFF2-40B4-BE49-F238E27FC236}">
                <a16:creationId xmlns:a16="http://schemas.microsoft.com/office/drawing/2014/main" id="{DB5FE20B-4AB7-A88E-0F0A-D513632DECA1}"/>
              </a:ext>
            </a:extLst>
          </p:cNvPr>
          <p:cNvSpPr>
            <a:spLocks noGrp="1"/>
          </p:cNvSpPr>
          <p:nvPr>
            <p:ph idx="12"/>
          </p:nvPr>
        </p:nvSpPr>
        <p:spPr>
          <a:xfrm>
            <a:off x="350806" y="900000"/>
            <a:ext cx="6164294" cy="6658552"/>
          </a:xfrm>
        </p:spPr>
        <p:txBody>
          <a:bodyPr numCol="2" spcCol="144000"/>
          <a:lstStyle/>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Comme indiqué à la page 37, l’examen des résultats de la gestion du rendement du programme IC a mis en évidence des zones d’incertitude concernant les rôles et les pratiques de collecte de données, notamment les distinctions entre les évaluations et la recherche sur l’opinion publique, qui sont visées par des politiques gouvernementales différentes. </a:t>
            </a:r>
          </a:p>
          <a:p>
            <a:pPr marL="0" marR="0" lvl="0" indent="0" algn="l" defTabSz="1219170" rtl="0" eaLnBrk="1" fontAlgn="auto" latinLnBrk="0" hangingPunct="1">
              <a:lnSpc>
                <a:spcPct val="115000"/>
              </a:lnSpc>
              <a:spcBef>
                <a:spcPts val="0"/>
              </a:spcBef>
              <a:spcAft>
                <a:spcPts val="0"/>
              </a:spcAft>
              <a:buClrTx/>
              <a:buSzTx/>
              <a:buFont typeface="Arial" panose="020B0604020202020204" pitchFamily="34" charset="0"/>
              <a:buChar char="​"/>
              <a:tabLst/>
              <a:defRPr/>
            </a:pPr>
            <a:r>
              <a:rPr kumimoji="0" lang="fr-CA" sz="1000" b="1" i="0" u="none" strike="noStrike" kern="1200" cap="none" spc="0" normalizeH="0" baseline="0" noProof="0" dirty="0">
                <a:ln>
                  <a:noFill/>
                </a:ln>
                <a:effectLst/>
                <a:uLnTx/>
                <a:uFillTx/>
                <a:latin typeface="Microsoft New Tai Lue"/>
                <a:ea typeface="+mn-ea"/>
                <a:cs typeface="+mn-cs"/>
              </a:rPr>
              <a:t>Information sur le rendement </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Au titre de la </a:t>
            </a:r>
            <a:r>
              <a:rPr kumimoji="0" lang="fr-CA" sz="1000" b="0" i="1" u="none" strike="noStrike" kern="1200" cap="none" spc="0" normalizeH="0" baseline="0" noProof="0" dirty="0">
                <a:ln>
                  <a:noFill/>
                </a:ln>
                <a:effectLst/>
                <a:uLnTx/>
                <a:uFillTx/>
                <a:latin typeface="Microsoft New Tai Lue"/>
                <a:ea typeface="+mn-ea"/>
                <a:cs typeface="+mn-cs"/>
              </a:rPr>
              <a:t>Politique sur les résultats</a:t>
            </a:r>
            <a:r>
              <a:rPr kumimoji="0" lang="fr-CA" sz="1000" b="0" i="0" u="none" strike="noStrike" kern="1200" cap="none" spc="0" normalizeH="0" baseline="0" noProof="0" dirty="0">
                <a:ln>
                  <a:noFill/>
                </a:ln>
                <a:effectLst/>
                <a:uLnTx/>
                <a:uFillTx/>
                <a:latin typeface="Microsoft New Tai Lue"/>
                <a:ea typeface="+mn-ea"/>
                <a:cs typeface="+mn-cs"/>
              </a:rPr>
              <a:t>, les ministères et organismes sont tenus de mesurer et d’évaluer leur rendement et d’utiliser cette information pour gérer et améliorer les programmes, les politiques et les services.  </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La Directive sur les résultats (qui concrétise la politique) stipule que les responsables de programme sont tenus de recueillir en permanence des données valables, fiables et utiles sur le rendement, à la fois pour gérer leurs programmes et pour répondre aux exigences de production de rapports sur le rendement, notamment pour les évaluations et les présentations au Conseil du Trésor. </a:t>
            </a:r>
          </a:p>
          <a:p>
            <a:pPr marL="0" marR="0" lvl="0" indent="0" algn="l" defTabSz="1219170" rtl="0" eaLnBrk="1" fontAlgn="auto" latinLnBrk="0" hangingPunct="1">
              <a:lnSpc>
                <a:spcPct val="115000"/>
              </a:lnSpc>
              <a:spcBef>
                <a:spcPts val="600"/>
              </a:spcBef>
              <a:spcAft>
                <a:spcPts val="0"/>
              </a:spcAft>
              <a:buClrTx/>
              <a:buSzTx/>
              <a:buFont typeface="Arial" panose="020B0604020202020204" pitchFamily="34" charset="0"/>
              <a:buChar char="​"/>
              <a:tabLst/>
              <a:defRPr/>
            </a:pPr>
            <a:r>
              <a:rPr kumimoji="0" lang="fr-CA" sz="1000" b="1" i="0" u="none" strike="noStrike" kern="1200" cap="none" spc="0" normalizeH="0" baseline="0" noProof="0" dirty="0">
                <a:ln>
                  <a:noFill/>
                </a:ln>
                <a:effectLst/>
                <a:uLnTx/>
                <a:uFillTx/>
                <a:latin typeface="Microsoft New Tai Lue"/>
                <a:ea typeface="+mn-ea"/>
                <a:cs typeface="+mn-cs"/>
              </a:rPr>
              <a:t>Évaluation des programmes</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Les politiques définissent l’évaluation des programmes comme la collecte et l’analyse systématiques de données sur les résultats des programmes afin de porter un jugement sur leur pertinence et leur rendement. </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Les évaluateurs utilisent généralement l’information recueillie par les programmes tout en concevant et en réalisant d’autres activités de recherche pour générer des données probantes. Les méthodes utilisées sont issues des sciences sociales et sont choisies par les évaluateurs en fonction des questions de recherche et des orientations stratégiques (comme la prise en compte des exigences de l’ACS Plus). </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endParaRPr kumimoji="0" lang="fr-CA" sz="1000" b="0" i="0" u="none" strike="noStrike" kern="1200" cap="none" spc="0" normalizeH="0" baseline="0" noProof="0" dirty="0">
              <a:ln>
                <a:noFill/>
              </a:ln>
              <a:effectLst/>
              <a:uLnTx/>
              <a:uFillTx/>
              <a:latin typeface="Microsoft New Tai Lue"/>
              <a:ea typeface="+mn-ea"/>
              <a:cs typeface="+mn-cs"/>
            </a:endParaRPr>
          </a:p>
          <a:p>
            <a:pPr marL="0" marR="0" lvl="1"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000" b="0" i="0" u="none" strike="noStrike" kern="1200" cap="none" spc="0" normalizeH="0" baseline="0" noProof="0" dirty="0">
                <a:ln>
                  <a:noFill/>
                </a:ln>
                <a:solidFill>
                  <a:schemeClr val="tx2"/>
                </a:solidFill>
                <a:effectLst/>
                <a:uLnTx/>
                <a:uFillTx/>
                <a:latin typeface="Microsoft New Tai Lue"/>
                <a:ea typeface="+mn-ea"/>
                <a:cs typeface="+mn-cs"/>
              </a:rPr>
              <a:t>Les méthodes doivent être documentées et justifiées dans des plans d’évaluation, avec la supervision d’un chef de l’évaluation et de comités d’évaluation. Les ministères et organismes établissent des plans d’évaluation ministériels quinquennaux* qui dressent la liste des évaluations obligatoires (celles qui sont requises par la loi) et discrétionnaires à venir. </a:t>
            </a:r>
          </a:p>
          <a:p>
            <a:pPr marL="0" marR="0" lvl="1" indent="0" algn="l" defTabSz="1219170" rtl="0" eaLnBrk="1" fontAlgn="auto" latinLnBrk="0" hangingPunct="1">
              <a:lnSpc>
                <a:spcPct val="115000"/>
              </a:lnSpc>
              <a:spcBef>
                <a:spcPts val="0"/>
              </a:spcBef>
              <a:spcAft>
                <a:spcPts val="0"/>
              </a:spcAft>
              <a:buClrTx/>
              <a:buSzTx/>
              <a:buFont typeface="Arial" panose="020B0604020202020204" pitchFamily="34" charset="0"/>
              <a:buChar char="​"/>
              <a:tabLst/>
              <a:defRPr/>
            </a:pPr>
            <a:r>
              <a:rPr kumimoji="0" lang="fr-CA" sz="1000" b="1" i="0" u="none" strike="noStrike" kern="1200" cap="none" spc="0" normalizeH="0" baseline="0" noProof="0" dirty="0">
                <a:ln>
                  <a:noFill/>
                </a:ln>
                <a:solidFill>
                  <a:schemeClr val="tx2"/>
                </a:solidFill>
                <a:effectLst/>
                <a:uLnTx/>
                <a:uFillTx/>
                <a:latin typeface="Microsoft New Tai Lue"/>
                <a:ea typeface="+mn-ea"/>
                <a:cs typeface="+mn-cs"/>
              </a:rPr>
              <a:t>Recherches sur l’opinion publique</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La recherche sur l’opinion publique au sein du gouvernement du Canada est la collecte planifiée d’information basée sur l’opinion, par exemple les attitudes, les perceptions ou les points de vue, auprès de publics cibles afin de fournir des renseignements et de soutenir la prise de décisions. </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Ces activités sont soumises à la Politique sur les communications et l’image de marque et guidées par la Directive sur la gestion des communications et de l’image de marque. </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Les méthodes courantes de recherche sur l’opinion publique, également issues des sciences sociales, comprennent les sondages, les comités de recherche, les entretiens et les groupes de discussion. Les activités suivantes ne sont pas considérées comme de la recherche sur l’opinion publique par le gouvernement du Canada :</a:t>
            </a:r>
          </a:p>
          <a:p>
            <a:pPr marL="171450" marR="0" lvl="0" indent="-171450" algn="l" defTabSz="1219170" rtl="0" eaLnBrk="1" fontAlgn="auto" latinLnBrk="0" hangingPunct="1">
              <a:lnSpc>
                <a:spcPct val="115000"/>
              </a:lnSpc>
              <a:spcBef>
                <a:spcPts val="0"/>
              </a:spcBef>
              <a:spcAft>
                <a:spcPts val="3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activités de consultation ou de mobilisation; </a:t>
            </a:r>
          </a:p>
          <a:p>
            <a:pPr marL="171450" marR="0" lvl="0" indent="-171450" algn="l" defTabSz="1219170" rtl="0" eaLnBrk="1" fontAlgn="auto" latinLnBrk="0" hangingPunct="1">
              <a:lnSpc>
                <a:spcPct val="115000"/>
              </a:lnSpc>
              <a:spcBef>
                <a:spcPts val="0"/>
              </a:spcBef>
              <a:spcAft>
                <a:spcPts val="3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tests d’utilisabilité; </a:t>
            </a:r>
          </a:p>
          <a:p>
            <a:pPr marL="171450" marR="0" lvl="0" indent="-171450" algn="l" defTabSz="1219170" rtl="0" eaLnBrk="1" fontAlgn="auto" latinLnBrk="0" hangingPunct="1">
              <a:lnSpc>
                <a:spcPct val="115000"/>
              </a:lnSpc>
              <a:spcBef>
                <a:spcPts val="0"/>
              </a:spcBef>
              <a:spcAft>
                <a:spcPts val="3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recherche comportementale ou factuelle; </a:t>
            </a:r>
          </a:p>
          <a:p>
            <a:pPr marL="171450" marR="0" lvl="0" indent="-171450" algn="l" defTabSz="1219170" rtl="0" eaLnBrk="1" fontAlgn="auto" latinLnBrk="0" hangingPunct="1">
              <a:lnSpc>
                <a:spcPct val="115000"/>
              </a:lnSpc>
              <a:spcBef>
                <a:spcPts val="0"/>
              </a:spcBef>
              <a:spcAft>
                <a:spcPts val="3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analyses documentaires ou analyses de sources secondaires; </a:t>
            </a:r>
          </a:p>
          <a:p>
            <a:pPr marL="171450" marR="0" lvl="0" indent="-171450" algn="l" defTabSz="1219170" rtl="0" eaLnBrk="1" fontAlgn="auto" latinLnBrk="0" hangingPunct="1">
              <a:lnSpc>
                <a:spcPct val="115000"/>
              </a:lnSpc>
              <a:spcBef>
                <a:spcPts val="0"/>
              </a:spcBef>
              <a:spcAft>
                <a:spcPts val="3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analyse des données secondaires.</a:t>
            </a:r>
          </a:p>
          <a:p>
            <a:pPr marL="0" marR="0" lvl="0" indent="0" algn="l" defTabSz="1219170" rtl="0" eaLnBrk="1" fontAlgn="auto" latinLnBrk="0" hangingPunct="1">
              <a:lnSpc>
                <a:spcPct val="115000"/>
              </a:lnSpc>
              <a:spcBef>
                <a:spcPts val="600"/>
              </a:spcBef>
              <a:spcAft>
                <a:spcPts val="600"/>
              </a:spcAft>
              <a:buClrTx/>
              <a:buSzTx/>
              <a:buFont typeface="Arial" panose="020B0604020202020204" pitchFamily="34" charset="0"/>
              <a:buChar char="​"/>
              <a:tabLst/>
              <a:defRPr/>
            </a:pPr>
            <a:r>
              <a:rPr kumimoji="0" lang="fr-CA" sz="1000" b="0" i="0" u="none" strike="noStrike" kern="1200" cap="none" spc="0" normalizeH="0" baseline="0" noProof="0" dirty="0">
                <a:ln>
                  <a:noFill/>
                </a:ln>
                <a:effectLst/>
                <a:uLnTx/>
                <a:uFillTx/>
                <a:latin typeface="Microsoft New Tai Lue"/>
                <a:ea typeface="+mn-ea"/>
                <a:cs typeface="+mn-cs"/>
              </a:rPr>
              <a:t>En outre, les volets des évaluations de programmes qui concernent la recherche sur l’opinion publique ne sont pas soumis à la directive susmentionnée lorsqu’ils font partie des plans d’évaluation ministériels**.</a:t>
            </a:r>
          </a:p>
        </p:txBody>
      </p:sp>
      <p:sp>
        <p:nvSpPr>
          <p:cNvPr id="4" name="TextBox 3">
            <a:extLst>
              <a:ext uri="{FF2B5EF4-FFF2-40B4-BE49-F238E27FC236}">
                <a16:creationId xmlns:a16="http://schemas.microsoft.com/office/drawing/2014/main" id="{E1018E2D-CAB9-64B3-C3CA-D33295086D34}"/>
              </a:ext>
            </a:extLst>
          </p:cNvPr>
          <p:cNvSpPr txBox="1"/>
          <p:nvPr/>
        </p:nvSpPr>
        <p:spPr>
          <a:xfrm>
            <a:off x="350806" y="8513656"/>
            <a:ext cx="5889356" cy="307777"/>
          </a:xfrm>
          <a:prstGeom prst="rect">
            <a:avLst/>
          </a:prstGeom>
          <a:noFill/>
        </p:spPr>
        <p:txBody>
          <a:bodyPr wrap="square" lIns="0" tIns="0" rIns="0" b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CA" sz="1000" b="0" i="0" u="none" strike="noStrike" kern="1200" cap="none" spc="0" normalizeH="0" baseline="0" noProof="0" dirty="0">
                <a:ln>
                  <a:noFill/>
                </a:ln>
                <a:solidFill>
                  <a:srgbClr val="3C3D3E"/>
                </a:solidFill>
                <a:effectLst/>
                <a:uLnTx/>
                <a:uFillTx/>
                <a:latin typeface="Microsoft New Tai Lue"/>
                <a:ea typeface="+mn-ea"/>
                <a:cs typeface="+mn-cs"/>
              </a:rPr>
              <a:t>** Voir : https://www.canada.ca/fr/secretariat-conseil-tresor/services/communications-gouvernementales/recherche-opinion-publique.html#toc3</a:t>
            </a:r>
          </a:p>
        </p:txBody>
      </p:sp>
      <p:cxnSp>
        <p:nvCxnSpPr>
          <p:cNvPr id="5" name="Straight Connector 4">
            <a:extLst>
              <a:ext uri="{FF2B5EF4-FFF2-40B4-BE49-F238E27FC236}">
                <a16:creationId xmlns:a16="http://schemas.microsoft.com/office/drawing/2014/main" id="{3FFF1EA4-7234-554C-FA7E-6601D4DDFD73}"/>
              </a:ext>
            </a:extLst>
          </p:cNvPr>
          <p:cNvCxnSpPr/>
          <p:nvPr/>
        </p:nvCxnSpPr>
        <p:spPr>
          <a:xfrm>
            <a:off x="342900" y="8063818"/>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40366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13337"/>
            <a:ext cx="5150224" cy="2035277"/>
          </a:xfrm>
          <a:solidFill>
            <a:srgbClr val="253C6C">
              <a:alpha val="94000"/>
            </a:srgbClr>
          </a:solidFill>
        </p:spPr>
        <p:txBody>
          <a:bodyPr lIns="108000" tIns="72000" rIns="108000" bIns="72000" anchor="ctr"/>
          <a:lstStyle/>
          <a:p>
            <a:pPr algn="ctr"/>
            <a:r>
              <a:rPr lang="fr-CA" sz="6000" b="1"/>
              <a:t>À propos de l’évaluation</a:t>
            </a:r>
          </a:p>
        </p:txBody>
      </p:sp>
    </p:spTree>
    <p:extLst>
      <p:ext uri="{BB962C8B-B14F-4D97-AF65-F5344CB8AC3E}">
        <p14:creationId xmlns:p14="http://schemas.microsoft.com/office/powerpoint/2010/main" val="2274234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fr-CA" sz="3200">
                <a:solidFill>
                  <a:schemeClr val="tx1"/>
                </a:solidFill>
              </a:rPr>
              <a:t>Évaluation du programme Initiation au camping</a:t>
            </a:r>
          </a:p>
        </p:txBody>
      </p:sp>
      <p:sp>
        <p:nvSpPr>
          <p:cNvPr id="5" name="Content Placeholder 4"/>
          <p:cNvSpPr>
            <a:spLocks noGrp="1"/>
          </p:cNvSpPr>
          <p:nvPr>
            <p:ph idx="13"/>
          </p:nvPr>
        </p:nvSpPr>
        <p:spPr>
          <a:xfrm>
            <a:off x="342900" y="3357468"/>
            <a:ext cx="2257796" cy="4041600"/>
          </a:xfrm>
        </p:spPr>
        <p:txBody>
          <a:bodyPr/>
          <a:lstStyle/>
          <a:p>
            <a:pPr>
              <a:lnSpc>
                <a:spcPct val="110000"/>
              </a:lnSpc>
            </a:pPr>
            <a:r>
              <a:rPr lang="fr-CA" sz="1400" b="1" dirty="0"/>
              <a:t>Questions d’évaluation</a:t>
            </a:r>
          </a:p>
          <a:p>
            <a:pPr marL="228600" indent="-228600">
              <a:lnSpc>
                <a:spcPct val="110000"/>
              </a:lnSpc>
              <a:buAutoNum type="arabicPeriod"/>
            </a:pPr>
            <a:r>
              <a:rPr lang="fr-CA" dirty="0"/>
              <a:t>Dans quelle mesure le programme Initiation au camping répond-il aux besoins et aux intérêts des groupes qu’il cible? </a:t>
            </a:r>
          </a:p>
          <a:p>
            <a:pPr marL="228600" indent="-228600">
              <a:lnSpc>
                <a:spcPct val="110000"/>
              </a:lnSpc>
              <a:buAutoNum type="arabicPeriod"/>
            </a:pPr>
            <a:r>
              <a:rPr lang="fr-CA" dirty="0"/>
              <a:t>Dans quelle mesure le programme Initiation au camping est-il conforme aux priorités stratégiques de Parcs Canada et aux priorités du gouvernement fédéral? </a:t>
            </a:r>
          </a:p>
          <a:p>
            <a:pPr marL="228600" indent="-228600">
              <a:lnSpc>
                <a:spcPct val="110000"/>
              </a:lnSpc>
              <a:buAutoNum type="arabicPeriod"/>
            </a:pPr>
            <a:r>
              <a:rPr lang="fr-CA" dirty="0"/>
              <a:t>Dans quelle mesure les éléments du programme Initiation au camping atteignent-il les objectifs et les cibles? </a:t>
            </a:r>
          </a:p>
          <a:p>
            <a:pPr marL="228600" indent="-228600">
              <a:lnSpc>
                <a:spcPct val="110000"/>
              </a:lnSpc>
              <a:buAutoNum type="arabicPeriod"/>
            </a:pPr>
            <a:r>
              <a:rPr lang="fr-CA" dirty="0"/>
              <a:t>Dans quelle mesure la conception du programme, y compris son modèle de centre régional, contribue-t-elle à l’efficacité de l’exécution des activités des programmes Initiation au camping et Initiation à la pagaie?</a:t>
            </a:r>
          </a:p>
        </p:txBody>
      </p:sp>
      <p:sp>
        <p:nvSpPr>
          <p:cNvPr id="6" name="Content Placeholder 5"/>
          <p:cNvSpPr>
            <a:spLocks noGrp="1"/>
          </p:cNvSpPr>
          <p:nvPr>
            <p:ph idx="1"/>
          </p:nvPr>
        </p:nvSpPr>
        <p:spPr>
          <a:xfrm>
            <a:off x="2885663" y="914400"/>
            <a:ext cx="3672000" cy="6480000"/>
          </a:xfrm>
        </p:spPr>
        <p:txBody>
          <a:bodyPr/>
          <a:lstStyle/>
          <a:p>
            <a:pPr>
              <a:lnSpc>
                <a:spcPct val="114000"/>
              </a:lnSpc>
              <a:spcAft>
                <a:spcPts val="800"/>
              </a:spcAft>
            </a:pPr>
            <a:r>
              <a:rPr lang="fr-CA" dirty="0"/>
              <a:t>Conformément aux exigences de la Politique sur les résultats du Conseil du Trésor (2016) ainsi que de la Directive sur les résultats et des Normes pour l’évaluation connexes, la présente évaluation du programme Initiation au camping examine l’efficacité, l’efficience et la pertinence du Programme pour la période allant de 2017-2018 à 2024-2025. </a:t>
            </a:r>
          </a:p>
          <a:p>
            <a:pPr>
              <a:lnSpc>
                <a:spcPct val="114000"/>
              </a:lnSpc>
              <a:spcAft>
                <a:spcPts val="800"/>
              </a:spcAft>
            </a:pPr>
            <a:r>
              <a:rPr lang="fr-CA" dirty="0">
                <a:solidFill>
                  <a:schemeClr val="tx1"/>
                </a:solidFill>
              </a:rPr>
              <a:t>La portée comprend toutes les activités d’initiation au camping organisées en personne ainsi que les ateliers virtuels. D’autres voies de communication n’ont pas été prises en compte. </a:t>
            </a:r>
          </a:p>
          <a:p>
            <a:pPr>
              <a:lnSpc>
                <a:spcPct val="114000"/>
              </a:lnSpc>
              <a:spcAft>
                <a:spcPts val="800"/>
              </a:spcAft>
            </a:pPr>
            <a:r>
              <a:rPr lang="fr-CA" dirty="0">
                <a:solidFill>
                  <a:schemeClr val="tx1"/>
                </a:solidFill>
              </a:rPr>
              <a:t>Le personnel d’évaluation de Parcs Canada a recueilli des données et effectué des travaux sur le terrain </a:t>
            </a:r>
            <a:r>
              <a:rPr lang="fr-CA" dirty="0"/>
              <a:t>entre août 2024 et juillet 2025.</a:t>
            </a:r>
            <a:r>
              <a:rPr lang="fr-CA" dirty="0">
                <a:solidFill>
                  <a:schemeClr val="tx1"/>
                </a:solidFill>
              </a:rPr>
              <a:t> </a:t>
            </a:r>
            <a:r>
              <a:rPr lang="fr-CA" dirty="0">
                <a:solidFill>
                  <a:schemeClr val="tx1"/>
                </a:solidFill>
                <a:latin typeface="+mn-lt"/>
              </a:rPr>
              <a:t>Des données provenant de plusieurs sources ont été recueillies aux fins de l’évaluation, </a:t>
            </a:r>
          </a:p>
          <a:p>
            <a:pPr>
              <a:lnSpc>
                <a:spcPct val="114000"/>
              </a:lnSpc>
              <a:spcAft>
                <a:spcPts val="800"/>
              </a:spcAft>
            </a:pPr>
            <a:r>
              <a:rPr lang="fr-CA" dirty="0">
                <a:solidFill>
                  <a:schemeClr val="tx1"/>
                </a:solidFill>
                <a:latin typeface="+mn-lt"/>
              </a:rPr>
              <a:t>notamment :</a:t>
            </a:r>
          </a:p>
          <a:p>
            <a:pPr marL="228594" lvl="3" indent="-228594">
              <a:lnSpc>
                <a:spcPct val="114000"/>
              </a:lnSpc>
              <a:spcAft>
                <a:spcPts val="300"/>
              </a:spcAft>
              <a:buFont typeface="Arial" panose="020B0604020202020204" pitchFamily="34" charset="0"/>
              <a:buChar char="•"/>
            </a:pPr>
            <a:r>
              <a:rPr lang="fr-CA" sz="1100" b="0" dirty="0">
                <a:solidFill>
                  <a:schemeClr val="tx1"/>
                </a:solidFill>
                <a:latin typeface="+mn-lt"/>
              </a:rPr>
              <a:t>un examen des documents de planification et d’administration du programme;</a:t>
            </a:r>
          </a:p>
          <a:p>
            <a:pPr marL="228594" lvl="3" indent="-228594">
              <a:lnSpc>
                <a:spcPct val="114000"/>
              </a:lnSpc>
              <a:spcAft>
                <a:spcPts val="300"/>
              </a:spcAft>
              <a:buFont typeface="Arial" panose="020B0604020202020204" pitchFamily="34" charset="0"/>
              <a:buChar char="•"/>
            </a:pPr>
            <a:r>
              <a:rPr lang="fr-CA" sz="1100" b="0" dirty="0">
                <a:solidFill>
                  <a:schemeClr val="tx1"/>
                </a:solidFill>
                <a:latin typeface="+mn-lt"/>
              </a:rPr>
              <a:t>des entrevues avec des informateurs clés du personnel de Parcs Canada et des partenaires de programme locaux;</a:t>
            </a:r>
          </a:p>
          <a:p>
            <a:pPr marL="228594" lvl="3" indent="-228594">
              <a:lnSpc>
                <a:spcPct val="114000"/>
              </a:lnSpc>
              <a:spcAft>
                <a:spcPts val="300"/>
              </a:spcAft>
              <a:buFont typeface="Arial" panose="020B0604020202020204" pitchFamily="34" charset="0"/>
              <a:buChar char="•"/>
            </a:pPr>
            <a:r>
              <a:rPr lang="fr-CA" sz="1100" b="0" dirty="0">
                <a:solidFill>
                  <a:schemeClr val="tx1"/>
                </a:solidFill>
                <a:latin typeface="+mn-lt"/>
              </a:rPr>
              <a:t>un examen des données du programme, dont des renseignements financiers, la base de données sur la participation au programme IC et la rétroaction des participants;</a:t>
            </a:r>
          </a:p>
          <a:p>
            <a:pPr marL="228594" lvl="3" indent="-228594">
              <a:lnSpc>
                <a:spcPct val="114000"/>
              </a:lnSpc>
              <a:spcAft>
                <a:spcPts val="300"/>
              </a:spcAft>
              <a:buFont typeface="Arial" panose="020B0604020202020204" pitchFamily="34" charset="0"/>
              <a:buChar char="•"/>
            </a:pPr>
            <a:r>
              <a:rPr lang="fr-CA" sz="1100" b="0" dirty="0">
                <a:solidFill>
                  <a:schemeClr val="tx1"/>
                </a:solidFill>
                <a:latin typeface="+mn-lt"/>
              </a:rPr>
              <a:t>une revue de presse des articles publiés sur le programme Initiation au camping.</a:t>
            </a:r>
          </a:p>
        </p:txBody>
      </p:sp>
    </p:spTree>
    <p:extLst>
      <p:ext uri="{BB962C8B-B14F-4D97-AF65-F5344CB8AC3E}">
        <p14:creationId xmlns:p14="http://schemas.microsoft.com/office/powerpoint/2010/main" val="900799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257063" y="6933235"/>
            <a:ext cx="4600936" cy="1868173"/>
          </a:xfrm>
          <a:solidFill>
            <a:srgbClr val="8D527A"/>
          </a:solidFill>
          <a:ln>
            <a:noFill/>
          </a:ln>
        </p:spPr>
        <p:txBody>
          <a:bodyPr lIns="180000" tIns="108000" rIns="180000" bIns="144000" anchor="ctr"/>
          <a:lstStyle/>
          <a:p>
            <a:pPr algn="ctr"/>
            <a:r>
              <a:rPr lang="fr-CA" sz="5600" b="1" dirty="0"/>
              <a:t>Profil du programme</a:t>
            </a:r>
          </a:p>
        </p:txBody>
      </p:sp>
    </p:spTree>
    <p:extLst>
      <p:ext uri="{BB962C8B-B14F-4D97-AF65-F5344CB8AC3E}">
        <p14:creationId xmlns:p14="http://schemas.microsoft.com/office/powerpoint/2010/main" val="3352186970"/>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NUM" val="1"/>
</p:tagLst>
</file>

<file path=ppt/tags/tag10.xml><?xml version="1.0" encoding="utf-8"?>
<p:tagLst xmlns:a="http://schemas.openxmlformats.org/drawingml/2006/main" xmlns:r="http://schemas.openxmlformats.org/officeDocument/2006/relationships" xmlns:p="http://schemas.openxmlformats.org/presentationml/2006/main">
  <p:tag name="NUM" val="8"/>
</p:tagLst>
</file>

<file path=ppt/tags/tag11.xml><?xml version="1.0" encoding="utf-8"?>
<p:tagLst xmlns:a="http://schemas.openxmlformats.org/drawingml/2006/main" xmlns:r="http://schemas.openxmlformats.org/officeDocument/2006/relationships" xmlns:p="http://schemas.openxmlformats.org/presentationml/2006/main">
  <p:tag name="NUM" val="1"/>
</p:tagLst>
</file>

<file path=ppt/tags/tag12.xml><?xml version="1.0" encoding="utf-8"?>
<p:tagLst xmlns:a="http://schemas.openxmlformats.org/drawingml/2006/main" xmlns:r="http://schemas.openxmlformats.org/officeDocument/2006/relationships" xmlns:p="http://schemas.openxmlformats.org/presentationml/2006/main">
  <p:tag name="NUM" val="2"/>
</p:tagLst>
</file>

<file path=ppt/tags/tag13.xml><?xml version="1.0" encoding="utf-8"?>
<p:tagLst xmlns:a="http://schemas.openxmlformats.org/drawingml/2006/main" xmlns:r="http://schemas.openxmlformats.org/officeDocument/2006/relationships" xmlns:p="http://schemas.openxmlformats.org/presentationml/2006/main">
  <p:tag name="NUM" val="3"/>
</p:tagLst>
</file>

<file path=ppt/tags/tag14.xml><?xml version="1.0" encoding="utf-8"?>
<p:tagLst xmlns:a="http://schemas.openxmlformats.org/drawingml/2006/main" xmlns:r="http://schemas.openxmlformats.org/officeDocument/2006/relationships" xmlns:p="http://schemas.openxmlformats.org/presentationml/2006/main">
  <p:tag name="NUM" val="1"/>
</p:tagLst>
</file>

<file path=ppt/tags/tag15.xml><?xml version="1.0" encoding="utf-8"?>
<p:tagLst xmlns:a="http://schemas.openxmlformats.org/drawingml/2006/main" xmlns:r="http://schemas.openxmlformats.org/officeDocument/2006/relationships" xmlns:p="http://schemas.openxmlformats.org/presentationml/2006/main">
  <p:tag name="NUM" val="2"/>
</p:tagLst>
</file>

<file path=ppt/tags/tag16.xml><?xml version="1.0" encoding="utf-8"?>
<p:tagLst xmlns:a="http://schemas.openxmlformats.org/drawingml/2006/main" xmlns:r="http://schemas.openxmlformats.org/officeDocument/2006/relationships" xmlns:p="http://schemas.openxmlformats.org/presentationml/2006/main">
  <p:tag name="NUM" val="3"/>
</p:tagLst>
</file>

<file path=ppt/tags/tag17.xml><?xml version="1.0" encoding="utf-8"?>
<p:tagLst xmlns:a="http://schemas.openxmlformats.org/drawingml/2006/main" xmlns:r="http://schemas.openxmlformats.org/officeDocument/2006/relationships" xmlns:p="http://schemas.openxmlformats.org/presentationml/2006/main">
  <p:tag name="NUM" val="4"/>
</p:tagLst>
</file>

<file path=ppt/tags/tag18.xml><?xml version="1.0" encoding="utf-8"?>
<p:tagLst xmlns:a="http://schemas.openxmlformats.org/drawingml/2006/main" xmlns:r="http://schemas.openxmlformats.org/officeDocument/2006/relationships" xmlns:p="http://schemas.openxmlformats.org/presentationml/2006/main">
  <p:tag name="NUM" val="5"/>
</p:tagLst>
</file>

<file path=ppt/tags/tag19.xml><?xml version="1.0" encoding="utf-8"?>
<p:tagLst xmlns:a="http://schemas.openxmlformats.org/drawingml/2006/main" xmlns:r="http://schemas.openxmlformats.org/officeDocument/2006/relationships" xmlns:p="http://schemas.openxmlformats.org/presentationml/2006/main">
  <p:tag name="NUM" val="2"/>
</p:tagLst>
</file>

<file path=ppt/tags/tag2.xml><?xml version="1.0" encoding="utf-8"?>
<p:tagLst xmlns:a="http://schemas.openxmlformats.org/drawingml/2006/main" xmlns:r="http://schemas.openxmlformats.org/officeDocument/2006/relationships" xmlns:p="http://schemas.openxmlformats.org/presentationml/2006/main">
  <p:tag name="NUM" val="2"/>
</p:tagLst>
</file>

<file path=ppt/tags/tag20.xml><?xml version="1.0" encoding="utf-8"?>
<p:tagLst xmlns:a="http://schemas.openxmlformats.org/drawingml/2006/main" xmlns:r="http://schemas.openxmlformats.org/officeDocument/2006/relationships" xmlns:p="http://schemas.openxmlformats.org/presentationml/2006/main">
  <p:tag name="NUM" val="3"/>
</p:tagLst>
</file>

<file path=ppt/tags/tag21.xml><?xml version="1.0" encoding="utf-8"?>
<p:tagLst xmlns:a="http://schemas.openxmlformats.org/drawingml/2006/main" xmlns:r="http://schemas.openxmlformats.org/officeDocument/2006/relationships" xmlns:p="http://schemas.openxmlformats.org/presentationml/2006/main">
  <p:tag name="NUM" val="4"/>
</p:tagLst>
</file>

<file path=ppt/tags/tag22.xml><?xml version="1.0" encoding="utf-8"?>
<p:tagLst xmlns:a="http://schemas.openxmlformats.org/drawingml/2006/main" xmlns:r="http://schemas.openxmlformats.org/officeDocument/2006/relationships" xmlns:p="http://schemas.openxmlformats.org/presentationml/2006/main">
  <p:tag name="NUM" val="6"/>
</p:tagLst>
</file>

<file path=ppt/tags/tag23.xml><?xml version="1.0" encoding="utf-8"?>
<p:tagLst xmlns:a="http://schemas.openxmlformats.org/drawingml/2006/main" xmlns:r="http://schemas.openxmlformats.org/officeDocument/2006/relationships" xmlns:p="http://schemas.openxmlformats.org/presentationml/2006/main">
  <p:tag name="NUM" val="1"/>
</p:tagLst>
</file>

<file path=ppt/tags/tag24.xml><?xml version="1.0" encoding="utf-8"?>
<p:tagLst xmlns:a="http://schemas.openxmlformats.org/drawingml/2006/main" xmlns:r="http://schemas.openxmlformats.org/officeDocument/2006/relationships" xmlns:p="http://schemas.openxmlformats.org/presentationml/2006/main">
  <p:tag name="NUM" val="5"/>
</p:tagLst>
</file>

<file path=ppt/tags/tag25.xml><?xml version="1.0" encoding="utf-8"?>
<p:tagLst xmlns:a="http://schemas.openxmlformats.org/drawingml/2006/main" xmlns:r="http://schemas.openxmlformats.org/officeDocument/2006/relationships" xmlns:p="http://schemas.openxmlformats.org/presentationml/2006/main">
  <p:tag name="NUM" val="1"/>
</p:tagLst>
</file>

<file path=ppt/tags/tag26.xml><?xml version="1.0" encoding="utf-8"?>
<p:tagLst xmlns:a="http://schemas.openxmlformats.org/drawingml/2006/main" xmlns:r="http://schemas.openxmlformats.org/officeDocument/2006/relationships" xmlns:p="http://schemas.openxmlformats.org/presentationml/2006/main">
  <p:tag name="NUM" val="2"/>
</p:tagLst>
</file>

<file path=ppt/tags/tag27.xml><?xml version="1.0" encoding="utf-8"?>
<p:tagLst xmlns:a="http://schemas.openxmlformats.org/drawingml/2006/main" xmlns:r="http://schemas.openxmlformats.org/officeDocument/2006/relationships" xmlns:p="http://schemas.openxmlformats.org/presentationml/2006/main">
  <p:tag name="NUM" val="3"/>
</p:tagLst>
</file>

<file path=ppt/tags/tag28.xml><?xml version="1.0" encoding="utf-8"?>
<p:tagLst xmlns:a="http://schemas.openxmlformats.org/drawingml/2006/main" xmlns:r="http://schemas.openxmlformats.org/officeDocument/2006/relationships" xmlns:p="http://schemas.openxmlformats.org/presentationml/2006/main">
  <p:tag name="NUM" val="4"/>
</p:tagLst>
</file>

<file path=ppt/tags/tag29.xml><?xml version="1.0" encoding="utf-8"?>
<p:tagLst xmlns:a="http://schemas.openxmlformats.org/drawingml/2006/main" xmlns:r="http://schemas.openxmlformats.org/officeDocument/2006/relationships" xmlns:p="http://schemas.openxmlformats.org/presentationml/2006/main">
  <p:tag name="NUM" val="5"/>
</p:tagLst>
</file>

<file path=ppt/tags/tag3.xml><?xml version="1.0" encoding="utf-8"?>
<p:tagLst xmlns:a="http://schemas.openxmlformats.org/drawingml/2006/main" xmlns:r="http://schemas.openxmlformats.org/officeDocument/2006/relationships" xmlns:p="http://schemas.openxmlformats.org/presentationml/2006/main">
  <p:tag name="NUM" val="1"/>
</p:tagLst>
</file>

<file path=ppt/tags/tag30.xml><?xml version="1.0" encoding="utf-8"?>
<p:tagLst xmlns:a="http://schemas.openxmlformats.org/drawingml/2006/main" xmlns:r="http://schemas.openxmlformats.org/officeDocument/2006/relationships" xmlns:p="http://schemas.openxmlformats.org/presentationml/2006/main">
  <p:tag name="NUM" val="1"/>
</p:tagLst>
</file>

<file path=ppt/tags/tag31.xml><?xml version="1.0" encoding="utf-8"?>
<p:tagLst xmlns:a="http://schemas.openxmlformats.org/drawingml/2006/main" xmlns:r="http://schemas.openxmlformats.org/officeDocument/2006/relationships" xmlns:p="http://schemas.openxmlformats.org/presentationml/2006/main">
  <p:tag name="NUM" val="2"/>
</p:tagLst>
</file>

<file path=ppt/tags/tag32.xml><?xml version="1.0" encoding="utf-8"?>
<p:tagLst xmlns:a="http://schemas.openxmlformats.org/drawingml/2006/main" xmlns:r="http://schemas.openxmlformats.org/officeDocument/2006/relationships" xmlns:p="http://schemas.openxmlformats.org/presentationml/2006/main">
  <p:tag name="NUM" val="3"/>
</p:tagLst>
</file>

<file path=ppt/tags/tag33.xml><?xml version="1.0" encoding="utf-8"?>
<p:tagLst xmlns:a="http://schemas.openxmlformats.org/drawingml/2006/main" xmlns:r="http://schemas.openxmlformats.org/officeDocument/2006/relationships" xmlns:p="http://schemas.openxmlformats.org/presentationml/2006/main">
  <p:tag name="NUM" val="1"/>
</p:tagLst>
</file>

<file path=ppt/tags/tag34.xml><?xml version="1.0" encoding="utf-8"?>
<p:tagLst xmlns:a="http://schemas.openxmlformats.org/drawingml/2006/main" xmlns:r="http://schemas.openxmlformats.org/officeDocument/2006/relationships" xmlns:p="http://schemas.openxmlformats.org/presentationml/2006/main">
  <p:tag name="NUM" val="1"/>
</p:tagLst>
</file>

<file path=ppt/tags/tag35.xml><?xml version="1.0" encoding="utf-8"?>
<p:tagLst xmlns:a="http://schemas.openxmlformats.org/drawingml/2006/main" xmlns:r="http://schemas.openxmlformats.org/officeDocument/2006/relationships" xmlns:p="http://schemas.openxmlformats.org/presentationml/2006/main">
  <p:tag name="NUM" val="2"/>
</p:tagLst>
</file>

<file path=ppt/tags/tag4.xml><?xml version="1.0" encoding="utf-8"?>
<p:tagLst xmlns:a="http://schemas.openxmlformats.org/drawingml/2006/main" xmlns:r="http://schemas.openxmlformats.org/officeDocument/2006/relationships" xmlns:p="http://schemas.openxmlformats.org/presentationml/2006/main">
  <p:tag name="NUM" val="2"/>
</p:tagLst>
</file>

<file path=ppt/tags/tag5.xml><?xml version="1.0" encoding="utf-8"?>
<p:tagLst xmlns:a="http://schemas.openxmlformats.org/drawingml/2006/main" xmlns:r="http://schemas.openxmlformats.org/officeDocument/2006/relationships" xmlns:p="http://schemas.openxmlformats.org/presentationml/2006/main">
  <p:tag name="NUM" val="3"/>
</p:tagLst>
</file>

<file path=ppt/tags/tag6.xml><?xml version="1.0" encoding="utf-8"?>
<p:tagLst xmlns:a="http://schemas.openxmlformats.org/drawingml/2006/main" xmlns:r="http://schemas.openxmlformats.org/officeDocument/2006/relationships" xmlns:p="http://schemas.openxmlformats.org/presentationml/2006/main">
  <p:tag name="NUM" val="4"/>
</p:tagLst>
</file>

<file path=ppt/tags/tag7.xml><?xml version="1.0" encoding="utf-8"?>
<p:tagLst xmlns:a="http://schemas.openxmlformats.org/drawingml/2006/main" xmlns:r="http://schemas.openxmlformats.org/officeDocument/2006/relationships" xmlns:p="http://schemas.openxmlformats.org/presentationml/2006/main">
  <p:tag name="NUM" val="5"/>
</p:tagLst>
</file>

<file path=ppt/tags/tag8.xml><?xml version="1.0" encoding="utf-8"?>
<p:tagLst xmlns:a="http://schemas.openxmlformats.org/drawingml/2006/main" xmlns:r="http://schemas.openxmlformats.org/officeDocument/2006/relationships" xmlns:p="http://schemas.openxmlformats.org/presentationml/2006/main">
  <p:tag name="NUM" val="6"/>
</p:tagLst>
</file>

<file path=ppt/tags/tag9.xml><?xml version="1.0" encoding="utf-8"?>
<p:tagLst xmlns:a="http://schemas.openxmlformats.org/drawingml/2006/main" xmlns:r="http://schemas.openxmlformats.org/officeDocument/2006/relationships" xmlns:p="http://schemas.openxmlformats.org/presentationml/2006/main">
  <p:tag name="NUM" val="7"/>
</p:tagLst>
</file>

<file path=ppt/theme/theme1.xml><?xml version="1.0" encoding="utf-8"?>
<a:theme xmlns:a="http://schemas.openxmlformats.org/drawingml/2006/main" name="Modern Swiss">
  <a:themeElements>
    <a:clrScheme name="PCA Evaluation">
      <a:dk1>
        <a:sysClr val="windowText" lastClr="000000"/>
      </a:dk1>
      <a:lt1>
        <a:sysClr val="window" lastClr="FFFFFF"/>
      </a:lt1>
      <a:dk2>
        <a:srgbClr val="3C3D3E"/>
      </a:dk2>
      <a:lt2>
        <a:srgbClr val="999683"/>
      </a:lt2>
      <a:accent1>
        <a:srgbClr val="D97A33"/>
      </a:accent1>
      <a:accent2>
        <a:srgbClr val="253C6C"/>
      </a:accent2>
      <a:accent3>
        <a:srgbClr val="55833B"/>
      </a:accent3>
      <a:accent4>
        <a:srgbClr val="6ABAEC"/>
      </a:accent4>
      <a:accent5>
        <a:srgbClr val="F9BD03"/>
      </a:accent5>
      <a:accent6>
        <a:srgbClr val="9EC551"/>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outerShdw dist="38100" dir="5400000" algn="t" rotWithShape="0">
            <a:schemeClr val="bg2">
              <a:alpha val="20000"/>
            </a:schemeClr>
          </a:outerShdw>
        </a:effectLst>
      </a:spPr>
      <a:bodyPr rtlCol="0" anchor="ctr"/>
      <a:lstStyle>
        <a:defPPr algn="ctr">
          <a:lnSpc>
            <a:spcPct val="95000"/>
          </a:lnSpc>
          <a:defRPr b="1" dirty="0" smtClean="0">
            <a:solidFill>
              <a:schemeClr val="tx2"/>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1_Modern Swiss">
  <a:themeElements>
    <a:clrScheme name="PCA Evaluation">
      <a:dk1>
        <a:sysClr val="windowText" lastClr="000000"/>
      </a:dk1>
      <a:lt1>
        <a:sysClr val="window" lastClr="FFFFFF"/>
      </a:lt1>
      <a:dk2>
        <a:srgbClr val="3C3D3E"/>
      </a:dk2>
      <a:lt2>
        <a:srgbClr val="999683"/>
      </a:lt2>
      <a:accent1>
        <a:srgbClr val="D97A33"/>
      </a:accent1>
      <a:accent2>
        <a:srgbClr val="253C6C"/>
      </a:accent2>
      <a:accent3>
        <a:srgbClr val="55833B"/>
      </a:accent3>
      <a:accent4>
        <a:srgbClr val="6ABAEC"/>
      </a:accent4>
      <a:accent5>
        <a:srgbClr val="F9BD03"/>
      </a:accent5>
      <a:accent6>
        <a:srgbClr val="9EC551"/>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outerShdw dist="38100" dir="5400000" algn="t" rotWithShape="0">
            <a:schemeClr val="bg2">
              <a:alpha val="20000"/>
            </a:schemeClr>
          </a:outerShdw>
        </a:effectLst>
      </a:spPr>
      <a:bodyPr rtlCol="0" anchor="ctr"/>
      <a:lstStyle>
        <a:defPPr algn="ctr">
          <a:lnSpc>
            <a:spcPct val="95000"/>
          </a:lnSpc>
          <a:defRPr b="1" dirty="0" smtClean="0">
            <a:solidFill>
              <a:schemeClr val="tx2"/>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3.xml><?xml version="1.0" encoding="utf-8"?>
<a:theme xmlns:a="http://schemas.openxmlformats.org/drawingml/2006/main" name="Office Theme">
  <a:themeElements>
    <a:clrScheme name="Modern Swiss">
      <a:dk1>
        <a:sysClr val="windowText" lastClr="000000"/>
      </a:dk1>
      <a:lt1>
        <a:sysClr val="window" lastClr="FFFFFF"/>
      </a:lt1>
      <a:dk2>
        <a:srgbClr val="3C3D3E"/>
      </a:dk2>
      <a:lt2>
        <a:srgbClr val="999683"/>
      </a:lt2>
      <a:accent1>
        <a:srgbClr val="E34A06"/>
      </a:accent1>
      <a:accent2>
        <a:srgbClr val="31CCE8"/>
      </a:accent2>
      <a:accent3>
        <a:srgbClr val="C1C139"/>
      </a:accent3>
      <a:accent4>
        <a:srgbClr val="118E97"/>
      </a:accent4>
      <a:accent5>
        <a:srgbClr val="F9BD03"/>
      </a:accent5>
      <a:accent6>
        <a:srgbClr val="407026"/>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Modern Swiss">
      <a:dk1>
        <a:sysClr val="windowText" lastClr="000000"/>
      </a:dk1>
      <a:lt1>
        <a:sysClr val="window" lastClr="FFFFFF"/>
      </a:lt1>
      <a:dk2>
        <a:srgbClr val="3C3D3E"/>
      </a:dk2>
      <a:lt2>
        <a:srgbClr val="999683"/>
      </a:lt2>
      <a:accent1>
        <a:srgbClr val="E34A06"/>
      </a:accent1>
      <a:accent2>
        <a:srgbClr val="31CCE8"/>
      </a:accent2>
      <a:accent3>
        <a:srgbClr val="C1C139"/>
      </a:accent3>
      <a:accent4>
        <a:srgbClr val="118E97"/>
      </a:accent4>
      <a:accent5>
        <a:srgbClr val="F9BD03"/>
      </a:accent5>
      <a:accent6>
        <a:srgbClr val="407026"/>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331310</TotalTime>
  <Words>17308</Words>
  <Application>Microsoft Office PowerPoint</Application>
  <PresentationFormat>Letter Paper (8.5x11 in)</PresentationFormat>
  <Paragraphs>894</Paragraphs>
  <Slides>60</Slides>
  <Notes>13</Notes>
  <HiddenSlides>0</HiddenSlides>
  <MMClips>0</MMClips>
  <ScaleCrop>false</ScaleCrop>
  <HeadingPairs>
    <vt:vector size="6" baseType="variant">
      <vt:variant>
        <vt:lpstr>Fonts Used</vt:lpstr>
      </vt:variant>
      <vt:variant>
        <vt:i4>11</vt:i4>
      </vt:variant>
      <vt:variant>
        <vt:lpstr>Theme</vt:lpstr>
      </vt:variant>
      <vt:variant>
        <vt:i4>2</vt:i4>
      </vt:variant>
      <vt:variant>
        <vt:lpstr>Slide Titles</vt:lpstr>
      </vt:variant>
      <vt:variant>
        <vt:i4>60</vt:i4>
      </vt:variant>
    </vt:vector>
  </HeadingPairs>
  <TitlesOfParts>
    <vt:vector size="73" baseType="lpstr">
      <vt:lpstr>Aptos</vt:lpstr>
      <vt:lpstr>Arial</vt:lpstr>
      <vt:lpstr>Calibri</vt:lpstr>
      <vt:lpstr>Corbel</vt:lpstr>
      <vt:lpstr>HelveticaNeue LT 45 Light</vt:lpstr>
      <vt:lpstr>HelveticaNeue LT 55 Roman</vt:lpstr>
      <vt:lpstr>HelveticaNeue LT 65 Medium</vt:lpstr>
      <vt:lpstr>Microsoft New Tai Lue</vt:lpstr>
      <vt:lpstr>Segoe UI</vt:lpstr>
      <vt:lpstr>Times New Roman</vt:lpstr>
      <vt:lpstr>Wingdings</vt:lpstr>
      <vt:lpstr>Modern Swiss</vt:lpstr>
      <vt:lpstr>1_Modern Swiss</vt:lpstr>
      <vt:lpstr>Évaluation du programme  Initiation au camping</vt:lpstr>
      <vt:lpstr>PowerPoint Presentation</vt:lpstr>
      <vt:lpstr>Tables des matières</vt:lpstr>
      <vt:lpstr>Liste des images</vt:lpstr>
      <vt:lpstr>Liste des figures</vt:lpstr>
      <vt:lpstr>Sigles et abréviations</vt:lpstr>
      <vt:lpstr>À propos de l’évaluation</vt:lpstr>
      <vt:lpstr>Évaluation du programme Initiation au camping</vt:lpstr>
      <vt:lpstr>Profil du programme</vt:lpstr>
      <vt:lpstr>Initiation au camping 2011-2026</vt:lpstr>
      <vt:lpstr>Profil du programme</vt:lpstr>
      <vt:lpstr>Profil du programme</vt:lpstr>
      <vt:lpstr>Profil du programme</vt:lpstr>
      <vt:lpstr>Profil du programme</vt:lpstr>
      <vt:lpstr>Profil du programme</vt:lpstr>
      <vt:lpstr>Principales constatations</vt:lpstr>
      <vt:lpstr>Pertinence </vt:lpstr>
      <vt:lpstr>Harmonisation avec les priorités de Parcs Canada </vt:lpstr>
      <vt:lpstr>Harmonisation avec les priorités de Parcs Canada</vt:lpstr>
      <vt:lpstr>Harmonisation avec les priorités de Parcs Canada</vt:lpstr>
      <vt:lpstr>Harmonisation avec les priorités de Parcs Canada</vt:lpstr>
      <vt:lpstr>Pertinence pour les publics cibles </vt:lpstr>
      <vt:lpstr>Pertinence pour les publics cibles</vt:lpstr>
      <vt:lpstr>Pertinence pour les publics cibles</vt:lpstr>
      <vt:lpstr>Pertinence pour les publics cibles</vt:lpstr>
      <vt:lpstr>Pertinence pour les publics cibles</vt:lpstr>
      <vt:lpstr>Pertinence pour les publics cibles</vt:lpstr>
      <vt:lpstr>Pertinence pour les publics cibles</vt:lpstr>
      <vt:lpstr>Efficacité</vt:lpstr>
      <vt:lpstr>Objectifs et cibles de l’IC</vt:lpstr>
      <vt:lpstr>Objectifs et cibles en matière d’initiation au camping</vt:lpstr>
      <vt:lpstr>Figure 11 : Objectifs de portée du programme IC pour la période de 2017 à 2024</vt:lpstr>
      <vt:lpstr>Figure 12 : Portée moyenne annuelle par centre urbain </vt:lpstr>
      <vt:lpstr>Résultats de la sensibilisation </vt:lpstr>
      <vt:lpstr>PowerPoint Presentation</vt:lpstr>
      <vt:lpstr>Résultats de la sensibilisation </vt:lpstr>
      <vt:lpstr>Aplanir les obstacles</vt:lpstr>
      <vt:lpstr>PowerPoint Presentation</vt:lpstr>
      <vt:lpstr>Aplanir les obstacles</vt:lpstr>
      <vt:lpstr>Aplanir les obstacles</vt:lpstr>
      <vt:lpstr>PowerPoint Presentation</vt:lpstr>
      <vt:lpstr>Aplanir les obstacles</vt:lpstr>
      <vt:lpstr>PowerPoint Presentation</vt:lpstr>
      <vt:lpstr>Aplanir les obstacles</vt:lpstr>
      <vt:lpstr>Aplanir les obstacles</vt:lpstr>
      <vt:lpstr>Aplanir les obstacles</vt:lpstr>
      <vt:lpstr>Efficience</vt:lpstr>
      <vt:lpstr>Ressources et dépenses prévues</vt:lpstr>
      <vt:lpstr>Ressources et dépenses prévues</vt:lpstr>
      <vt:lpstr>Efficience du programme</vt:lpstr>
      <vt:lpstr>PowerPoint Presentation</vt:lpstr>
      <vt:lpstr>Efficience du programme</vt:lpstr>
      <vt:lpstr>Efficience du programme</vt:lpstr>
      <vt:lpstr>Partenariats</vt:lpstr>
      <vt:lpstr>Partenariats</vt:lpstr>
      <vt:lpstr>Partenariats</vt:lpstr>
      <vt:lpstr>Recommandations et réponse de la direction</vt:lpstr>
      <vt:lpstr>Recommandation 1 de X</vt:lpstr>
      <vt:lpstr>PowerPoint Presentation</vt:lpstr>
      <vt:lpstr>ANNEXE A : Évaluation et recherche sur l’opinion publique</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Gabrielle Trepanier</dc:creator>
  <cp:lastModifiedBy>Gabrielle Trépanier</cp:lastModifiedBy>
  <cp:revision>7043</cp:revision>
  <cp:lastPrinted>2014-02-11T23:37:51Z</cp:lastPrinted>
  <dcterms:created xsi:type="dcterms:W3CDTF">2014-02-07T03:47:22Z</dcterms:created>
  <dcterms:modified xsi:type="dcterms:W3CDTF">2026-07-07T16:15:29Z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1166664</vt:lpwstr>
  </property>
  <property fmtid="{D5CDD505-2E9C-101B-9397-08002B2CF9AE}" pid="3" name="NXPowerLiteSettings">
    <vt:lpwstr>F980073804F000</vt:lpwstr>
  </property>
  <property fmtid="{D5CDD505-2E9C-101B-9397-08002B2CF9AE}" pid="4" name="NXPowerLiteVersion">
    <vt:lpwstr>D5.0.2</vt:lpwstr>
  </property>
  <property fmtid="{D5CDD505-2E9C-101B-9397-08002B2CF9AE}" pid="5" name="MSIP_Label_35782630-6832-4466-af70-dc1805367448_Enabled">
    <vt:lpwstr>true</vt:lpwstr>
  </property>
  <property fmtid="{D5CDD505-2E9C-101B-9397-08002B2CF9AE}" pid="6" name="MSIP_Label_35782630-6832-4466-af70-dc1805367448_SetDate">
    <vt:lpwstr>2025-10-27T16:00:57Z</vt:lpwstr>
  </property>
  <property fmtid="{D5CDD505-2E9C-101B-9397-08002B2CF9AE}" pid="7" name="MSIP_Label_35782630-6832-4466-af70-dc1805367448_Method">
    <vt:lpwstr>Standard</vt:lpwstr>
  </property>
  <property fmtid="{D5CDD505-2E9C-101B-9397-08002B2CF9AE}" pid="8" name="MSIP_Label_35782630-6832-4466-af70-dc1805367448_Name">
    <vt:lpwstr>UNCLASSIFIED</vt:lpwstr>
  </property>
  <property fmtid="{D5CDD505-2E9C-101B-9397-08002B2CF9AE}" pid="9" name="MSIP_Label_35782630-6832-4466-af70-dc1805367448_SiteId">
    <vt:lpwstr>6f45dd51-039e-4566-bcc5-5b700537cb87</vt:lpwstr>
  </property>
  <property fmtid="{D5CDD505-2E9C-101B-9397-08002B2CF9AE}" pid="10" name="MSIP_Label_35782630-6832-4466-af70-dc1805367448_ActionId">
    <vt:lpwstr>f3d64f46-3bdd-4bee-aac7-e4ed592f0efc</vt:lpwstr>
  </property>
  <property fmtid="{D5CDD505-2E9C-101B-9397-08002B2CF9AE}" pid="11" name="MSIP_Label_35782630-6832-4466-af70-dc1805367448_ContentBits">
    <vt:lpwstr>0</vt:lpwstr>
  </property>
  <property fmtid="{D5CDD505-2E9C-101B-9397-08002B2CF9AE}" pid="12" name="MSIP_Label_35782630-6832-4466-af70-dc1805367448_Tag">
    <vt:lpwstr>10, 3, 0, 1</vt:lpwstr>
  </property>
  <property fmtid="{D5CDD505-2E9C-101B-9397-08002B2CF9AE}" pid="13" name="MSIP_Label_834ed4f5-eae4-40c7-82be-b1cdf720a1b9_Enabled">
    <vt:lpwstr>true</vt:lpwstr>
  </property>
  <property fmtid="{D5CDD505-2E9C-101B-9397-08002B2CF9AE}" pid="14" name="MSIP_Label_834ed4f5-eae4-40c7-82be-b1cdf720a1b9_SetDate">
    <vt:lpwstr>2025-12-29T13:47:07Z</vt:lpwstr>
  </property>
  <property fmtid="{D5CDD505-2E9C-101B-9397-08002B2CF9AE}" pid="15" name="MSIP_Label_834ed4f5-eae4-40c7-82be-b1cdf720a1b9_Method">
    <vt:lpwstr>Standard</vt:lpwstr>
  </property>
  <property fmtid="{D5CDD505-2E9C-101B-9397-08002B2CF9AE}" pid="16" name="MSIP_Label_834ed4f5-eae4-40c7-82be-b1cdf720a1b9_Name">
    <vt:lpwstr>Unclassified - Non classifié</vt:lpwstr>
  </property>
  <property fmtid="{D5CDD505-2E9C-101B-9397-08002B2CF9AE}" pid="17" name="MSIP_Label_834ed4f5-eae4-40c7-82be-b1cdf720a1b9_SiteId">
    <vt:lpwstr>e0d54a3c-7bbe-4a64-9d46-f9f84a41c833</vt:lpwstr>
  </property>
  <property fmtid="{D5CDD505-2E9C-101B-9397-08002B2CF9AE}" pid="18" name="MSIP_Label_834ed4f5-eae4-40c7-82be-b1cdf720a1b9_ActionId">
    <vt:lpwstr>e0c83b05-d424-459c-802f-463b76325634</vt:lpwstr>
  </property>
  <property fmtid="{D5CDD505-2E9C-101B-9397-08002B2CF9AE}" pid="19" name="MSIP_Label_834ed4f5-eae4-40c7-82be-b1cdf720a1b9_ContentBits">
    <vt:lpwstr>0</vt:lpwstr>
  </property>
  <property fmtid="{D5CDD505-2E9C-101B-9397-08002B2CF9AE}" pid="20" name="MSIP_Label_834ed4f5-eae4-40c7-82be-b1cdf720a1b9_Tag">
    <vt:lpwstr>10, 3, 0, 1</vt:lpwstr>
  </property>
</Properties>
</file>