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0"/>
  </p:notesMasterIdLst>
  <p:handoutMasterIdLst>
    <p:handoutMasterId r:id="rId51"/>
  </p:handoutMasterIdLst>
  <p:sldIdLst>
    <p:sldId id="988" r:id="rId2"/>
    <p:sldId id="989" r:id="rId3"/>
    <p:sldId id="990" r:id="rId4"/>
    <p:sldId id="991" r:id="rId5"/>
    <p:sldId id="1014" r:id="rId6"/>
    <p:sldId id="992" r:id="rId7"/>
    <p:sldId id="994" r:id="rId8"/>
    <p:sldId id="971" r:id="rId9"/>
    <p:sldId id="995" r:id="rId10"/>
    <p:sldId id="1395" r:id="rId11"/>
    <p:sldId id="1415" r:id="rId12"/>
    <p:sldId id="1420" r:id="rId13"/>
    <p:sldId id="1416" r:id="rId14"/>
    <p:sldId id="1363" r:id="rId15"/>
    <p:sldId id="996" r:id="rId16"/>
    <p:sldId id="896" r:id="rId17"/>
    <p:sldId id="1260" r:id="rId18"/>
    <p:sldId id="1264" r:id="rId19"/>
    <p:sldId id="1040" r:id="rId20"/>
    <p:sldId id="1332" r:id="rId21"/>
    <p:sldId id="1331" r:id="rId22"/>
    <p:sldId id="1439" r:id="rId23"/>
    <p:sldId id="1438" r:id="rId24"/>
    <p:sldId id="1409" r:id="rId25"/>
    <p:sldId id="881" r:id="rId26"/>
    <p:sldId id="1426" r:id="rId27"/>
    <p:sldId id="1405" r:id="rId28"/>
    <p:sldId id="1429" r:id="rId29"/>
    <p:sldId id="1421" r:id="rId30"/>
    <p:sldId id="1224" r:id="rId31"/>
    <p:sldId id="1387" r:id="rId32"/>
    <p:sldId id="1366" r:id="rId33"/>
    <p:sldId id="1380" r:id="rId34"/>
    <p:sldId id="1370" r:id="rId35"/>
    <p:sldId id="1342" r:id="rId36"/>
    <p:sldId id="1407" r:id="rId37"/>
    <p:sldId id="1440" r:id="rId38"/>
    <p:sldId id="1031" r:id="rId39"/>
    <p:sldId id="1144" r:id="rId40"/>
    <p:sldId id="1390" r:id="rId41"/>
    <p:sldId id="1266" r:id="rId42"/>
    <p:sldId id="1385" r:id="rId43"/>
    <p:sldId id="1041" r:id="rId44"/>
    <p:sldId id="1217" r:id="rId45"/>
    <p:sldId id="997" r:id="rId46"/>
    <p:sldId id="1042" r:id="rId47"/>
    <p:sldId id="1444" r:id="rId48"/>
    <p:sldId id="1443" r:id="rId49"/>
  </p:sldIdLst>
  <p:sldSz cx="6858000" cy="9144000" type="letter"/>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Modern Swiss" id="{FD2B0C0D-84C0-42ED-88AF-E5F83906AE8B}">
          <p14:sldIdLst>
            <p14:sldId id="988"/>
          </p14:sldIdLst>
        </p14:section>
        <p14:section name="Tables and such" id="{7393987E-9956-4C39-8497-BCB93A2FEB3C}">
          <p14:sldIdLst>
            <p14:sldId id="989"/>
            <p14:sldId id="990"/>
            <p14:sldId id="991"/>
            <p14:sldId id="1014"/>
            <p14:sldId id="992"/>
          </p14:sldIdLst>
        </p14:section>
        <p14:section name="About the eval" id="{EBA75C7D-B290-4635-8BBE-974E38C74DA0}">
          <p14:sldIdLst>
            <p14:sldId id="994"/>
            <p14:sldId id="971"/>
          </p14:sldIdLst>
        </p14:section>
        <p14:section name="Program Profile" id="{CDFB6201-0BFC-45A7-8F15-1AE537315E60}">
          <p14:sldIdLst>
            <p14:sldId id="995"/>
            <p14:sldId id="1395"/>
            <p14:sldId id="1415"/>
            <p14:sldId id="1420"/>
            <p14:sldId id="1416"/>
            <p14:sldId id="1363"/>
          </p14:sldIdLst>
        </p14:section>
        <p14:section name="Key Findings" id="{223F52D9-D0D2-4DB5-B8C4-46CF3B15BDE7}">
          <p14:sldIdLst>
            <p14:sldId id="996"/>
          </p14:sldIdLst>
        </p14:section>
        <p14:section name="Relevance" id="{CA20890C-A093-46B1-BAF8-8CAC78151220}">
          <p14:sldIdLst>
            <p14:sldId id="896"/>
          </p14:sldIdLst>
        </p14:section>
        <p14:section name="Aligned with Parks" id="{3F1C2379-5E3A-4216-965F-0E4D1B2ED818}">
          <p14:sldIdLst>
            <p14:sldId id="1260"/>
            <p14:sldId id="1264"/>
            <p14:sldId id="1040"/>
          </p14:sldIdLst>
        </p14:section>
        <p14:section name="Target audiences" id="{7F3C5D97-ED72-4B4E-B9C0-87FB0D3991A9}">
          <p14:sldIdLst>
            <p14:sldId id="1332"/>
            <p14:sldId id="1331"/>
            <p14:sldId id="1439"/>
            <p14:sldId id="1438"/>
            <p14:sldId id="1409"/>
          </p14:sldIdLst>
        </p14:section>
        <p14:section name="Effectiveness" id="{8D471B5A-8937-4FD7-9AFA-94619439118B}">
          <p14:sldIdLst>
            <p14:sldId id="881"/>
          </p14:sldIdLst>
        </p14:section>
        <p14:section name="Outreach" id="{C7A87991-5B54-4D80-AAB0-C517F0AC0EAE}">
          <p14:sldIdLst>
            <p14:sldId id="1426"/>
            <p14:sldId id="1405"/>
          </p14:sldIdLst>
        </p14:section>
        <p14:section name="Outreach" id="{0C0709BC-6A55-4E5C-866D-08FCF285254A}">
          <p14:sldIdLst>
            <p14:sldId id="1429"/>
            <p14:sldId id="1421"/>
          </p14:sldIdLst>
        </p14:section>
        <p14:section name="Barriers" id="{394B6CDE-DE8D-433F-B4BA-7BD0036DDC17}">
          <p14:sldIdLst>
            <p14:sldId id="1224"/>
            <p14:sldId id="1387"/>
            <p14:sldId id="1366"/>
            <p14:sldId id="1380"/>
            <p14:sldId id="1370"/>
            <p14:sldId id="1342"/>
            <p14:sldId id="1407"/>
            <p14:sldId id="1440"/>
          </p14:sldIdLst>
        </p14:section>
        <p14:section name="Efficiency" id="{8E34DEED-9447-4C12-8505-F65D030C4A61}">
          <p14:sldIdLst>
            <p14:sldId id="1031"/>
            <p14:sldId id="1144"/>
            <p14:sldId id="1390"/>
            <p14:sldId id="1266"/>
            <p14:sldId id="1385"/>
          </p14:sldIdLst>
        </p14:section>
        <p14:section name="Partnerships" id="{9813A73C-2CF8-413B-8A89-694C030F0354}">
          <p14:sldIdLst>
            <p14:sldId id="1041"/>
            <p14:sldId id="1217"/>
          </p14:sldIdLst>
        </p14:section>
        <p14:section name="Case Studies" id="{D16CA05B-96C2-406A-9425-AFCA54A659CE}">
          <p14:sldIdLst>
            <p14:sldId id="997"/>
            <p14:sldId id="1042"/>
            <p14:sldId id="1444"/>
            <p14:sldId id="1443"/>
          </p14:sldIdLst>
        </p14:section>
      </p14:sectionLst>
    </p:ext>
    <p:ext uri="{EFAFB233-063F-42B5-8137-9DF3F51BA10A}">
      <p15:sldGuideLst xmlns:p15="http://schemas.microsoft.com/office/powerpoint/2012/main">
        <p15:guide id="1" orient="horz" pos="3355" userDrawn="1">
          <p15:clr>
            <a:srgbClr val="A4A3A4"/>
          </p15:clr>
        </p15:guide>
        <p15:guide id="2" pos="2160"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B22A3310-2FB5-680B-BC04-C5D821D8254A}" name="Lauren Rollit" initials="LR" userId="S::lauren.rollit@pc.gc.ca::79676b35-460b-42c5-a271-c7162525e9c5" providerId="AD"/>
  <p188:author id="{27D63374-7BF0-13A8-AE03-8EEF4BC86857}" name="Gabrielle Trépanier" initials="GT" userId="S::gabrielle.trepanier@pc.gc.ca::74ee47eb-e0ac-452c-b445-90820394652c" providerId="AD"/>
  <p188:author id="{5DAFBB94-E5E5-55CC-2C05-EEBD0AE4FC61}" name="Karine Kisilenko" initials="KK" userId="S::karine.kisilenko@pc.gc.ca::cc606d17-fe2d-483a-b03c-6e9695721b64"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Gabrielle Trepanier" initials="GT" lastIdx="1" clrIdx="0">
    <p:extLst>
      <p:ext uri="{19B8F6BF-5375-455C-9EA6-DF929625EA0E}">
        <p15:presenceInfo xmlns:p15="http://schemas.microsoft.com/office/powerpoint/2012/main" userId="Gabrielle Trepanier" providerId="None"/>
      </p:ext>
    </p:extLst>
  </p:cmAuthor>
  <p:cmAuthor id="2" name="Karine Kisilenko" initials="KK" lastIdx="62" clrIdx="1">
    <p:extLst>
      <p:ext uri="{19B8F6BF-5375-455C-9EA6-DF929625EA0E}">
        <p15:presenceInfo xmlns:p15="http://schemas.microsoft.com/office/powerpoint/2012/main" userId="S-1-5-21-3900171960-2937217841-1450768761-103224" providerId="AD"/>
      </p:ext>
    </p:extLst>
  </p:cmAuthor>
  <p:cmAuthor id="3" name="Julia DeJong" initials="JD" lastIdx="11" clrIdx="2">
    <p:extLst>
      <p:ext uri="{19B8F6BF-5375-455C-9EA6-DF929625EA0E}">
        <p15:presenceInfo xmlns:p15="http://schemas.microsoft.com/office/powerpoint/2012/main" userId="S-1-5-21-3900171960-2937217841-1450768761-12593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8D850"/>
    <a:srgbClr val="63005D"/>
    <a:srgbClr val="7F217F"/>
    <a:srgbClr val="F6F3F0"/>
    <a:srgbClr val="B1C32B"/>
    <a:srgbClr val="9CAC26"/>
    <a:srgbClr val="54768C"/>
    <a:srgbClr val="BDD02E"/>
    <a:srgbClr val="ADBF2B"/>
    <a:srgbClr val="F692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107" autoAdjust="0"/>
    <p:restoredTop sz="95726" autoAdjust="0"/>
  </p:normalViewPr>
  <p:slideViewPr>
    <p:cSldViewPr snapToGrid="0" snapToObjects="1">
      <p:cViewPr varScale="1">
        <p:scale>
          <a:sx n="80" d="100"/>
          <a:sy n="80" d="100"/>
        </p:scale>
        <p:origin x="3174" y="96"/>
      </p:cViewPr>
      <p:guideLst>
        <p:guide orient="horz" pos="3355"/>
        <p:guide pos="2160"/>
      </p:guideLst>
    </p:cSldViewPr>
  </p:slideViewPr>
  <p:notesTextViewPr>
    <p:cViewPr>
      <p:scale>
        <a:sx n="1" d="1"/>
        <a:sy n="1" d="1"/>
      </p:scale>
      <p:origin x="0" y="0"/>
    </p:cViewPr>
  </p:notesTextViewPr>
  <p:sorterViewPr>
    <p:cViewPr>
      <p:scale>
        <a:sx n="100" d="100"/>
        <a:sy n="100" d="100"/>
      </p:scale>
      <p:origin x="0" y="0"/>
    </p:cViewPr>
  </p:sorterViewPr>
  <p:notesViewPr>
    <p:cSldViewPr snapToGrid="0" snapToObjects="1">
      <p:cViewPr>
        <p:scale>
          <a:sx n="66" d="100"/>
          <a:sy n="66" d="100"/>
        </p:scale>
        <p:origin x="-2748" y="-15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55"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handoutMaster" Target="handoutMasters/handoutMaster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microsoft.com/office/2018/10/relationships/authors" Target="author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commentAuthors" Target="commentAuthors.xml"/></Relationships>
</file>

<file path=ppt/charts/_rels/chart1.xml.rels><?xml version="1.0" encoding="UTF-8" standalone="yes"?>
<Relationships xmlns="http://schemas.openxmlformats.org/package/2006/relationships"><Relationship Id="rId3" Type="http://schemas.openxmlformats.org/officeDocument/2006/relationships/oleObject" Target="file:///\\BNO-FILES\SP-GROUPS\Internal%20Audit%20and%20Evaluation\2_Evaluation\Eval_Learn-to%20Camp_2024\2%20Conducting\2-2%20Data%20Analysis%20and%20Technical%20Reports\2-2a%20Data%20Analysis\2-2%20Document%20and%20File%20Review%20Analysis\Feedback%20Forms\Feedback%20Forms%20Coding%20Freq%20Feb.%2011%202025.xlsx" TargetMode="External"/><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oleObject" Target="file:///\\BNO-FILES\SP-GROUPS\Internal%20Audit%20and%20Evaluation\2_Evaluation\Eval_Learn-to%20Camp_2024\2%20Conducting\2-2%20Data%20Analysis%20and%20Technical%20Reports\2-2a%20Data%20Analysis\2-2%20Document%20and%20File%20Review%20Analysis\Feedback%20Forms\Feedback%20forms%20Coding%20Freq%20Dec.%2030.xlsx" TargetMode="External"/><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oleObject" Target="file:///\\BNO-FILES\SP-GROUPS\Internal%20Audit%20and%20Evaluation\2_Evaluation\Eval_Learn-to%20Camp_2024\2%20Conducting\2-2%20Data%20Analysis%20and%20Technical%20Reports\2-2a%20Data%20Analysis\2-2%20Document%20and%20File%20Review%20Analysis\Feedback%20Forms\Feedback%20forms%20Coding%20Freq%20Dec.%2030.xlsx" TargetMode="External"/><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oleObject" Target="Book2" TargetMode="External"/><Relationship Id="rId2" Type="http://schemas.microsoft.com/office/2011/relationships/chartColorStyle" Target="colors12.xml"/><Relationship Id="rId1" Type="http://schemas.microsoft.com/office/2011/relationships/chartStyle" Target="style12.xml"/></Relationships>
</file>

<file path=ppt/charts/_rels/chart2.xml.rels><?xml version="1.0" encoding="UTF-8" standalone="yes"?>
<Relationships xmlns="http://schemas.openxmlformats.org/package/2006/relationships"><Relationship Id="rId3" Type="http://schemas.openxmlformats.org/officeDocument/2006/relationships/oleObject" Target="file:///\\BNO-FILES\SP-GROUPS\Internal%20Audit%20and%20Evaluation\2_Evaluation\Eval_Learn-to%20Camp_2024\2%20Conducting\2-2%20Data%20Analysis%20and%20Technical%20Reports\2-2a%20Data%20Analysis\Analysis%20of%20LTC%20Program%20Statistics\Expanded%20pivot%20LTC%202017-2024%20June%20UPDATED.xlsx" TargetMode="External"/><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oleObject" Target="file:///\\BNO-FILES\SP-GROUPS\Internal%20Audit%20and%20Evaluation\2_Evaluation\Eval_Learn-to%20Camp_2024\2%20Conducting\2-2%20Data%20Analysis%20and%20Technical%20Reports\2-2a%20Data%20Analysis\Analysis%20of%20LTC%20Program%20Statistics\Expanded%20pivot%20LTC%202017-2024%20June%20UPDATED.xlsx" TargetMode="External"/><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oleObject" Target="file:///\\Bno-files\sp-groups\Internal%20Audit%20and%20Evaluation\2_Evaluation\Eval_Learn-to%20Camp_2024\2%20Conducting\2-2%20Data%20Analysis%20and%20Technical%20Reports\2-2a%20Data%20Analysis\Analysis%20of%20LTC%20Program%20Statistics\Expanded%20pivot%20LTC%202017-2024%20June%20UPDATED.xlsx" TargetMode="External"/><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oleObject" Target="file:///\\BNO-FILES\SP-GROUPS\Internal%20Audit%20and%20Evaluation\2_Evaluation\Eval_Learn-to%20Camp_2024\2%20Conducting\2-2%20Data%20Analysis%20and%20Technical%20Reports\2-2a%20Data%20Analysis\2-2%20Document%20and%20File%20Review%20Analysis\Feedback%20Forms\Feedback%20forms%20Coding%20Freq%20Dec.%2030.xlsx" TargetMode="External"/><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oleObject" Target="file:///\\Bno-files\sp-groups\Internal%20Audit%20and%20Evaluation\2_Evaluation\Eval_Learn-to%20Camp_2024\2%20Conducting\2-2%20Data%20Analysis%20and%20Technical%20Reports\2-2a%20Data%20Analysis\2-2%20Document%20and%20File%20Review\Feedback%20Forms\Feedback%20Forms%20Coding%20Freq%20Feb.%2011%202025.xlsx" TargetMode="External"/><Relationship Id="rId2" Type="http://schemas.microsoft.com/office/2011/relationships/chartColorStyle" Target="colors6.xml"/><Relationship Id="rId1" Type="http://schemas.microsoft.com/office/2011/relationships/chartStyle" Target="style6.xml"/></Relationships>
</file>

<file path=ppt/charts/_rels/chart7.xml.rels><?xml version="1.0" encoding="UTF-8" standalone="yes"?>
<Relationships xmlns="http://schemas.openxmlformats.org/package/2006/relationships"><Relationship Id="rId3" Type="http://schemas.openxmlformats.org/officeDocument/2006/relationships/oleObject" Target="file:///\\BNO-FILES\SP-GROUPS\Internal%20Audit%20and%20Evaluation\2_Evaluation\Eval_Learn-to%20Camp_2024\2%20Conducting\2-2%20Data%20Analysis%20and%20Technical%20Reports\2-2a%20Data%20Analysis\2-2%20Document%20and%20File%20Review%20Analysis\Feedback%20Forms\Feedback%20forms%20Coding%20Freq%20Dec.%2030.xlsx" TargetMode="External"/><Relationship Id="rId2" Type="http://schemas.microsoft.com/office/2011/relationships/chartColorStyle" Target="colors7.xml"/><Relationship Id="rId1" Type="http://schemas.microsoft.com/office/2011/relationships/chartStyle" Target="style7.xml"/></Relationships>
</file>

<file path=ppt/charts/_rels/chart8.xml.rels><?xml version="1.0" encoding="UTF-8" standalone="yes"?>
<Relationships xmlns="http://schemas.openxmlformats.org/package/2006/relationships"><Relationship Id="rId3" Type="http://schemas.openxmlformats.org/officeDocument/2006/relationships/oleObject" Target="file:///\\BNO-FILES\SP-GROUPS\Internal%20Audit%20and%20Evaluation\2_Evaluation\Eval_Learn-to%20Camp_2024\2%20Conducting\2-2%20Data%20Analysis%20and%20Technical%20Reports\2-2a%20Data%20Analysis\2-2%20Document%20and%20File%20Review\Feedback%20Forms\Feedback%20Forms%20Coding%20Freq%20Feb.%2011%202025.xlsx" TargetMode="External"/><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oleObject" Target="file:///\\BNO-FILES\SP-GROUPS\Internal%20Audit%20and%20Evaluation\2_Evaluation\Eval_Learn-to%20Camp_2024\2%20Conducting\2-2%20Data%20Analysis%20and%20Technical%20Reports\2-2a%20Data%20Analysis\2-2%20Document%20and%20File%20Review\Feedback%20Forms\Feedback%20Forms%20Coding%20Freq%20Feb.%2011%202025.xlsx" TargetMode="External"/><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dPt>
            <c:idx val="0"/>
            <c:bubble3D val="0"/>
            <c:spPr>
              <a:solidFill>
                <a:schemeClr val="accent2"/>
              </a:solidFill>
              <a:ln w="19050">
                <a:solidFill>
                  <a:schemeClr val="lt1"/>
                </a:solidFill>
              </a:ln>
              <a:effectLst/>
            </c:spPr>
            <c:extLst>
              <c:ext xmlns:c16="http://schemas.microsoft.com/office/drawing/2014/chart" uri="{C3380CC4-5D6E-409C-BE32-E72D297353CC}">
                <c16:uniqueId val="{00000001-D67A-479D-A020-5B06CD5BBCC2}"/>
              </c:ext>
            </c:extLst>
          </c:dPt>
          <c:dPt>
            <c:idx val="1"/>
            <c:bubble3D val="0"/>
            <c:spPr>
              <a:solidFill>
                <a:schemeClr val="accent4"/>
              </a:solidFill>
              <a:ln w="19050">
                <a:solidFill>
                  <a:schemeClr val="lt1"/>
                </a:solidFill>
              </a:ln>
              <a:effectLst/>
            </c:spPr>
            <c:extLst>
              <c:ext xmlns:c16="http://schemas.microsoft.com/office/drawing/2014/chart" uri="{C3380CC4-5D6E-409C-BE32-E72D297353CC}">
                <c16:uniqueId val="{00000003-D67A-479D-A020-5B06CD5BBCC2}"/>
              </c:ext>
            </c:extLst>
          </c:dPt>
          <c:dPt>
            <c:idx val="2"/>
            <c:bubble3D val="0"/>
            <c:spPr>
              <a:solidFill>
                <a:schemeClr val="accent6"/>
              </a:solidFill>
              <a:ln w="19050">
                <a:solidFill>
                  <a:schemeClr val="lt1"/>
                </a:solidFill>
              </a:ln>
              <a:effectLst/>
            </c:spPr>
            <c:extLst>
              <c:ext xmlns:c16="http://schemas.microsoft.com/office/drawing/2014/chart" uri="{C3380CC4-5D6E-409C-BE32-E72D297353CC}">
                <c16:uniqueId val="{00000005-D67A-479D-A020-5B06CD5BBCC2}"/>
              </c:ext>
            </c:extLst>
          </c:dPt>
          <c:dPt>
            <c:idx val="3"/>
            <c:bubble3D val="0"/>
            <c:spPr>
              <a:solidFill>
                <a:schemeClr val="accent5"/>
              </a:solidFill>
              <a:ln w="19050">
                <a:solidFill>
                  <a:schemeClr val="lt1"/>
                </a:solidFill>
              </a:ln>
              <a:effectLst/>
            </c:spPr>
            <c:extLst>
              <c:ext xmlns:c16="http://schemas.microsoft.com/office/drawing/2014/chart" uri="{C3380CC4-5D6E-409C-BE32-E72D297353CC}">
                <c16:uniqueId val="{00000007-D67A-479D-A020-5B06CD5BBCC2}"/>
              </c:ext>
            </c:extLst>
          </c:dPt>
          <c:dLbls>
            <c:dLbl>
              <c:idx val="1"/>
              <c:layout>
                <c:manualLayout>
                  <c:x val="7.7554607552821356E-2"/>
                  <c:y val="-7.2364672364672367E-2"/>
                </c:manualLayout>
              </c:layout>
              <c:dLblPos val="bestFit"/>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3-D67A-479D-A020-5B06CD5BBCC2}"/>
                </c:ext>
              </c:extLst>
            </c:dLbl>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'Ratings and Demographics'!$B$33:$B$36</c:f>
              <c:strCache>
                <c:ptCount val="4"/>
                <c:pt idx="0">
                  <c:v>Children (0-12)</c:v>
                </c:pt>
                <c:pt idx="1">
                  <c:v>Teens (13-17)</c:v>
                </c:pt>
                <c:pt idx="2">
                  <c:v>Adults (18-64)</c:v>
                </c:pt>
                <c:pt idx="3">
                  <c:v>Seniors (65+)</c:v>
                </c:pt>
              </c:strCache>
            </c:strRef>
          </c:cat>
          <c:val>
            <c:numRef>
              <c:f>'Ratings and Demographics'!$F$33:$F$36</c:f>
              <c:numCache>
                <c:formatCode>0%</c:formatCode>
                <c:ptCount val="4"/>
                <c:pt idx="0">
                  <c:v>0.3952</c:v>
                </c:pt>
                <c:pt idx="1">
                  <c:v>6.08E-2</c:v>
                </c:pt>
                <c:pt idx="2">
                  <c:v>0.5232</c:v>
                </c:pt>
                <c:pt idx="3">
                  <c:v>2.0799999999999999E-2</c:v>
                </c:pt>
              </c:numCache>
            </c:numRef>
          </c:val>
          <c:extLst>
            <c:ext xmlns:c16="http://schemas.microsoft.com/office/drawing/2014/chart" uri="{C3380CC4-5D6E-409C-BE32-E72D297353CC}">
              <c16:uniqueId val="{00000008-D67A-479D-A020-5B06CD5BBCC2}"/>
            </c:ext>
          </c:extLst>
        </c:ser>
        <c:dLbls>
          <c:dLblPos val="outEnd"/>
          <c:showLegendKey val="0"/>
          <c:showVal val="1"/>
          <c:showCatName val="0"/>
          <c:showSerName val="0"/>
          <c:showPercent val="0"/>
          <c:showBubbleSize val="0"/>
          <c:showLeaderLines val="1"/>
        </c:dLbls>
        <c:firstSliceAng val="0"/>
      </c:pie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1695111111111112"/>
          <c:y val="0.13381222222222222"/>
          <c:w val="0.7481066666666667"/>
          <c:h val="0.7481066666666667"/>
        </c:manualLayout>
      </c:layout>
      <c:doughnutChart>
        <c:varyColors val="1"/>
        <c:ser>
          <c:idx val="0"/>
          <c:order val="0"/>
          <c:spPr>
            <a:solidFill>
              <a:schemeClr val="accent6"/>
            </a:solidFill>
            <a:ln>
              <a:noFill/>
            </a:ln>
          </c:spPr>
          <c:dPt>
            <c:idx val="0"/>
            <c:bubble3D val="0"/>
            <c:spPr>
              <a:solidFill>
                <a:srgbClr val="ACCD69"/>
              </a:solidFill>
              <a:ln w="19050">
                <a:noFill/>
              </a:ln>
              <a:effectLst/>
            </c:spPr>
            <c:extLst>
              <c:ext xmlns:c16="http://schemas.microsoft.com/office/drawing/2014/chart" uri="{C3380CC4-5D6E-409C-BE32-E72D297353CC}">
                <c16:uniqueId val="{00000001-CCA7-4D1A-BC43-7554E9C04929}"/>
              </c:ext>
            </c:extLst>
          </c:dPt>
          <c:dPt>
            <c:idx val="1"/>
            <c:bubble3D val="0"/>
            <c:spPr>
              <a:solidFill>
                <a:schemeClr val="accent6">
                  <a:lumMod val="20000"/>
                  <a:lumOff val="80000"/>
                </a:schemeClr>
              </a:solidFill>
              <a:ln w="19050">
                <a:noFill/>
              </a:ln>
              <a:effectLst/>
            </c:spPr>
            <c:extLst>
              <c:ext xmlns:c16="http://schemas.microsoft.com/office/drawing/2014/chart" uri="{C3380CC4-5D6E-409C-BE32-E72D297353CC}">
                <c16:uniqueId val="{00000003-CCA7-4D1A-BC43-7554E9C04929}"/>
              </c:ext>
            </c:extLst>
          </c:dPt>
          <c:cat>
            <c:strRef>
              <c:f>'Ratings and demographics'!$P$17:$P$18</c:f>
              <c:strCache>
                <c:ptCount val="2"/>
                <c:pt idx="0">
                  <c:v>Strongly Agree</c:v>
                </c:pt>
                <c:pt idx="1">
                  <c:v>Other</c:v>
                </c:pt>
              </c:strCache>
            </c:strRef>
          </c:cat>
          <c:val>
            <c:numRef>
              <c:f>'Ratings and demographics'!$Q$17:$Q$18</c:f>
              <c:numCache>
                <c:formatCode>0%</c:formatCode>
                <c:ptCount val="2"/>
                <c:pt idx="0">
                  <c:v>0.94</c:v>
                </c:pt>
                <c:pt idx="1">
                  <c:v>0.06</c:v>
                </c:pt>
              </c:numCache>
            </c:numRef>
          </c:val>
          <c:extLst>
            <c:ext xmlns:c16="http://schemas.microsoft.com/office/drawing/2014/chart" uri="{C3380CC4-5D6E-409C-BE32-E72D297353CC}">
              <c16:uniqueId val="{00000004-CCA7-4D1A-BC43-7554E9C04929}"/>
            </c:ext>
          </c:extLst>
        </c:ser>
        <c:dLbls>
          <c:showLegendKey val="0"/>
          <c:showVal val="0"/>
          <c:showCatName val="0"/>
          <c:showSerName val="0"/>
          <c:showPercent val="0"/>
          <c:showBubbleSize val="0"/>
          <c:showLeaderLines val="1"/>
        </c:dLbls>
        <c:firstSliceAng val="70"/>
        <c:holeSize val="65"/>
      </c:doughnut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1695111111111112"/>
          <c:y val="0.13381222222222222"/>
          <c:w val="0.7481066666666667"/>
          <c:h val="0.7481066666666667"/>
        </c:manualLayout>
      </c:layout>
      <c:doughnutChart>
        <c:varyColors val="1"/>
        <c:ser>
          <c:idx val="0"/>
          <c:order val="0"/>
          <c:spPr>
            <a:solidFill>
              <a:schemeClr val="accent6"/>
            </a:solidFill>
            <a:ln>
              <a:noFill/>
            </a:ln>
          </c:spPr>
          <c:dPt>
            <c:idx val="0"/>
            <c:bubble3D val="0"/>
            <c:spPr>
              <a:solidFill>
                <a:srgbClr val="365C6F"/>
              </a:solidFill>
              <a:ln w="19050">
                <a:noFill/>
              </a:ln>
              <a:effectLst/>
            </c:spPr>
            <c:extLst>
              <c:ext xmlns:c16="http://schemas.microsoft.com/office/drawing/2014/chart" uri="{C3380CC4-5D6E-409C-BE32-E72D297353CC}">
                <c16:uniqueId val="{00000001-F4B9-44A0-85F1-01DAB79BE329}"/>
              </c:ext>
            </c:extLst>
          </c:dPt>
          <c:dPt>
            <c:idx val="1"/>
            <c:bubble3D val="0"/>
            <c:spPr>
              <a:solidFill>
                <a:srgbClr val="E1F1F7"/>
              </a:solidFill>
              <a:ln w="19050">
                <a:noFill/>
              </a:ln>
              <a:effectLst/>
            </c:spPr>
            <c:extLst>
              <c:ext xmlns:c16="http://schemas.microsoft.com/office/drawing/2014/chart" uri="{C3380CC4-5D6E-409C-BE32-E72D297353CC}">
                <c16:uniqueId val="{00000003-F4B9-44A0-85F1-01DAB79BE329}"/>
              </c:ext>
            </c:extLst>
          </c:dPt>
          <c:cat>
            <c:strRef>
              <c:f>'Ratings and demographics'!$P$17:$P$18</c:f>
              <c:strCache>
                <c:ptCount val="2"/>
                <c:pt idx="0">
                  <c:v>Strongly Agree</c:v>
                </c:pt>
                <c:pt idx="1">
                  <c:v>Other</c:v>
                </c:pt>
              </c:strCache>
            </c:strRef>
          </c:cat>
          <c:val>
            <c:numRef>
              <c:f>'Ratings and demographics'!$Q$17:$Q$18</c:f>
              <c:numCache>
                <c:formatCode>0%</c:formatCode>
                <c:ptCount val="2"/>
                <c:pt idx="0">
                  <c:v>0.94</c:v>
                </c:pt>
                <c:pt idx="1">
                  <c:v>0.06</c:v>
                </c:pt>
              </c:numCache>
            </c:numRef>
          </c:val>
          <c:extLst>
            <c:ext xmlns:c16="http://schemas.microsoft.com/office/drawing/2014/chart" uri="{C3380CC4-5D6E-409C-BE32-E72D297353CC}">
              <c16:uniqueId val="{00000004-F4B9-44A0-85F1-01DAB79BE329}"/>
            </c:ext>
          </c:extLst>
        </c:ser>
        <c:dLbls>
          <c:showLegendKey val="0"/>
          <c:showVal val="0"/>
          <c:showCatName val="0"/>
          <c:showSerName val="0"/>
          <c:showPercent val="0"/>
          <c:showBubbleSize val="0"/>
          <c:showLeaderLines val="1"/>
        </c:dLbls>
        <c:firstSliceAng val="70"/>
        <c:holeSize val="65"/>
      </c:doughnut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8744560349823508"/>
          <c:y val="3.9538776163056392E-2"/>
          <c:w val="0.8092700595332174"/>
          <c:h val="0.6651109740121256"/>
        </c:manualLayout>
      </c:layout>
      <c:barChart>
        <c:barDir val="col"/>
        <c:grouping val="clustered"/>
        <c:varyColors val="0"/>
        <c:ser>
          <c:idx val="0"/>
          <c:order val="0"/>
          <c:tx>
            <c:strRef>
              <c:f>Sheet1!$K$2</c:f>
              <c:strCache>
                <c:ptCount val="1"/>
                <c:pt idx="0">
                  <c:v>Salary</c:v>
                </c:pt>
              </c:strCache>
            </c:strRef>
          </c:tx>
          <c:spPr>
            <a:solidFill>
              <a:srgbClr val="63005D"/>
            </a:solidFill>
            <a:ln>
              <a:noFill/>
            </a:ln>
            <a:effectLst/>
          </c:spPr>
          <c:invertIfNegative val="0"/>
          <c:cat>
            <c:strRef>
              <c:f>Sheet1!$L$1:$P$1</c:f>
              <c:strCache>
                <c:ptCount val="5"/>
                <c:pt idx="0">
                  <c:v>2022-23</c:v>
                </c:pt>
                <c:pt idx="1">
                  <c:v>2023-24</c:v>
                </c:pt>
                <c:pt idx="2">
                  <c:v>2024-25</c:v>
                </c:pt>
                <c:pt idx="3">
                  <c:v>2025-26</c:v>
                </c:pt>
                <c:pt idx="4">
                  <c:v>2026-27</c:v>
                </c:pt>
              </c:strCache>
            </c:strRef>
          </c:cat>
          <c:val>
            <c:numRef>
              <c:f>Sheet1!$L$2:$P$2</c:f>
              <c:numCache>
                <c:formatCode>"$"#,##0.00</c:formatCode>
                <c:ptCount val="5"/>
                <c:pt idx="0">
                  <c:v>557200</c:v>
                </c:pt>
                <c:pt idx="1">
                  <c:v>563900</c:v>
                </c:pt>
                <c:pt idx="2">
                  <c:v>571200</c:v>
                </c:pt>
                <c:pt idx="3">
                  <c:v>566800</c:v>
                </c:pt>
                <c:pt idx="4">
                  <c:v>241300</c:v>
                </c:pt>
              </c:numCache>
            </c:numRef>
          </c:val>
          <c:extLst>
            <c:ext xmlns:c16="http://schemas.microsoft.com/office/drawing/2014/chart" uri="{C3380CC4-5D6E-409C-BE32-E72D297353CC}">
              <c16:uniqueId val="{00000000-741F-49C7-9291-BBC00F7C9831}"/>
            </c:ext>
          </c:extLst>
        </c:ser>
        <c:ser>
          <c:idx val="1"/>
          <c:order val="1"/>
          <c:tx>
            <c:strRef>
              <c:f>Sheet1!$K$3</c:f>
              <c:strCache>
                <c:ptCount val="1"/>
                <c:pt idx="0">
                  <c:v>G&amp;S</c:v>
                </c:pt>
              </c:strCache>
            </c:strRef>
          </c:tx>
          <c:spPr>
            <a:solidFill>
              <a:srgbClr val="95CEE4"/>
            </a:solidFill>
            <a:ln>
              <a:noFill/>
            </a:ln>
            <a:effectLst/>
          </c:spPr>
          <c:invertIfNegative val="0"/>
          <c:cat>
            <c:strRef>
              <c:f>Sheet1!$L$1:$P$1</c:f>
              <c:strCache>
                <c:ptCount val="5"/>
                <c:pt idx="0">
                  <c:v>2022-23</c:v>
                </c:pt>
                <c:pt idx="1">
                  <c:v>2023-24</c:v>
                </c:pt>
                <c:pt idx="2">
                  <c:v>2024-25</c:v>
                </c:pt>
                <c:pt idx="3">
                  <c:v>2025-26</c:v>
                </c:pt>
                <c:pt idx="4">
                  <c:v>2026-27</c:v>
                </c:pt>
              </c:strCache>
            </c:strRef>
          </c:cat>
          <c:val>
            <c:numRef>
              <c:f>Sheet1!$L$3:$P$3</c:f>
              <c:numCache>
                <c:formatCode>"$"#,##0.00</c:formatCode>
                <c:ptCount val="5"/>
                <c:pt idx="0">
                  <c:v>301500</c:v>
                </c:pt>
                <c:pt idx="1">
                  <c:v>301500</c:v>
                </c:pt>
                <c:pt idx="2">
                  <c:v>301500</c:v>
                </c:pt>
                <c:pt idx="3">
                  <c:v>301005</c:v>
                </c:pt>
                <c:pt idx="4">
                  <c:v>233500</c:v>
                </c:pt>
              </c:numCache>
            </c:numRef>
          </c:val>
          <c:extLst>
            <c:ext xmlns:c16="http://schemas.microsoft.com/office/drawing/2014/chart" uri="{C3380CC4-5D6E-409C-BE32-E72D297353CC}">
              <c16:uniqueId val="{00000001-741F-49C7-9291-BBC00F7C9831}"/>
            </c:ext>
          </c:extLst>
        </c:ser>
        <c:ser>
          <c:idx val="2"/>
          <c:order val="2"/>
          <c:tx>
            <c:strRef>
              <c:f>Sheet1!$K$4</c:f>
              <c:strCache>
                <c:ptCount val="1"/>
                <c:pt idx="0">
                  <c:v>Benefits &amp; Internal Services*</c:v>
                </c:pt>
              </c:strCache>
            </c:strRef>
          </c:tx>
          <c:spPr>
            <a:solidFill>
              <a:srgbClr val="C8D850"/>
            </a:solidFill>
            <a:ln>
              <a:noFill/>
            </a:ln>
            <a:effectLst/>
          </c:spPr>
          <c:invertIfNegative val="0"/>
          <c:cat>
            <c:strRef>
              <c:f>Sheet1!$L$1:$P$1</c:f>
              <c:strCache>
                <c:ptCount val="5"/>
                <c:pt idx="0">
                  <c:v>2022-23</c:v>
                </c:pt>
                <c:pt idx="1">
                  <c:v>2023-24</c:v>
                </c:pt>
                <c:pt idx="2">
                  <c:v>2024-25</c:v>
                </c:pt>
                <c:pt idx="3">
                  <c:v>2025-26</c:v>
                </c:pt>
                <c:pt idx="4">
                  <c:v>2026-27</c:v>
                </c:pt>
              </c:strCache>
            </c:strRef>
          </c:cat>
          <c:val>
            <c:numRef>
              <c:f>Sheet1!$L$4:$P$4</c:f>
              <c:numCache>
                <c:formatCode>"$"#,##0.00</c:formatCode>
                <c:ptCount val="5"/>
                <c:pt idx="0">
                  <c:v>245168</c:v>
                </c:pt>
                <c:pt idx="1">
                  <c:v>248116</c:v>
                </c:pt>
                <c:pt idx="2">
                  <c:v>251328</c:v>
                </c:pt>
                <c:pt idx="3">
                  <c:v>249392</c:v>
                </c:pt>
                <c:pt idx="4">
                  <c:v>106172</c:v>
                </c:pt>
              </c:numCache>
            </c:numRef>
          </c:val>
          <c:extLst>
            <c:ext xmlns:c16="http://schemas.microsoft.com/office/drawing/2014/chart" uri="{C3380CC4-5D6E-409C-BE32-E72D297353CC}">
              <c16:uniqueId val="{00000002-741F-49C7-9291-BBC00F7C9831}"/>
            </c:ext>
          </c:extLst>
        </c:ser>
        <c:dLbls>
          <c:showLegendKey val="0"/>
          <c:showVal val="0"/>
          <c:showCatName val="0"/>
          <c:showSerName val="0"/>
          <c:showPercent val="0"/>
          <c:showBubbleSize val="0"/>
        </c:dLbls>
        <c:gapWidth val="70"/>
        <c:overlap val="-27"/>
        <c:axId val="1533067808"/>
        <c:axId val="1533069248"/>
      </c:barChart>
      <c:catAx>
        <c:axId val="153306780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crossAx val="1533069248"/>
        <c:crosses val="autoZero"/>
        <c:auto val="1"/>
        <c:lblAlgn val="ctr"/>
        <c:lblOffset val="100"/>
        <c:noMultiLvlLbl val="0"/>
      </c:catAx>
      <c:valAx>
        <c:axId val="1533069248"/>
        <c:scaling>
          <c:orientation val="minMax"/>
          <c:max val="580000"/>
          <c:min val="0"/>
        </c:scaling>
        <c:delete val="0"/>
        <c:axPos val="l"/>
        <c:majorGridlines>
          <c:spPr>
            <a:ln w="9525" cap="flat" cmpd="sng" algn="ctr">
              <a:solidFill>
                <a:schemeClr val="tx1">
                  <a:lumMod val="15000"/>
                  <a:lumOff val="85000"/>
                </a:schemeClr>
              </a:solidFill>
              <a:round/>
            </a:ln>
            <a:effectLst/>
          </c:spPr>
        </c:majorGridlines>
        <c:numFmt formatCode="&quot;$&quot;#,##0" sourceLinked="0"/>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crossAx val="1533067808"/>
        <c:crosses val="autoZero"/>
        <c:crossBetween val="between"/>
      </c:valAx>
      <c:spPr>
        <a:noFill/>
        <a:ln>
          <a:noFill/>
        </a:ln>
        <a:effectLst/>
      </c:spPr>
    </c:plotArea>
    <c:legend>
      <c:legendPos val="b"/>
      <c:layout>
        <c:manualLayout>
          <c:xMode val="edge"/>
          <c:yMode val="edge"/>
          <c:x val="0.1100429376745166"/>
          <c:y val="0.84826189859377399"/>
          <c:w val="0.87693193193193186"/>
          <c:h val="0.11951901804291014"/>
        </c:manualLayout>
      </c:layout>
      <c:overlay val="0"/>
      <c:spPr>
        <a:noFill/>
        <a:ln>
          <a:noFill/>
        </a:ln>
        <a:effectLst/>
      </c:spPr>
      <c:txPr>
        <a:bodyPr rot="0" spcFirstLastPara="1" vertOverflow="ellipsis" vert="horz" wrap="square" anchor="ctr" anchorCtr="1"/>
        <a:lstStyle/>
        <a:p>
          <a:pPr>
            <a:defRPr sz="11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1.1079971688670167E-2"/>
          <c:y val="5.2781690431887324E-2"/>
          <c:w val="0.97784005662265971"/>
          <c:h val="0.81327773337170917"/>
        </c:manualLayout>
      </c:layout>
      <c:barChart>
        <c:barDir val="col"/>
        <c:grouping val="clustered"/>
        <c:varyColors val="0"/>
        <c:ser>
          <c:idx val="0"/>
          <c:order val="0"/>
          <c:tx>
            <c:strRef>
              <c:f>Sheet2!$A$59</c:f>
              <c:strCache>
                <c:ptCount val="1"/>
                <c:pt idx="0">
                  <c:v>LTC</c:v>
                </c:pt>
              </c:strCache>
            </c:strRef>
          </c:tx>
          <c:spPr>
            <a:solidFill>
              <a:srgbClr val="63005D"/>
            </a:solidFill>
            <a:ln>
              <a:noFill/>
            </a:ln>
            <a:effectLst/>
          </c:spPr>
          <c:invertIfNegative val="0"/>
          <c:cat>
            <c:strRef>
              <c:f>Sheet2!$B$58:$I$58</c:f>
              <c:strCache>
                <c:ptCount val="8"/>
                <c:pt idx="0">
                  <c:v>2017-18</c:v>
                </c:pt>
                <c:pt idx="1">
                  <c:v>2018-19</c:v>
                </c:pt>
                <c:pt idx="2">
                  <c:v>2019-20</c:v>
                </c:pt>
                <c:pt idx="3">
                  <c:v>2020-21</c:v>
                </c:pt>
                <c:pt idx="4">
                  <c:v>2021-22</c:v>
                </c:pt>
                <c:pt idx="5">
                  <c:v>2022-23</c:v>
                </c:pt>
                <c:pt idx="6">
                  <c:v>2023-24</c:v>
                </c:pt>
                <c:pt idx="7">
                  <c:v>2024-25</c:v>
                </c:pt>
              </c:strCache>
            </c:strRef>
          </c:cat>
          <c:val>
            <c:numRef>
              <c:f>Sheet2!$B$59:$I$59</c:f>
              <c:numCache>
                <c:formatCode>General</c:formatCode>
                <c:ptCount val="8"/>
                <c:pt idx="0">
                  <c:v>91663</c:v>
                </c:pt>
                <c:pt idx="1">
                  <c:v>97687</c:v>
                </c:pt>
                <c:pt idx="2">
                  <c:v>130804</c:v>
                </c:pt>
                <c:pt idx="3">
                  <c:v>5419</c:v>
                </c:pt>
                <c:pt idx="4">
                  <c:v>44910</c:v>
                </c:pt>
                <c:pt idx="5">
                  <c:v>80973</c:v>
                </c:pt>
                <c:pt idx="6">
                  <c:v>122662</c:v>
                </c:pt>
                <c:pt idx="7">
                  <c:v>87780</c:v>
                </c:pt>
              </c:numCache>
            </c:numRef>
          </c:val>
          <c:extLst>
            <c:ext xmlns:c16="http://schemas.microsoft.com/office/drawing/2014/chart" uri="{C3380CC4-5D6E-409C-BE32-E72D297353CC}">
              <c16:uniqueId val="{00000000-C2B0-4E87-A02C-1D096D194591}"/>
            </c:ext>
          </c:extLst>
        </c:ser>
        <c:dLbls>
          <c:showLegendKey val="0"/>
          <c:showVal val="0"/>
          <c:showCatName val="0"/>
          <c:showSerName val="0"/>
          <c:showPercent val="0"/>
          <c:showBubbleSize val="0"/>
        </c:dLbls>
        <c:gapWidth val="44"/>
        <c:axId val="1695794991"/>
        <c:axId val="1695813231"/>
      </c:barChart>
      <c:catAx>
        <c:axId val="1695794991"/>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695813231"/>
        <c:crosses val="autoZero"/>
        <c:auto val="1"/>
        <c:lblAlgn val="ctr"/>
        <c:lblOffset val="100"/>
        <c:noMultiLvlLbl val="0"/>
      </c:catAx>
      <c:valAx>
        <c:axId val="1695813231"/>
        <c:scaling>
          <c:orientation val="minMax"/>
          <c:max val="130000"/>
          <c:min val="0"/>
        </c:scaling>
        <c:delete val="0"/>
        <c:axPos val="l"/>
        <c:majorGridlines>
          <c:spPr>
            <a:ln w="9525" cap="flat" cmpd="sng" algn="ctr">
              <a:solidFill>
                <a:schemeClr val="tx1">
                  <a:lumMod val="15000"/>
                  <a:lumOff val="85000"/>
                </a:schemeClr>
              </a:solidFill>
              <a:round/>
            </a:ln>
            <a:effectLst/>
          </c:spPr>
        </c:majorGridlines>
        <c:numFmt formatCode="#,##0" sourceLinked="0"/>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695794991"/>
        <c:crosses val="autoZero"/>
        <c:crossBetween val="between"/>
      </c:valAx>
      <c:spPr>
        <a:noFill/>
        <a:ln>
          <a:noFill/>
        </a:ln>
        <a:effectLst/>
      </c:spPr>
    </c:plotArea>
    <c:plotVisOnly val="1"/>
    <c:dispBlanksAs val="zero"/>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8.6261002136573978E-2"/>
          <c:y val="2.9654286488225101E-2"/>
          <c:w val="0.91373899786342605"/>
          <c:h val="0.81876662503673525"/>
        </c:manualLayout>
      </c:layout>
      <c:barChart>
        <c:barDir val="col"/>
        <c:grouping val="stacked"/>
        <c:varyColors val="0"/>
        <c:ser>
          <c:idx val="0"/>
          <c:order val="0"/>
          <c:tx>
            <c:strRef>
              <c:f>Outreach3!$A$168</c:f>
              <c:strCache>
                <c:ptCount val="1"/>
                <c:pt idx="0">
                  <c:v>Pop-up Outreach</c:v>
                </c:pt>
              </c:strCache>
            </c:strRef>
          </c:tx>
          <c:spPr>
            <a:solidFill>
              <a:srgbClr val="C8D850"/>
            </a:solidFill>
            <a:ln>
              <a:noFill/>
            </a:ln>
            <a:effectLst/>
          </c:spPr>
          <c:invertIfNegative val="0"/>
          <c:cat>
            <c:strRef>
              <c:f>Outreach3!$B$167:$I$167</c:f>
              <c:strCache>
                <c:ptCount val="8"/>
                <c:pt idx="0">
                  <c:v>2017-18</c:v>
                </c:pt>
                <c:pt idx="1">
                  <c:v>2018-19</c:v>
                </c:pt>
                <c:pt idx="2">
                  <c:v>2019-20</c:v>
                </c:pt>
                <c:pt idx="3">
                  <c:v>2020-21</c:v>
                </c:pt>
                <c:pt idx="4">
                  <c:v>2021-22</c:v>
                </c:pt>
                <c:pt idx="5">
                  <c:v>2022-23</c:v>
                </c:pt>
                <c:pt idx="6">
                  <c:v>2023-24</c:v>
                </c:pt>
                <c:pt idx="7">
                  <c:v>2024-25</c:v>
                </c:pt>
              </c:strCache>
            </c:strRef>
          </c:cat>
          <c:val>
            <c:numRef>
              <c:f>Outreach3!$B$168:$I$168</c:f>
              <c:numCache>
                <c:formatCode>General</c:formatCode>
                <c:ptCount val="8"/>
                <c:pt idx="0">
                  <c:v>46359</c:v>
                </c:pt>
                <c:pt idx="1">
                  <c:v>49928</c:v>
                </c:pt>
                <c:pt idx="2">
                  <c:v>46701</c:v>
                </c:pt>
                <c:pt idx="3">
                  <c:v>0</c:v>
                </c:pt>
                <c:pt idx="4">
                  <c:v>17025</c:v>
                </c:pt>
                <c:pt idx="5">
                  <c:v>34422</c:v>
                </c:pt>
                <c:pt idx="6">
                  <c:v>49929</c:v>
                </c:pt>
                <c:pt idx="7">
                  <c:v>50639</c:v>
                </c:pt>
              </c:numCache>
            </c:numRef>
          </c:val>
          <c:extLst>
            <c:ext xmlns:c16="http://schemas.microsoft.com/office/drawing/2014/chart" uri="{C3380CC4-5D6E-409C-BE32-E72D297353CC}">
              <c16:uniqueId val="{00000000-F2E8-4177-B5CC-2FE7A5768C98}"/>
            </c:ext>
          </c:extLst>
        </c:ser>
        <c:ser>
          <c:idx val="1"/>
          <c:order val="1"/>
          <c:tx>
            <c:strRef>
              <c:f>Outreach3!$A$169</c:f>
              <c:strCache>
                <c:ptCount val="1"/>
                <c:pt idx="0">
                  <c:v>Festival/Large Event</c:v>
                </c:pt>
              </c:strCache>
            </c:strRef>
          </c:tx>
          <c:spPr>
            <a:solidFill>
              <a:srgbClr val="ADBF2B"/>
            </a:solidFill>
            <a:ln>
              <a:noFill/>
            </a:ln>
            <a:effectLst/>
          </c:spPr>
          <c:invertIfNegative val="0"/>
          <c:cat>
            <c:strRef>
              <c:f>Outreach3!$B$167:$I$167</c:f>
              <c:strCache>
                <c:ptCount val="8"/>
                <c:pt idx="0">
                  <c:v>2017-18</c:v>
                </c:pt>
                <c:pt idx="1">
                  <c:v>2018-19</c:v>
                </c:pt>
                <c:pt idx="2">
                  <c:v>2019-20</c:v>
                </c:pt>
                <c:pt idx="3">
                  <c:v>2020-21</c:v>
                </c:pt>
                <c:pt idx="4">
                  <c:v>2021-22</c:v>
                </c:pt>
                <c:pt idx="5">
                  <c:v>2022-23</c:v>
                </c:pt>
                <c:pt idx="6">
                  <c:v>2023-24</c:v>
                </c:pt>
                <c:pt idx="7">
                  <c:v>2024-25</c:v>
                </c:pt>
              </c:strCache>
            </c:strRef>
          </c:cat>
          <c:val>
            <c:numRef>
              <c:f>Outreach3!$B$169:$I$169</c:f>
              <c:numCache>
                <c:formatCode>General</c:formatCode>
                <c:ptCount val="8"/>
                <c:pt idx="0">
                  <c:v>31950</c:v>
                </c:pt>
                <c:pt idx="1">
                  <c:v>36387</c:v>
                </c:pt>
                <c:pt idx="2">
                  <c:v>72991</c:v>
                </c:pt>
                <c:pt idx="3">
                  <c:v>0</c:v>
                </c:pt>
                <c:pt idx="4">
                  <c:v>0</c:v>
                </c:pt>
                <c:pt idx="5">
                  <c:v>21110</c:v>
                </c:pt>
                <c:pt idx="6">
                  <c:v>44361</c:v>
                </c:pt>
                <c:pt idx="7">
                  <c:v>15958</c:v>
                </c:pt>
              </c:numCache>
            </c:numRef>
          </c:val>
          <c:extLst>
            <c:ext xmlns:c16="http://schemas.microsoft.com/office/drawing/2014/chart" uri="{C3380CC4-5D6E-409C-BE32-E72D297353CC}">
              <c16:uniqueId val="{00000001-F2E8-4177-B5CC-2FE7A5768C98}"/>
            </c:ext>
          </c:extLst>
        </c:ser>
        <c:ser>
          <c:idx val="2"/>
          <c:order val="2"/>
          <c:tx>
            <c:strRef>
              <c:f>Outreach3!$A$170</c:f>
              <c:strCache>
                <c:ptCount val="1"/>
                <c:pt idx="0">
                  <c:v>Exposure-Experience</c:v>
                </c:pt>
              </c:strCache>
            </c:strRef>
          </c:tx>
          <c:spPr>
            <a:solidFill>
              <a:srgbClr val="54768C"/>
            </a:solidFill>
            <a:ln>
              <a:noFill/>
            </a:ln>
            <a:effectLst/>
          </c:spPr>
          <c:invertIfNegative val="0"/>
          <c:cat>
            <c:strRef>
              <c:f>Outreach3!$B$167:$I$167</c:f>
              <c:strCache>
                <c:ptCount val="8"/>
                <c:pt idx="0">
                  <c:v>2017-18</c:v>
                </c:pt>
                <c:pt idx="1">
                  <c:v>2018-19</c:v>
                </c:pt>
                <c:pt idx="2">
                  <c:v>2019-20</c:v>
                </c:pt>
                <c:pt idx="3">
                  <c:v>2020-21</c:v>
                </c:pt>
                <c:pt idx="4">
                  <c:v>2021-22</c:v>
                </c:pt>
                <c:pt idx="5">
                  <c:v>2022-23</c:v>
                </c:pt>
                <c:pt idx="6">
                  <c:v>2023-24</c:v>
                </c:pt>
                <c:pt idx="7">
                  <c:v>2024-25</c:v>
                </c:pt>
              </c:strCache>
            </c:strRef>
          </c:cat>
          <c:val>
            <c:numRef>
              <c:f>Outreach3!$B$170:$I$170</c:f>
              <c:numCache>
                <c:formatCode>General</c:formatCode>
                <c:ptCount val="8"/>
                <c:pt idx="0">
                  <c:v>13239</c:v>
                </c:pt>
                <c:pt idx="1">
                  <c:v>11372</c:v>
                </c:pt>
                <c:pt idx="2">
                  <c:v>11112</c:v>
                </c:pt>
                <c:pt idx="3">
                  <c:v>5419</c:v>
                </c:pt>
                <c:pt idx="4">
                  <c:v>27885</c:v>
                </c:pt>
                <c:pt idx="5">
                  <c:v>25435</c:v>
                </c:pt>
                <c:pt idx="6">
                  <c:v>28372</c:v>
                </c:pt>
                <c:pt idx="7">
                  <c:v>21183</c:v>
                </c:pt>
              </c:numCache>
            </c:numRef>
          </c:val>
          <c:extLst>
            <c:ext xmlns:c16="http://schemas.microsoft.com/office/drawing/2014/chart" uri="{C3380CC4-5D6E-409C-BE32-E72D297353CC}">
              <c16:uniqueId val="{00000002-F2E8-4177-B5CC-2FE7A5768C98}"/>
            </c:ext>
          </c:extLst>
        </c:ser>
        <c:dLbls>
          <c:showLegendKey val="0"/>
          <c:showVal val="0"/>
          <c:showCatName val="0"/>
          <c:showSerName val="0"/>
          <c:showPercent val="0"/>
          <c:showBubbleSize val="0"/>
        </c:dLbls>
        <c:gapWidth val="66"/>
        <c:overlap val="100"/>
        <c:axId val="716342607"/>
        <c:axId val="716341647"/>
      </c:barChart>
      <c:catAx>
        <c:axId val="716342607"/>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crossAx val="716341647"/>
        <c:crosses val="autoZero"/>
        <c:auto val="1"/>
        <c:lblAlgn val="ctr"/>
        <c:lblOffset val="100"/>
        <c:noMultiLvlLbl val="0"/>
      </c:catAx>
      <c:valAx>
        <c:axId val="716341647"/>
        <c:scaling>
          <c:orientation val="minMax"/>
          <c:max val="130000"/>
          <c:min val="0"/>
        </c:scaling>
        <c:delete val="0"/>
        <c:axPos val="l"/>
        <c:majorGridlines>
          <c:spPr>
            <a:ln w="9525" cap="flat" cmpd="sng" algn="ctr">
              <a:solidFill>
                <a:schemeClr val="tx1">
                  <a:lumMod val="15000"/>
                  <a:lumOff val="85000"/>
                </a:schemeClr>
              </a:solidFill>
              <a:round/>
            </a:ln>
            <a:effectLst/>
          </c:spPr>
        </c:majorGridlines>
        <c:numFmt formatCode="#,##0" sourceLinked="0"/>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16342607"/>
        <c:crosses val="autoZero"/>
        <c:crossBetween val="between"/>
        <c:majorUnit val="25000"/>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stacked"/>
        <c:varyColors val="0"/>
        <c:ser>
          <c:idx val="0"/>
          <c:order val="0"/>
          <c:tx>
            <c:strRef>
              <c:f>Sheet2!$A$355</c:f>
              <c:strCache>
                <c:ptCount val="1"/>
                <c:pt idx="0">
                  <c:v>Workshop</c:v>
                </c:pt>
              </c:strCache>
            </c:strRef>
          </c:tx>
          <c:spPr>
            <a:solidFill>
              <a:srgbClr val="F69200"/>
            </a:solidFill>
            <a:ln>
              <a:noFill/>
            </a:ln>
            <a:effectLst/>
          </c:spPr>
          <c:invertIfNegative val="0"/>
          <c:cat>
            <c:strRef>
              <c:f>Sheet2!$B$354:$I$354</c:f>
              <c:strCache>
                <c:ptCount val="8"/>
                <c:pt idx="0">
                  <c:v>2017-18</c:v>
                </c:pt>
                <c:pt idx="1">
                  <c:v>2018-19</c:v>
                </c:pt>
                <c:pt idx="2">
                  <c:v>2019-20</c:v>
                </c:pt>
                <c:pt idx="3">
                  <c:v>2020-21</c:v>
                </c:pt>
                <c:pt idx="4">
                  <c:v>2021-22</c:v>
                </c:pt>
                <c:pt idx="5">
                  <c:v>2022-23</c:v>
                </c:pt>
                <c:pt idx="6">
                  <c:v>2023-24</c:v>
                </c:pt>
                <c:pt idx="7">
                  <c:v>2024-25</c:v>
                </c:pt>
              </c:strCache>
            </c:strRef>
          </c:cat>
          <c:val>
            <c:numRef>
              <c:f>Sheet2!$B$355:$I$355</c:f>
              <c:numCache>
                <c:formatCode>_-* #,##0_-;\-* #,##0_-;_-* "-"??_-;_-@_-</c:formatCode>
                <c:ptCount val="8"/>
                <c:pt idx="0">
                  <c:v>11511</c:v>
                </c:pt>
                <c:pt idx="1">
                  <c:v>8635</c:v>
                </c:pt>
                <c:pt idx="2">
                  <c:v>8550</c:v>
                </c:pt>
                <c:pt idx="3">
                  <c:v>12</c:v>
                </c:pt>
                <c:pt idx="4">
                  <c:v>1585</c:v>
                </c:pt>
                <c:pt idx="5">
                  <c:v>7573</c:v>
                </c:pt>
                <c:pt idx="6">
                  <c:v>13418</c:v>
                </c:pt>
                <c:pt idx="7">
                  <c:v>7812</c:v>
                </c:pt>
              </c:numCache>
            </c:numRef>
          </c:val>
          <c:extLst>
            <c:ext xmlns:c16="http://schemas.microsoft.com/office/drawing/2014/chart" uri="{C3380CC4-5D6E-409C-BE32-E72D297353CC}">
              <c16:uniqueId val="{00000000-542E-4238-8B54-FF68D790196B}"/>
            </c:ext>
          </c:extLst>
        </c:ser>
        <c:ser>
          <c:idx val="1"/>
          <c:order val="1"/>
          <c:tx>
            <c:strRef>
              <c:f>Sheet2!$A$356</c:f>
              <c:strCache>
                <c:ptCount val="1"/>
                <c:pt idx="0">
                  <c:v>Virtual event</c:v>
                </c:pt>
              </c:strCache>
            </c:strRef>
          </c:tx>
          <c:spPr>
            <a:solidFill>
              <a:srgbClr val="DE4078"/>
            </a:solidFill>
            <a:ln>
              <a:noFill/>
            </a:ln>
            <a:effectLst/>
          </c:spPr>
          <c:invertIfNegative val="0"/>
          <c:cat>
            <c:strRef>
              <c:f>Sheet2!$B$354:$I$354</c:f>
              <c:strCache>
                <c:ptCount val="8"/>
                <c:pt idx="0">
                  <c:v>2017-18</c:v>
                </c:pt>
                <c:pt idx="1">
                  <c:v>2018-19</c:v>
                </c:pt>
                <c:pt idx="2">
                  <c:v>2019-20</c:v>
                </c:pt>
                <c:pt idx="3">
                  <c:v>2020-21</c:v>
                </c:pt>
                <c:pt idx="4">
                  <c:v>2021-22</c:v>
                </c:pt>
                <c:pt idx="5">
                  <c:v>2022-23</c:v>
                </c:pt>
                <c:pt idx="6">
                  <c:v>2023-24</c:v>
                </c:pt>
                <c:pt idx="7">
                  <c:v>2024-25</c:v>
                </c:pt>
              </c:strCache>
            </c:strRef>
          </c:cat>
          <c:val>
            <c:numRef>
              <c:f>Sheet2!$B$356:$I$356</c:f>
              <c:numCache>
                <c:formatCode>General</c:formatCode>
                <c:ptCount val="8"/>
                <c:pt idx="3" formatCode="_-* #,##0_-;\-* #,##0_-;_-* &quot;-&quot;??_-;_-@_-">
                  <c:v>5407</c:v>
                </c:pt>
                <c:pt idx="4" formatCode="_-* #,##0_-;\-* #,##0_-;_-* &quot;-&quot;??_-;_-@_-">
                  <c:v>23428</c:v>
                </c:pt>
                <c:pt idx="5" formatCode="_-* #,##0_-;\-* #,##0_-;_-* &quot;-&quot;??_-;_-@_-">
                  <c:v>10627</c:v>
                </c:pt>
                <c:pt idx="6" formatCode="_-* #,##0_-;\-* #,##0_-;_-* &quot;-&quot;??_-;_-@_-">
                  <c:v>5746</c:v>
                </c:pt>
                <c:pt idx="7" formatCode="_-* #,##0_-;\-* #,##0_-;_-* &quot;-&quot;??_-;_-@_-">
                  <c:v>7552</c:v>
                </c:pt>
              </c:numCache>
            </c:numRef>
          </c:val>
          <c:extLst>
            <c:ext xmlns:c16="http://schemas.microsoft.com/office/drawing/2014/chart" uri="{C3380CC4-5D6E-409C-BE32-E72D297353CC}">
              <c16:uniqueId val="{00000001-542E-4238-8B54-FF68D790196B}"/>
            </c:ext>
          </c:extLst>
        </c:ser>
        <c:ser>
          <c:idx val="2"/>
          <c:order val="2"/>
          <c:tx>
            <c:strRef>
              <c:f>Sheet2!$A$357</c:f>
              <c:strCache>
                <c:ptCount val="1"/>
                <c:pt idx="0">
                  <c:v>Learn-to Paddle</c:v>
                </c:pt>
              </c:strCache>
            </c:strRef>
          </c:tx>
          <c:spPr>
            <a:solidFill>
              <a:srgbClr val="95CEE4"/>
            </a:solidFill>
            <a:ln>
              <a:noFill/>
            </a:ln>
            <a:effectLst/>
          </c:spPr>
          <c:invertIfNegative val="0"/>
          <c:cat>
            <c:strRef>
              <c:f>Sheet2!$B$354:$I$354</c:f>
              <c:strCache>
                <c:ptCount val="8"/>
                <c:pt idx="0">
                  <c:v>2017-18</c:v>
                </c:pt>
                <c:pt idx="1">
                  <c:v>2018-19</c:v>
                </c:pt>
                <c:pt idx="2">
                  <c:v>2019-20</c:v>
                </c:pt>
                <c:pt idx="3">
                  <c:v>2020-21</c:v>
                </c:pt>
                <c:pt idx="4">
                  <c:v>2021-22</c:v>
                </c:pt>
                <c:pt idx="5">
                  <c:v>2022-23</c:v>
                </c:pt>
                <c:pt idx="6">
                  <c:v>2023-24</c:v>
                </c:pt>
                <c:pt idx="7">
                  <c:v>2024-25</c:v>
                </c:pt>
              </c:strCache>
            </c:strRef>
          </c:cat>
          <c:val>
            <c:numRef>
              <c:f>Sheet2!$B$357:$I$357</c:f>
              <c:numCache>
                <c:formatCode>General</c:formatCode>
                <c:ptCount val="8"/>
                <c:pt idx="4" formatCode="_-* #,##0_-;\-* #,##0_-;_-* &quot;-&quot;??_-;_-@_-">
                  <c:v>1423</c:v>
                </c:pt>
                <c:pt idx="5" formatCode="_-* #,##0_-;\-* #,##0_-;_-* &quot;-&quot;??_-;_-@_-">
                  <c:v>3881</c:v>
                </c:pt>
                <c:pt idx="6" formatCode="_-* #,##0_-;\-* #,##0_-;_-* &quot;-&quot;??_-;_-@_-">
                  <c:v>6562</c:v>
                </c:pt>
                <c:pt idx="7" formatCode="_-* #,##0_-;\-* #,##0_-;_-* &quot;-&quot;??_-;_-@_-">
                  <c:v>3403</c:v>
                </c:pt>
              </c:numCache>
            </c:numRef>
          </c:val>
          <c:extLst>
            <c:ext xmlns:c16="http://schemas.microsoft.com/office/drawing/2014/chart" uri="{C3380CC4-5D6E-409C-BE32-E72D297353CC}">
              <c16:uniqueId val="{00000002-542E-4238-8B54-FF68D790196B}"/>
            </c:ext>
          </c:extLst>
        </c:ser>
        <c:ser>
          <c:idx val="3"/>
          <c:order val="3"/>
          <c:tx>
            <c:strRef>
              <c:f>Sheet2!$A$358</c:f>
              <c:strCache>
                <c:ptCount val="1"/>
                <c:pt idx="0">
                  <c:v>Other Learn-to</c:v>
                </c:pt>
              </c:strCache>
            </c:strRef>
          </c:tx>
          <c:spPr>
            <a:solidFill>
              <a:srgbClr val="B193C1"/>
            </a:solidFill>
            <a:ln>
              <a:noFill/>
            </a:ln>
            <a:effectLst/>
          </c:spPr>
          <c:invertIfNegative val="0"/>
          <c:cat>
            <c:strRef>
              <c:f>Sheet2!$B$354:$I$354</c:f>
              <c:strCache>
                <c:ptCount val="8"/>
                <c:pt idx="0">
                  <c:v>2017-18</c:v>
                </c:pt>
                <c:pt idx="1">
                  <c:v>2018-19</c:v>
                </c:pt>
                <c:pt idx="2">
                  <c:v>2019-20</c:v>
                </c:pt>
                <c:pt idx="3">
                  <c:v>2020-21</c:v>
                </c:pt>
                <c:pt idx="4">
                  <c:v>2021-22</c:v>
                </c:pt>
                <c:pt idx="5">
                  <c:v>2022-23</c:v>
                </c:pt>
                <c:pt idx="6">
                  <c:v>2023-24</c:v>
                </c:pt>
                <c:pt idx="7">
                  <c:v>2024-25</c:v>
                </c:pt>
              </c:strCache>
            </c:strRef>
          </c:cat>
          <c:val>
            <c:numRef>
              <c:f>Sheet2!$B$358:$I$358</c:f>
              <c:numCache>
                <c:formatCode>General</c:formatCode>
                <c:ptCount val="8"/>
                <c:pt idx="2" formatCode="_-* #,##0_-;\-* #,##0_-;_-* &quot;-&quot;??_-;_-@_-">
                  <c:v>94</c:v>
                </c:pt>
                <c:pt idx="4" formatCode="_-* #,##0_-;\-* #,##0_-;_-* &quot;-&quot;??_-;_-@_-">
                  <c:v>805</c:v>
                </c:pt>
                <c:pt idx="5" formatCode="_-* #,##0_-;\-* #,##0_-;_-* &quot;-&quot;??_-;_-@_-">
                  <c:v>1209</c:v>
                </c:pt>
                <c:pt idx="6" formatCode="_-* #,##0_-;\-* #,##0_-;_-* &quot;-&quot;??_-;_-@_-">
                  <c:v>875</c:v>
                </c:pt>
                <c:pt idx="7" formatCode="_-* #,##0_-;\-* #,##0_-;_-* &quot;-&quot;??_-;_-@_-">
                  <c:v>1310</c:v>
                </c:pt>
              </c:numCache>
            </c:numRef>
          </c:val>
          <c:extLst>
            <c:ext xmlns:c16="http://schemas.microsoft.com/office/drawing/2014/chart" uri="{C3380CC4-5D6E-409C-BE32-E72D297353CC}">
              <c16:uniqueId val="{00000003-542E-4238-8B54-FF68D790196B}"/>
            </c:ext>
          </c:extLst>
        </c:ser>
        <c:ser>
          <c:idx val="4"/>
          <c:order val="4"/>
          <c:tx>
            <c:strRef>
              <c:f>Sheet2!$A$359</c:f>
              <c:strCache>
                <c:ptCount val="1"/>
                <c:pt idx="0">
                  <c:v>Overnights</c:v>
                </c:pt>
              </c:strCache>
            </c:strRef>
          </c:tx>
          <c:spPr>
            <a:solidFill>
              <a:srgbClr val="7F217F"/>
            </a:solidFill>
            <a:ln>
              <a:noFill/>
            </a:ln>
            <a:effectLst/>
          </c:spPr>
          <c:invertIfNegative val="0"/>
          <c:cat>
            <c:strRef>
              <c:f>Sheet2!$B$354:$I$354</c:f>
              <c:strCache>
                <c:ptCount val="8"/>
                <c:pt idx="0">
                  <c:v>2017-18</c:v>
                </c:pt>
                <c:pt idx="1">
                  <c:v>2018-19</c:v>
                </c:pt>
                <c:pt idx="2">
                  <c:v>2019-20</c:v>
                </c:pt>
                <c:pt idx="3">
                  <c:v>2020-21</c:v>
                </c:pt>
                <c:pt idx="4">
                  <c:v>2021-22</c:v>
                </c:pt>
                <c:pt idx="5">
                  <c:v>2022-23</c:v>
                </c:pt>
                <c:pt idx="6">
                  <c:v>2023-24</c:v>
                </c:pt>
                <c:pt idx="7">
                  <c:v>2024-25</c:v>
                </c:pt>
              </c:strCache>
            </c:strRef>
          </c:cat>
          <c:val>
            <c:numRef>
              <c:f>Sheet2!$B$359:$I$359</c:f>
              <c:numCache>
                <c:formatCode>_-* #,##0_-;\-* #,##0_-;_-* "-"??_-;_-@_-</c:formatCode>
                <c:ptCount val="8"/>
                <c:pt idx="0">
                  <c:v>1728</c:v>
                </c:pt>
                <c:pt idx="1">
                  <c:v>2737</c:v>
                </c:pt>
                <c:pt idx="2">
                  <c:v>2440</c:v>
                </c:pt>
                <c:pt idx="4">
                  <c:v>576</c:v>
                </c:pt>
                <c:pt idx="5">
                  <c:v>2041</c:v>
                </c:pt>
                <c:pt idx="6">
                  <c:v>1720</c:v>
                </c:pt>
                <c:pt idx="7">
                  <c:v>1084</c:v>
                </c:pt>
              </c:numCache>
            </c:numRef>
          </c:val>
          <c:extLst>
            <c:ext xmlns:c16="http://schemas.microsoft.com/office/drawing/2014/chart" uri="{C3380CC4-5D6E-409C-BE32-E72D297353CC}">
              <c16:uniqueId val="{00000004-542E-4238-8B54-FF68D790196B}"/>
            </c:ext>
          </c:extLst>
        </c:ser>
        <c:dLbls>
          <c:showLegendKey val="0"/>
          <c:showVal val="0"/>
          <c:showCatName val="0"/>
          <c:showSerName val="0"/>
          <c:showPercent val="0"/>
          <c:showBubbleSize val="0"/>
        </c:dLbls>
        <c:gapWidth val="77"/>
        <c:overlap val="100"/>
        <c:axId val="2015402096"/>
        <c:axId val="2015402576"/>
      </c:barChart>
      <c:catAx>
        <c:axId val="201540209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crossAx val="2015402576"/>
        <c:crosses val="autoZero"/>
        <c:auto val="1"/>
        <c:lblAlgn val="ctr"/>
        <c:lblOffset val="100"/>
        <c:noMultiLvlLbl val="0"/>
      </c:catAx>
      <c:valAx>
        <c:axId val="2015402576"/>
        <c:scaling>
          <c:orientation val="minMax"/>
        </c:scaling>
        <c:delete val="0"/>
        <c:axPos val="l"/>
        <c:majorGridlines>
          <c:spPr>
            <a:ln w="9525" cap="flat" cmpd="sng" algn="ctr">
              <a:solidFill>
                <a:schemeClr val="tx1">
                  <a:lumMod val="15000"/>
                  <a:lumOff val="85000"/>
                </a:schemeClr>
              </a:solidFill>
              <a:round/>
            </a:ln>
            <a:effectLst/>
          </c:spPr>
        </c:majorGridlines>
        <c:numFmt formatCode="_-* #,##0_-;\-* #,##0_-;_-* &quot;-&quot;??_-;_-@_-" sourceLinked="1"/>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crossAx val="2015402096"/>
        <c:crosses val="autoZero"/>
        <c:crossBetween val="between"/>
        <c:majorUnit val="10000"/>
      </c:valAx>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spPr>
            <a:solidFill>
              <a:schemeClr val="accent4">
                <a:lumMod val="50000"/>
              </a:schemeClr>
            </a:solidFill>
            <a:ln>
              <a:noFill/>
            </a:ln>
          </c:spPr>
          <c:dPt>
            <c:idx val="0"/>
            <c:bubble3D val="0"/>
            <c:spPr>
              <a:solidFill>
                <a:schemeClr val="accent4">
                  <a:lumMod val="50000"/>
                </a:schemeClr>
              </a:solidFill>
              <a:ln w="19050">
                <a:noFill/>
              </a:ln>
              <a:effectLst/>
            </c:spPr>
            <c:extLst>
              <c:ext xmlns:c16="http://schemas.microsoft.com/office/drawing/2014/chart" uri="{C3380CC4-5D6E-409C-BE32-E72D297353CC}">
                <c16:uniqueId val="{00000001-3FFF-44FE-902D-8DFD2E7FCCD0}"/>
              </c:ext>
            </c:extLst>
          </c:dPt>
          <c:dPt>
            <c:idx val="1"/>
            <c:bubble3D val="0"/>
            <c:spPr>
              <a:solidFill>
                <a:schemeClr val="accent4">
                  <a:lumMod val="40000"/>
                  <a:lumOff val="60000"/>
                </a:schemeClr>
              </a:solidFill>
              <a:ln w="19050">
                <a:noFill/>
              </a:ln>
              <a:effectLst/>
            </c:spPr>
            <c:extLst>
              <c:ext xmlns:c16="http://schemas.microsoft.com/office/drawing/2014/chart" uri="{C3380CC4-5D6E-409C-BE32-E72D297353CC}">
                <c16:uniqueId val="{00000003-3FFF-44FE-902D-8DFD2E7FCCD0}"/>
              </c:ext>
            </c:extLst>
          </c:dPt>
          <c:cat>
            <c:strRef>
              <c:f>'Ratings and demographics'!$P$22:$P$23</c:f>
              <c:strCache>
                <c:ptCount val="2"/>
                <c:pt idx="0">
                  <c:v>Very Enjoyable</c:v>
                </c:pt>
                <c:pt idx="1">
                  <c:v>Other</c:v>
                </c:pt>
              </c:strCache>
            </c:strRef>
          </c:cat>
          <c:val>
            <c:numRef>
              <c:f>'Ratings and demographics'!$Q$22:$Q$23</c:f>
              <c:numCache>
                <c:formatCode>0%</c:formatCode>
                <c:ptCount val="2"/>
                <c:pt idx="0">
                  <c:v>0.76</c:v>
                </c:pt>
                <c:pt idx="1">
                  <c:v>0.24</c:v>
                </c:pt>
              </c:numCache>
            </c:numRef>
          </c:val>
          <c:extLst>
            <c:ext xmlns:c16="http://schemas.microsoft.com/office/drawing/2014/chart" uri="{C3380CC4-5D6E-409C-BE32-E72D297353CC}">
              <c16:uniqueId val="{00000004-3FFF-44FE-902D-8DFD2E7FCCD0}"/>
            </c:ext>
          </c:extLst>
        </c:ser>
        <c:dLbls>
          <c:showLegendKey val="0"/>
          <c:showVal val="0"/>
          <c:showCatName val="0"/>
          <c:showSerName val="0"/>
          <c:showPercent val="0"/>
          <c:showBubbleSize val="0"/>
          <c:showLeaderLines val="1"/>
        </c:dLbls>
        <c:firstSliceAng val="95"/>
        <c:holeSize val="61"/>
      </c:doughnut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rgbClr val="63005D"/>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05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'Skills Learned'!$B$32:$B$39</c:f>
              <c:strCache>
                <c:ptCount val="8"/>
                <c:pt idx="0">
                  <c:v>How to prepare/pack</c:v>
                </c:pt>
                <c:pt idx="1">
                  <c:v>Safety</c:v>
                </c:pt>
                <c:pt idx="2">
                  <c:v>Animal safety</c:v>
                </c:pt>
                <c:pt idx="3">
                  <c:v>Kayaking or canoeing</c:v>
                </c:pt>
                <c:pt idx="4">
                  <c:v>Nature and History Knowledge</c:v>
                </c:pt>
                <c:pt idx="5">
                  <c:v>Camp cooking</c:v>
                </c:pt>
                <c:pt idx="6">
                  <c:v>Campfire</c:v>
                </c:pt>
                <c:pt idx="7">
                  <c:v>Tent set up</c:v>
                </c:pt>
              </c:strCache>
            </c:strRef>
          </c:cat>
          <c:val>
            <c:numRef>
              <c:f>'Skills Learned'!$C$32:$C$39</c:f>
              <c:numCache>
                <c:formatCode>0%</c:formatCode>
                <c:ptCount val="8"/>
                <c:pt idx="0">
                  <c:v>5.2219321148825062E-2</c:v>
                </c:pt>
                <c:pt idx="1">
                  <c:v>6.2663185378590072E-2</c:v>
                </c:pt>
                <c:pt idx="2">
                  <c:v>6.7885117493472591E-2</c:v>
                </c:pt>
                <c:pt idx="3">
                  <c:v>6.7885117493472591E-2</c:v>
                </c:pt>
                <c:pt idx="4">
                  <c:v>0.08</c:v>
                </c:pt>
                <c:pt idx="5">
                  <c:v>0.15926892950391644</c:v>
                </c:pt>
                <c:pt idx="6">
                  <c:v>0.23237597911227154</c:v>
                </c:pt>
                <c:pt idx="7">
                  <c:v>0.43603133159268931</c:v>
                </c:pt>
              </c:numCache>
            </c:numRef>
          </c:val>
          <c:extLst>
            <c:ext xmlns:c16="http://schemas.microsoft.com/office/drawing/2014/chart" uri="{C3380CC4-5D6E-409C-BE32-E72D297353CC}">
              <c16:uniqueId val="{00000000-A2F3-424C-B932-60C05ECE3F56}"/>
            </c:ext>
          </c:extLst>
        </c:ser>
        <c:dLbls>
          <c:showLegendKey val="0"/>
          <c:showVal val="0"/>
          <c:showCatName val="0"/>
          <c:showSerName val="0"/>
          <c:showPercent val="0"/>
          <c:showBubbleSize val="0"/>
        </c:dLbls>
        <c:gapWidth val="45"/>
        <c:overlap val="-27"/>
        <c:axId val="2074656800"/>
        <c:axId val="1883574896"/>
      </c:barChart>
      <c:catAx>
        <c:axId val="20746568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n-lt"/>
                <a:ea typeface="+mn-ea"/>
                <a:cs typeface="+mn-cs"/>
              </a:defRPr>
            </a:pPr>
            <a:endParaRPr lang="en-US"/>
          </a:p>
        </c:txPr>
        <c:crossAx val="1883574896"/>
        <c:crosses val="autoZero"/>
        <c:auto val="1"/>
        <c:lblAlgn val="ctr"/>
        <c:lblOffset val="100"/>
        <c:noMultiLvlLbl val="0"/>
      </c:catAx>
      <c:valAx>
        <c:axId val="1883574896"/>
        <c:scaling>
          <c:orientation val="minMax"/>
        </c:scaling>
        <c:delete val="1"/>
        <c:axPos val="l"/>
        <c:numFmt formatCode="0%" sourceLinked="1"/>
        <c:majorTickMark val="none"/>
        <c:minorTickMark val="none"/>
        <c:tickLblPos val="nextTo"/>
        <c:crossAx val="2074656800"/>
        <c:crosses val="autoZero"/>
        <c:crossBetween val="between"/>
      </c:valAx>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4545888888888886"/>
          <c:y val="0.12935185185185186"/>
          <c:w val="0.74400333333333335"/>
          <c:h val="0.74400333333333335"/>
        </c:manualLayout>
      </c:layout>
      <c:doughnutChart>
        <c:varyColors val="1"/>
        <c:ser>
          <c:idx val="0"/>
          <c:order val="0"/>
          <c:spPr>
            <a:solidFill>
              <a:srgbClr val="F69200"/>
            </a:solidFill>
            <a:ln>
              <a:noFill/>
            </a:ln>
          </c:spPr>
          <c:dPt>
            <c:idx val="0"/>
            <c:bubble3D val="0"/>
            <c:spPr>
              <a:solidFill>
                <a:srgbClr val="F69200"/>
              </a:solidFill>
              <a:ln w="19050">
                <a:noFill/>
              </a:ln>
              <a:effectLst/>
            </c:spPr>
            <c:extLst>
              <c:ext xmlns:c16="http://schemas.microsoft.com/office/drawing/2014/chart" uri="{C3380CC4-5D6E-409C-BE32-E72D297353CC}">
                <c16:uniqueId val="{00000001-AEE0-46E2-A334-C15726FD5393}"/>
              </c:ext>
            </c:extLst>
          </c:dPt>
          <c:dPt>
            <c:idx val="1"/>
            <c:bubble3D val="0"/>
            <c:spPr>
              <a:solidFill>
                <a:schemeClr val="accent1">
                  <a:lumMod val="20000"/>
                  <a:lumOff val="80000"/>
                </a:schemeClr>
              </a:solidFill>
              <a:ln w="19050">
                <a:noFill/>
              </a:ln>
              <a:effectLst/>
            </c:spPr>
            <c:extLst>
              <c:ext xmlns:c16="http://schemas.microsoft.com/office/drawing/2014/chart" uri="{C3380CC4-5D6E-409C-BE32-E72D297353CC}">
                <c16:uniqueId val="{00000003-AEE0-46E2-A334-C15726FD5393}"/>
              </c:ext>
            </c:extLst>
          </c:dPt>
          <c:cat>
            <c:strRef>
              <c:f>'Ratings and demographics'!$P$2:$P$3</c:f>
              <c:strCache>
                <c:ptCount val="2"/>
                <c:pt idx="0">
                  <c:v>Strongly Agree</c:v>
                </c:pt>
                <c:pt idx="1">
                  <c:v>Other</c:v>
                </c:pt>
              </c:strCache>
            </c:strRef>
          </c:cat>
          <c:val>
            <c:numRef>
              <c:f>'Ratings and demographics'!$Q$2:$Q$3</c:f>
              <c:numCache>
                <c:formatCode>0%</c:formatCode>
                <c:ptCount val="2"/>
                <c:pt idx="0">
                  <c:v>0.89836065573770496</c:v>
                </c:pt>
                <c:pt idx="1">
                  <c:v>9.5081967213114751E-2</c:v>
                </c:pt>
              </c:numCache>
            </c:numRef>
          </c:val>
          <c:extLst>
            <c:ext xmlns:c16="http://schemas.microsoft.com/office/drawing/2014/chart" uri="{C3380CC4-5D6E-409C-BE32-E72D297353CC}">
              <c16:uniqueId val="{00000004-AEE0-46E2-A334-C15726FD5393}"/>
            </c:ext>
          </c:extLst>
        </c:ser>
        <c:dLbls>
          <c:showLegendKey val="0"/>
          <c:showVal val="0"/>
          <c:showCatName val="0"/>
          <c:showSerName val="0"/>
          <c:showPercent val="0"/>
          <c:showBubbleSize val="0"/>
          <c:showLeaderLines val="1"/>
        </c:dLbls>
        <c:firstSliceAng val="70"/>
        <c:holeSize val="65"/>
      </c:doughnutChart>
      <c:spPr>
        <a:noFill/>
        <a:ln>
          <a:noFill/>
        </a:ln>
        <a:effectLst/>
      </c:spPr>
    </c:plotArea>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3973227911573582E-2"/>
          <c:y val="4.2989033334502685E-2"/>
          <c:w val="0.72221560106390725"/>
          <c:h val="0.91402193333099468"/>
        </c:manualLayout>
      </c:layout>
      <c:barChart>
        <c:barDir val="bar"/>
        <c:grouping val="clustered"/>
        <c:varyColors val="0"/>
        <c:ser>
          <c:idx val="0"/>
          <c:order val="0"/>
          <c:spPr>
            <a:solidFill>
              <a:srgbClr val="BFE1EF"/>
            </a:solidFill>
            <a:ln>
              <a:noFill/>
            </a:ln>
            <a:effectLst/>
          </c:spPr>
          <c:invertIfNegative val="0"/>
          <c:dLbls>
            <c:dLbl>
              <c:idx val="0"/>
              <c:spPr>
                <a:noFill/>
                <a:ln>
                  <a:noFill/>
                </a:ln>
                <a:effectLst/>
              </c:spPr>
              <c:txPr>
                <a:bodyPr rot="0" spcFirstLastPara="1" vertOverflow="ellipsis" vert="horz" wrap="square" lIns="38100" tIns="19050" rIns="38100" bIns="19050" anchor="ctr" anchorCtr="0">
                  <a:spAutoFit/>
                </a:bodyPr>
                <a:lstStyle/>
                <a:p>
                  <a:pPr algn="l">
                    <a:defRPr sz="105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1"/>
              <c:showSerName val="0"/>
              <c:showPercent val="0"/>
              <c:showBubbleSize val="0"/>
              <c:extLst>
                <c:ext xmlns:c15="http://schemas.microsoft.com/office/drawing/2012/chart" uri="{CE6537A1-D6FC-4f65-9D91-7224C49458BB}">
                  <c15:layout>
                    <c:manualLayout>
                      <c:w val="0.61409560629623705"/>
                      <c:h val="0.12766449612019376"/>
                    </c:manualLayout>
                  </c15:layout>
                </c:ext>
                <c:ext xmlns:c16="http://schemas.microsoft.com/office/drawing/2014/chart" uri="{C3380CC4-5D6E-409C-BE32-E72D297353CC}">
                  <c16:uniqueId val="{00000008-EC73-43AA-A959-5A29CC777F19}"/>
                </c:ext>
              </c:extLst>
            </c:dLbl>
            <c:dLbl>
              <c:idx val="1"/>
              <c:dLblPos val="outEnd"/>
              <c:showLegendKey val="0"/>
              <c:showVal val="1"/>
              <c:showCatName val="1"/>
              <c:showSerName val="0"/>
              <c:showPercent val="0"/>
              <c:showBubbleSize val="0"/>
              <c:extLst>
                <c:ext xmlns:c15="http://schemas.microsoft.com/office/drawing/2012/chart" uri="{CE6537A1-D6FC-4f65-9D91-7224C49458BB}">
                  <c15:layout>
                    <c:manualLayout>
                      <c:w val="0.2375977791666061"/>
                      <c:h val="0.1002656345302088"/>
                    </c:manualLayout>
                  </c15:layout>
                </c:ext>
                <c:ext xmlns:c16="http://schemas.microsoft.com/office/drawing/2014/chart" uri="{C3380CC4-5D6E-409C-BE32-E72D297353CC}">
                  <c16:uniqueId val="{00000000-D78C-437F-9A4B-6C17D0716735}"/>
                </c:ext>
              </c:extLst>
            </c:dLbl>
            <c:dLbl>
              <c:idx val="2"/>
              <c:spPr>
                <a:noFill/>
                <a:ln>
                  <a:noFill/>
                </a:ln>
                <a:effectLst/>
              </c:spPr>
              <c:txPr>
                <a:bodyPr rot="0" spcFirstLastPara="1" vertOverflow="ellipsis" vert="horz" wrap="square" lIns="38100" tIns="19050" rIns="38100" bIns="19050" anchor="ctr" anchorCtr="0">
                  <a:spAutoFit/>
                </a:bodyPr>
                <a:lstStyle/>
                <a:p>
                  <a:pPr algn="l">
                    <a:defRPr sz="105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1"/>
              <c:showSerName val="0"/>
              <c:showPercent val="0"/>
              <c:showBubbleSize val="0"/>
              <c:extLst>
                <c:ext xmlns:c15="http://schemas.microsoft.com/office/drawing/2012/chart" uri="{CE6537A1-D6FC-4f65-9D91-7224C49458BB}">
                  <c15:layout>
                    <c:manualLayout>
                      <c:w val="0.64385070418441059"/>
                      <c:h val="8.8132024310247414E-2"/>
                    </c:manualLayout>
                  </c15:layout>
                </c:ext>
                <c:ext xmlns:c16="http://schemas.microsoft.com/office/drawing/2014/chart" uri="{C3380CC4-5D6E-409C-BE32-E72D297353CC}">
                  <c16:uniqueId val="{00000007-EC73-43AA-A959-5A29CC777F19}"/>
                </c:ext>
              </c:extLst>
            </c:dLbl>
            <c:dLbl>
              <c:idx val="3"/>
              <c:spPr>
                <a:noFill/>
                <a:ln>
                  <a:noFill/>
                </a:ln>
                <a:effectLst/>
              </c:spPr>
              <c:txPr>
                <a:bodyPr rot="0" spcFirstLastPara="1" vertOverflow="ellipsis" vert="horz" wrap="square" lIns="38100" tIns="19050" rIns="38100" bIns="19050" anchor="ctr" anchorCtr="0">
                  <a:noAutofit/>
                </a:bodyPr>
                <a:lstStyle/>
                <a:p>
                  <a:pPr algn="l">
                    <a:defRPr sz="105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1"/>
              <c:showSerName val="0"/>
              <c:showPercent val="0"/>
              <c:showBubbleSize val="0"/>
              <c:extLst>
                <c:ext xmlns:c15="http://schemas.microsoft.com/office/drawing/2012/chart" uri="{CE6537A1-D6FC-4f65-9D91-7224C49458BB}">
                  <c15:layout>
                    <c:manualLayout>
                      <c:w val="0.59500981061872305"/>
                      <c:h val="8.2329092668420409E-2"/>
                    </c:manualLayout>
                  </c15:layout>
                </c:ext>
                <c:ext xmlns:c16="http://schemas.microsoft.com/office/drawing/2014/chart" uri="{C3380CC4-5D6E-409C-BE32-E72D297353CC}">
                  <c16:uniqueId val="{00000006-EC73-43AA-A959-5A29CC777F19}"/>
                </c:ext>
              </c:extLst>
            </c:dLbl>
            <c:dLbl>
              <c:idx val="5"/>
              <c:spPr>
                <a:noFill/>
                <a:ln>
                  <a:noFill/>
                </a:ln>
                <a:effectLst/>
              </c:spPr>
              <c:txPr>
                <a:bodyPr rot="0" spcFirstLastPara="1" vertOverflow="ellipsis" vert="horz" wrap="square" lIns="38100" tIns="19050" rIns="38100" bIns="19050" anchor="ctr" anchorCtr="0">
                  <a:spAutoFit/>
                </a:bodyPr>
                <a:lstStyle/>
                <a:p>
                  <a:pPr algn="l">
                    <a:defRPr sz="105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1"/>
              <c:showSerName val="0"/>
              <c:showPercent val="0"/>
              <c:showBubbleSize val="0"/>
              <c:extLst>
                <c:ext xmlns:c15="http://schemas.microsoft.com/office/drawing/2012/chart" uri="{CE6537A1-D6FC-4f65-9D91-7224C49458BB}">
                  <c15:layout>
                    <c:manualLayout>
                      <c:w val="0.53950496344636123"/>
                      <c:h val="8.8132024310247414E-2"/>
                    </c:manualLayout>
                  </c15:layout>
                </c:ext>
                <c:ext xmlns:c16="http://schemas.microsoft.com/office/drawing/2014/chart" uri="{C3380CC4-5D6E-409C-BE32-E72D297353CC}">
                  <c16:uniqueId val="{00000005-EC73-43AA-A959-5A29CC777F19}"/>
                </c:ext>
              </c:extLst>
            </c:dLbl>
            <c:dLbl>
              <c:idx val="6"/>
              <c:spPr>
                <a:noFill/>
                <a:ln>
                  <a:noFill/>
                </a:ln>
                <a:effectLst/>
              </c:spPr>
              <c:txPr>
                <a:bodyPr rot="0" spcFirstLastPara="1" vertOverflow="ellipsis" vert="horz" wrap="square" lIns="38100" tIns="19050" rIns="38100" bIns="19050" anchor="ctr" anchorCtr="0">
                  <a:spAutoFit/>
                </a:bodyPr>
                <a:lstStyle/>
                <a:p>
                  <a:pPr algn="l">
                    <a:defRPr sz="105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1"/>
              <c:showSerName val="0"/>
              <c:showPercent val="0"/>
              <c:showBubbleSize val="0"/>
              <c:extLst>
                <c:ext xmlns:c15="http://schemas.microsoft.com/office/drawing/2012/chart" uri="{CE6537A1-D6FC-4f65-9D91-7224C49458BB}">
                  <c15:layout>
                    <c:manualLayout>
                      <c:w val="0.57332093077336743"/>
                      <c:h val="0.12766449612019376"/>
                    </c:manualLayout>
                  </c15:layout>
                </c:ext>
                <c:ext xmlns:c16="http://schemas.microsoft.com/office/drawing/2014/chart" uri="{C3380CC4-5D6E-409C-BE32-E72D297353CC}">
                  <c16:uniqueId val="{00000004-EC73-43AA-A959-5A29CC777F19}"/>
                </c:ext>
              </c:extLst>
            </c:dLbl>
            <c:dLbl>
              <c:idx val="7"/>
              <c:spPr>
                <a:noFill/>
                <a:ln>
                  <a:noFill/>
                </a:ln>
                <a:effectLst/>
              </c:spPr>
              <c:txPr>
                <a:bodyPr rot="0" spcFirstLastPara="1" vertOverflow="ellipsis" vert="horz" wrap="square" lIns="38100" tIns="19050" rIns="38100" bIns="19050" anchor="ctr" anchorCtr="0">
                  <a:spAutoFit/>
                </a:bodyPr>
                <a:lstStyle/>
                <a:p>
                  <a:pPr algn="l">
                    <a:defRPr sz="105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1"/>
              <c:showSerName val="0"/>
              <c:showPercent val="0"/>
              <c:showBubbleSize val="0"/>
              <c:extLst>
                <c:ext xmlns:c15="http://schemas.microsoft.com/office/drawing/2012/chart" uri="{CE6537A1-D6FC-4f65-9D91-7224C49458BB}">
                  <c15:layout>
                    <c:manualLayout>
                      <c:w val="0.53941281630161475"/>
                      <c:h val="8.8132024310247414E-2"/>
                    </c:manualLayout>
                  </c15:layout>
                </c:ext>
                <c:ext xmlns:c16="http://schemas.microsoft.com/office/drawing/2014/chart" uri="{C3380CC4-5D6E-409C-BE32-E72D297353CC}">
                  <c16:uniqueId val="{00000003-EC73-43AA-A959-5A29CC777F19}"/>
                </c:ext>
              </c:extLst>
            </c:dLbl>
            <c:dLbl>
              <c:idx val="8"/>
              <c:spPr>
                <a:noFill/>
                <a:ln>
                  <a:noFill/>
                </a:ln>
                <a:effectLst/>
              </c:spPr>
              <c:txPr>
                <a:bodyPr rot="0" spcFirstLastPara="1" vertOverflow="ellipsis" vert="horz" wrap="square" lIns="38100" tIns="19050" rIns="38100" bIns="19050" anchor="ctr" anchorCtr="0">
                  <a:spAutoFit/>
                </a:bodyPr>
                <a:lstStyle/>
                <a:p>
                  <a:pPr algn="l">
                    <a:defRPr sz="105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1"/>
              <c:showSerName val="0"/>
              <c:showPercent val="0"/>
              <c:showBubbleSize val="0"/>
              <c:extLst>
                <c:ext xmlns:c15="http://schemas.microsoft.com/office/drawing/2012/chart" uri="{CE6537A1-D6FC-4f65-9D91-7224C49458BB}">
                  <c15:layout>
                    <c:manualLayout>
                      <c:w val="0.4880609857128323"/>
                      <c:h val="8.8132024310247414E-2"/>
                    </c:manualLayout>
                  </c15:layout>
                </c:ext>
                <c:ext xmlns:c16="http://schemas.microsoft.com/office/drawing/2014/chart" uri="{C3380CC4-5D6E-409C-BE32-E72D297353CC}">
                  <c16:uniqueId val="{00000002-EC73-43AA-A959-5A29CC777F19}"/>
                </c:ext>
              </c:extLst>
            </c:dLbl>
            <c:dLbl>
              <c:idx val="9"/>
              <c:spPr>
                <a:noFill/>
                <a:ln>
                  <a:noFill/>
                </a:ln>
                <a:effectLst/>
              </c:spPr>
              <c:txPr>
                <a:bodyPr rot="0" spcFirstLastPara="1" vertOverflow="ellipsis" vert="horz" wrap="square" lIns="38100" tIns="19050" rIns="38100" bIns="19050" anchor="ctr" anchorCtr="0">
                  <a:spAutoFit/>
                </a:bodyPr>
                <a:lstStyle/>
                <a:p>
                  <a:pPr algn="l">
                    <a:defRPr sz="105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1"/>
              <c:showSerName val="0"/>
              <c:showPercent val="0"/>
              <c:showBubbleSize val="0"/>
              <c:extLst>
                <c:ext xmlns:c15="http://schemas.microsoft.com/office/drawing/2012/chart" uri="{CE6537A1-D6FC-4f65-9D91-7224C49458BB}">
                  <c15:layout>
                    <c:manualLayout>
                      <c:w val="0.43030449253666264"/>
                      <c:h val="8.8132024310247414E-2"/>
                    </c:manualLayout>
                  </c15:layout>
                </c:ext>
                <c:ext xmlns:c16="http://schemas.microsoft.com/office/drawing/2014/chart" uri="{C3380CC4-5D6E-409C-BE32-E72D297353CC}">
                  <c16:uniqueId val="{00000001-EC73-43AA-A959-5A29CC777F19}"/>
                </c:ext>
              </c:extLst>
            </c:dLbl>
            <c:dLbl>
              <c:idx val="10"/>
              <c:spPr>
                <a:noFill/>
                <a:ln>
                  <a:noFill/>
                </a:ln>
                <a:effectLst/>
              </c:spPr>
              <c:txPr>
                <a:bodyPr rot="0" spcFirstLastPara="1" vertOverflow="ellipsis" vert="horz" wrap="square" lIns="38100" tIns="19050" rIns="38100" bIns="19050" anchor="ctr" anchorCtr="0">
                  <a:spAutoFit/>
                </a:bodyPr>
                <a:lstStyle/>
                <a:p>
                  <a:pPr algn="l">
                    <a:defRPr sz="105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1"/>
              <c:showSerName val="0"/>
              <c:showPercent val="0"/>
              <c:showBubbleSize val="0"/>
              <c:extLst>
                <c:ext xmlns:c15="http://schemas.microsoft.com/office/drawing/2012/chart" uri="{CE6537A1-D6FC-4f65-9D91-7224C49458BB}">
                  <c15:layout>
                    <c:manualLayout>
                      <c:w val="0.30487885702658313"/>
                      <c:h val="8.8132024310247414E-2"/>
                    </c:manualLayout>
                  </c15:layout>
                </c:ext>
                <c:ext xmlns:c16="http://schemas.microsoft.com/office/drawing/2014/chart" uri="{C3380CC4-5D6E-409C-BE32-E72D297353CC}">
                  <c16:uniqueId val="{00000000-EC73-43AA-A959-5A29CC777F19}"/>
                </c:ext>
              </c:extLst>
            </c:dLbl>
            <c:spPr>
              <a:noFill/>
              <a:ln>
                <a:noFill/>
              </a:ln>
              <a:effectLst/>
            </c:spPr>
            <c:txPr>
              <a:bodyPr rot="0" spcFirstLastPara="1" vertOverflow="ellipsis" vert="horz" wrap="square" lIns="38100" tIns="19050" rIns="38100" bIns="19050" anchor="ctr" anchorCtr="1">
                <a:spAutoFit/>
              </a:bodyPr>
              <a:lstStyle/>
              <a:p>
                <a:pPr>
                  <a:defRPr sz="1050" b="0" i="0" u="none" strike="noStrike" kern="1200" baseline="0">
                    <a:solidFill>
                      <a:schemeClr val="tx1">
                        <a:lumMod val="75000"/>
                        <a:lumOff val="25000"/>
                      </a:schemeClr>
                    </a:solidFill>
                    <a:latin typeface="+mn-lt"/>
                    <a:ea typeface="+mn-ea"/>
                    <a:cs typeface="+mn-cs"/>
                  </a:defRPr>
                </a:pPr>
                <a:endParaRPr lang="en-US"/>
              </a:p>
            </c:txPr>
            <c:dLblPos val="outEnd"/>
            <c:showLegendKey val="0"/>
            <c:showVal val="1"/>
            <c:showCatName val="1"/>
            <c:showSerName val="0"/>
            <c:showPercent val="0"/>
            <c:showBubbleSize val="0"/>
            <c:showLeaderLines val="0"/>
            <c:extLst>
              <c:ext xmlns:c15="http://schemas.microsoft.com/office/drawing/2012/chart" uri="{CE6537A1-D6FC-4f65-9D91-7224C49458BB}">
                <c15:showLeaderLines val="0"/>
              </c:ext>
            </c:extLst>
          </c:dLbls>
          <c:cat>
            <c:strRef>
              <c:f>'What would stop you'!$F$56:$F$66</c:f>
              <c:strCache>
                <c:ptCount val="11"/>
                <c:pt idx="0">
                  <c:v>Someone to go with</c:v>
                </c:pt>
                <c:pt idx="1">
                  <c:v>Noisy</c:v>
                </c:pt>
                <c:pt idx="2">
                  <c:v>Transportation</c:v>
                </c:pt>
                <c:pt idx="3">
                  <c:v>Finding camping sites</c:v>
                </c:pt>
                <c:pt idx="4">
                  <c:v>Cost</c:v>
                </c:pt>
                <c:pt idx="5">
                  <c:v>Lack of time</c:v>
                </c:pt>
                <c:pt idx="6">
                  <c:v>Comfort/Facilities</c:v>
                </c:pt>
                <c:pt idx="7">
                  <c:v>Children</c:v>
                </c:pt>
                <c:pt idx="8">
                  <c:v>Bugs/animals</c:v>
                </c:pt>
                <c:pt idx="9">
                  <c:v>Getting gear</c:v>
                </c:pt>
                <c:pt idx="10">
                  <c:v>Weather</c:v>
                </c:pt>
              </c:strCache>
            </c:strRef>
          </c:cat>
          <c:val>
            <c:numRef>
              <c:f>'What would stop you'!$G$56:$G$66</c:f>
              <c:numCache>
                <c:formatCode>0.0%</c:formatCode>
                <c:ptCount val="11"/>
                <c:pt idx="0">
                  <c:v>2.5477707006369428E-2</c:v>
                </c:pt>
                <c:pt idx="1">
                  <c:v>3.1847133757961783E-2</c:v>
                </c:pt>
                <c:pt idx="2">
                  <c:v>6.3694267515923567E-2</c:v>
                </c:pt>
                <c:pt idx="3">
                  <c:v>6.3694267515923567E-2</c:v>
                </c:pt>
                <c:pt idx="4">
                  <c:v>7.6433121019108277E-2</c:v>
                </c:pt>
                <c:pt idx="5">
                  <c:v>7.6433121019108277E-2</c:v>
                </c:pt>
                <c:pt idx="6">
                  <c:v>7.6433121019108277E-2</c:v>
                </c:pt>
                <c:pt idx="7">
                  <c:v>8.2802547770700632E-2</c:v>
                </c:pt>
                <c:pt idx="8">
                  <c:v>0.17197452229299362</c:v>
                </c:pt>
                <c:pt idx="9">
                  <c:v>0.22929936305732485</c:v>
                </c:pt>
                <c:pt idx="10">
                  <c:v>0.35668789808917195</c:v>
                </c:pt>
              </c:numCache>
            </c:numRef>
          </c:val>
          <c:extLst>
            <c:ext xmlns:c16="http://schemas.microsoft.com/office/drawing/2014/chart" uri="{C3380CC4-5D6E-409C-BE32-E72D297353CC}">
              <c16:uniqueId val="{00000000-FC4F-4271-A03B-009AB8926ABB}"/>
            </c:ext>
          </c:extLst>
        </c:ser>
        <c:dLbls>
          <c:dLblPos val="outEnd"/>
          <c:showLegendKey val="0"/>
          <c:showVal val="1"/>
          <c:showCatName val="0"/>
          <c:showSerName val="0"/>
          <c:showPercent val="0"/>
          <c:showBubbleSize val="0"/>
        </c:dLbls>
        <c:gapWidth val="49"/>
        <c:axId val="1571933439"/>
        <c:axId val="1571930559"/>
      </c:barChart>
      <c:catAx>
        <c:axId val="1571933439"/>
        <c:scaling>
          <c:orientation val="minMax"/>
        </c:scaling>
        <c:delete val="1"/>
        <c:axPos val="l"/>
        <c:numFmt formatCode="General" sourceLinked="1"/>
        <c:majorTickMark val="none"/>
        <c:minorTickMark val="none"/>
        <c:tickLblPos val="nextTo"/>
        <c:crossAx val="1571930559"/>
        <c:crosses val="autoZero"/>
        <c:auto val="1"/>
        <c:lblAlgn val="ctr"/>
        <c:lblOffset val="100"/>
        <c:noMultiLvlLbl val="0"/>
      </c:catAx>
      <c:valAx>
        <c:axId val="1571930559"/>
        <c:scaling>
          <c:orientation val="minMax"/>
        </c:scaling>
        <c:delete val="1"/>
        <c:axPos val="b"/>
        <c:numFmt formatCode="0.0%" sourceLinked="1"/>
        <c:majorTickMark val="none"/>
        <c:minorTickMark val="none"/>
        <c:tickLblPos val="nextTo"/>
        <c:crossAx val="1571933439"/>
        <c:crosses val="autoZero"/>
        <c:crossBetween val="between"/>
      </c:valAx>
      <c:spPr>
        <a:noFill/>
        <a:ln w="25400">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pieChart>
        <c:varyColors val="1"/>
        <c:ser>
          <c:idx val="0"/>
          <c:order val="0"/>
          <c:tx>
            <c:strRef>
              <c:f>'What would stop you'!$C$19</c:f>
              <c:strCache>
                <c:ptCount val="1"/>
              </c:strCache>
            </c:strRef>
          </c:tx>
          <c:spPr>
            <a:solidFill>
              <a:srgbClr val="91CCE3"/>
            </a:solidFill>
            <a:ln>
              <a:noFill/>
            </a:ln>
          </c:spPr>
          <c:dPt>
            <c:idx val="0"/>
            <c:bubble3D val="0"/>
            <c:explosion val="10"/>
            <c:spPr>
              <a:solidFill>
                <a:srgbClr val="63005D"/>
              </a:solidFill>
              <a:ln w="19050">
                <a:noFill/>
              </a:ln>
              <a:effectLst/>
            </c:spPr>
            <c:extLst>
              <c:ext xmlns:c16="http://schemas.microsoft.com/office/drawing/2014/chart" uri="{C3380CC4-5D6E-409C-BE32-E72D297353CC}">
                <c16:uniqueId val="{00000001-5158-4E3C-8B1D-0A4ACF384F97}"/>
              </c:ext>
            </c:extLst>
          </c:dPt>
          <c:dPt>
            <c:idx val="1"/>
            <c:bubble3D val="0"/>
            <c:spPr>
              <a:solidFill>
                <a:srgbClr val="BFE1EF"/>
              </a:solidFill>
              <a:ln w="19050">
                <a:noFill/>
              </a:ln>
              <a:effectLst/>
            </c:spPr>
            <c:extLst>
              <c:ext xmlns:c16="http://schemas.microsoft.com/office/drawing/2014/chart" uri="{C3380CC4-5D6E-409C-BE32-E72D297353CC}">
                <c16:uniqueId val="{00000003-5158-4E3C-8B1D-0A4ACF384F97}"/>
              </c:ext>
            </c:extLst>
          </c:dPt>
          <c:dLbls>
            <c:delete val="1"/>
          </c:dLbls>
          <c:cat>
            <c:strRef>
              <c:f>'What would stop you'!$B$20:$B$21</c:f>
              <c:strCache>
                <c:ptCount val="2"/>
                <c:pt idx="0">
                  <c:v>Nothing</c:v>
                </c:pt>
                <c:pt idx="1">
                  <c:v>At least one  barrier</c:v>
                </c:pt>
              </c:strCache>
            </c:strRef>
          </c:cat>
          <c:val>
            <c:numRef>
              <c:f>'What would stop you'!$C$20:$C$21</c:f>
              <c:numCache>
                <c:formatCode>0%</c:formatCode>
                <c:ptCount val="2"/>
                <c:pt idx="0">
                  <c:v>0.52160493827160492</c:v>
                </c:pt>
                <c:pt idx="1">
                  <c:v>0.48456790123456789</c:v>
                </c:pt>
              </c:numCache>
            </c:numRef>
          </c:val>
          <c:extLst>
            <c:ext xmlns:c16="http://schemas.microsoft.com/office/drawing/2014/chart" uri="{C3380CC4-5D6E-409C-BE32-E72D297353CC}">
              <c16:uniqueId val="{00000004-5158-4E3C-8B1D-0A4ACF384F97}"/>
            </c:ext>
          </c:extLst>
        </c:ser>
        <c:dLbls>
          <c:dLblPos val="outEnd"/>
          <c:showLegendKey val="0"/>
          <c:showVal val="1"/>
          <c:showCatName val="0"/>
          <c:showSerName val="0"/>
          <c:showPercent val="0"/>
          <c:showBubbleSize val="0"/>
          <c:showLeaderLines val="1"/>
        </c:dLbls>
        <c:firstSliceAng val="195"/>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3">
  <a:schemeClr val="accent6"/>
  <a:schemeClr val="accent5"/>
  <a:schemeClr val="accent4"/>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7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ln w="9525" cap="flat" cmpd="sng" algn="ctr">
        <a:solidFill>
          <a:schemeClr val="tx1">
            <a:lumMod val="15000"/>
            <a:lumOff val="85000"/>
          </a:schemeClr>
        </a:solidFill>
        <a:round/>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6_2">
  <dgm:title val=""/>
  <dgm:desc val=""/>
  <dgm:catLst>
    <dgm:cat type="accent6" pri="11200"/>
  </dgm:catLst>
  <dgm:styleLbl name="node0">
    <dgm:fillClrLst meth="repeat">
      <a:schemeClr val="accent6"/>
    </dgm:fillClrLst>
    <dgm:linClrLst meth="repeat">
      <a:schemeClr val="lt1"/>
    </dgm:linClrLst>
    <dgm:effectClrLst/>
    <dgm:txLinClrLst/>
    <dgm:txFillClrLst/>
    <dgm:txEffectClrLst/>
  </dgm:styleLbl>
  <dgm:styleLbl name="node1">
    <dgm:fillClrLst meth="repeat">
      <a:schemeClr val="accent6"/>
    </dgm:fillClrLst>
    <dgm:linClrLst meth="repeat">
      <a:schemeClr val="lt1"/>
    </dgm:linClrLst>
    <dgm:effectClrLst/>
    <dgm:txLinClrLst/>
    <dgm:txFillClrLst/>
    <dgm:txEffectClrLst/>
  </dgm:styleLbl>
  <dgm:styleLbl name="alignNode1">
    <dgm:fillClrLst meth="repeat">
      <a:schemeClr val="accent6"/>
    </dgm:fillClrLst>
    <dgm:linClrLst meth="repeat">
      <a:schemeClr val="accent6"/>
    </dgm:linClrLst>
    <dgm:effectClrLst/>
    <dgm:txLinClrLst/>
    <dgm:txFillClrLst/>
    <dgm:txEffectClrLst/>
  </dgm:styleLbl>
  <dgm:styleLbl name="lnNode1">
    <dgm:fillClrLst meth="repeat">
      <a:schemeClr val="accent6"/>
    </dgm:fillClrLst>
    <dgm:linClrLst meth="repeat">
      <a:schemeClr val="lt1"/>
    </dgm:linClrLst>
    <dgm:effectClrLst/>
    <dgm:txLinClrLst/>
    <dgm:txFillClrLst/>
    <dgm:txEffectClrLst/>
  </dgm:styleLbl>
  <dgm:styleLbl name="vennNode1">
    <dgm:fillClrLst meth="repeat">
      <a:schemeClr val="accent6">
        <a:alpha val="50000"/>
      </a:schemeClr>
    </dgm:fillClrLst>
    <dgm:linClrLst meth="repeat">
      <a:schemeClr val="lt1"/>
    </dgm:linClrLst>
    <dgm:effectClrLst/>
    <dgm:txLinClrLst/>
    <dgm:txFillClrLst/>
    <dgm:txEffectClrLst/>
  </dgm:styleLbl>
  <dgm:styleLbl name="node2">
    <dgm:fillClrLst meth="repeat">
      <a:schemeClr val="accent6"/>
    </dgm:fillClrLst>
    <dgm:linClrLst meth="repeat">
      <a:schemeClr val="lt1"/>
    </dgm:linClrLst>
    <dgm:effectClrLst/>
    <dgm:txLinClrLst/>
    <dgm:txFillClrLst/>
    <dgm:txEffectClrLst/>
  </dgm:styleLbl>
  <dgm:styleLbl name="node3">
    <dgm:fillClrLst meth="repeat">
      <a:schemeClr val="accent6"/>
    </dgm:fillClrLst>
    <dgm:linClrLst meth="repeat">
      <a:schemeClr val="lt1"/>
    </dgm:linClrLst>
    <dgm:effectClrLst/>
    <dgm:txLinClrLst/>
    <dgm:txFillClrLst/>
    <dgm:txEffectClrLst/>
  </dgm:styleLbl>
  <dgm:styleLbl name="node4">
    <dgm:fillClrLst meth="repeat">
      <a:schemeClr val="accent6"/>
    </dgm:fillClrLst>
    <dgm:linClrLst meth="repeat">
      <a:schemeClr val="lt1"/>
    </dgm:linClrLst>
    <dgm:effectClrLst/>
    <dgm:txLinClrLst/>
    <dgm:txFillClrLst/>
    <dgm:txEffectClrLst/>
  </dgm:styleLbl>
  <dgm:styleLbl name="f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6">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a:tint val="50000"/>
      </a:schemeClr>
    </dgm:linClrLst>
    <dgm:effectClrLst/>
    <dgm:txLinClrLst/>
    <dgm:txFillClrLst meth="repeat">
      <a:schemeClr val="tx1"/>
    </dgm:txFillClrLst>
    <dgm:txEffectClrLst/>
  </dgm:styleLbl>
  <dgm:styleLbl name="asst0">
    <dgm:fillClrLst meth="repeat">
      <a:schemeClr val="accent6"/>
    </dgm:fillClrLst>
    <dgm:linClrLst meth="repeat">
      <a:schemeClr val="lt1"/>
    </dgm:linClrLst>
    <dgm:effectClrLst/>
    <dgm:txLinClrLst/>
    <dgm:txFillClrLst/>
    <dgm:txEffectClrLst/>
  </dgm:styleLbl>
  <dgm:styleLbl name="asst1">
    <dgm:fillClrLst meth="repeat">
      <a:schemeClr val="accent6"/>
    </dgm:fillClrLst>
    <dgm:linClrLst meth="repeat">
      <a:schemeClr val="lt1"/>
    </dgm:linClrLst>
    <dgm:effectClrLst/>
    <dgm:txLinClrLst/>
    <dgm:txFillClrLst/>
    <dgm:txEffectClrLst/>
  </dgm:styleLbl>
  <dgm:styleLbl name="asst2">
    <dgm:fillClrLst meth="repeat">
      <a:schemeClr val="accent6"/>
    </dgm:fillClrLst>
    <dgm:linClrLst meth="repeat">
      <a:schemeClr val="lt1"/>
    </dgm:linClrLst>
    <dgm:effectClrLst/>
    <dgm:txLinClrLst/>
    <dgm:txFillClrLst/>
    <dgm:txEffectClrLst/>
  </dgm:styleLbl>
  <dgm:styleLbl name="asst3">
    <dgm:fillClrLst meth="repeat">
      <a:schemeClr val="accent6"/>
    </dgm:fillClrLst>
    <dgm:linClrLst meth="repeat">
      <a:schemeClr val="lt1"/>
    </dgm:linClrLst>
    <dgm:effectClrLst/>
    <dgm:txLinClrLst/>
    <dgm:txFillClrLst/>
    <dgm:txEffectClrLst/>
  </dgm:styleLbl>
  <dgm:styleLbl name="asst4">
    <dgm:fillClrLst meth="repeat">
      <a:schemeClr val="accent6"/>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dgm:fillClrLst>
    <dgm:linClrLst meth="repeat">
      <a:schemeClr val="accent6"/>
    </dgm:linClrLst>
    <dgm:effectClrLst/>
    <dgm:txLinClrLst/>
    <dgm:txFillClrLst meth="repeat">
      <a:schemeClr val="lt1"/>
    </dgm:txFillClrLst>
    <dgm:txEffectClrLst/>
  </dgm:styleLbl>
  <dgm:styleLbl name="parChTrans2D3">
    <dgm:fillClrLst meth="repeat">
      <a:schemeClr val="accent6"/>
    </dgm:fillClrLst>
    <dgm:linClrLst meth="repeat">
      <a:schemeClr val="accent6"/>
    </dgm:linClrLst>
    <dgm:effectClrLst/>
    <dgm:txLinClrLst/>
    <dgm:txFillClrLst meth="repeat">
      <a:schemeClr val="lt1"/>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6EAAC895-DA6A-4C04-8772-42B5BDB94A81}" type="doc">
      <dgm:prSet loTypeId="urn:microsoft.com/office/officeart/2005/8/layout/orgChart1" loCatId="hierarchy" qsTypeId="urn:microsoft.com/office/officeart/2005/8/quickstyle/simple1" qsCatId="simple" csTypeId="urn:microsoft.com/office/officeart/2005/8/colors/accent6_2" csCatId="accent6" phldr="1"/>
      <dgm:spPr/>
      <dgm:t>
        <a:bodyPr/>
        <a:lstStyle/>
        <a:p>
          <a:endParaRPr lang="en-CA"/>
        </a:p>
      </dgm:t>
    </dgm:pt>
    <dgm:pt modelId="{37F721AF-62EE-49F9-9733-7B290C7F7349}">
      <dgm:prSet phldrT="[Text]" custT="1"/>
      <dgm:spPr>
        <a:solidFill>
          <a:srgbClr val="63005D"/>
        </a:solidFill>
      </dgm:spPr>
      <dgm:t>
        <a:bodyPr lIns="72000" rIns="72000"/>
        <a:lstStyle/>
        <a:p>
          <a:r>
            <a:rPr lang="en-CA" sz="1100" noProof="0" dirty="0"/>
            <a:t>Field Unit Superintendents</a:t>
          </a:r>
        </a:p>
      </dgm:t>
    </dgm:pt>
    <dgm:pt modelId="{79AE8533-EC69-40D0-A161-20DA2FA7E6F4}" type="parTrans" cxnId="{EA929DC2-EE82-4EE9-AA7E-D19BDD2A75CA}">
      <dgm:prSet/>
      <dgm:spPr/>
      <dgm:t>
        <a:bodyPr/>
        <a:lstStyle/>
        <a:p>
          <a:endParaRPr lang="en-CA" sz="1100"/>
        </a:p>
      </dgm:t>
    </dgm:pt>
    <dgm:pt modelId="{7773C7B5-BD9E-4E5C-AD75-6A4B38B8476C}" type="sibTrans" cxnId="{EA929DC2-EE82-4EE9-AA7E-D19BDD2A75CA}">
      <dgm:prSet/>
      <dgm:spPr/>
      <dgm:t>
        <a:bodyPr/>
        <a:lstStyle/>
        <a:p>
          <a:endParaRPr lang="en-CA" sz="1100"/>
        </a:p>
      </dgm:t>
    </dgm:pt>
    <dgm:pt modelId="{B2EF8E23-01AF-4206-9FFE-1B3BEC11D00A}">
      <dgm:prSet phldrT="[Text]" custT="1"/>
      <dgm:spPr>
        <a:solidFill>
          <a:srgbClr val="63005D"/>
        </a:solidFill>
      </dgm:spPr>
      <dgm:t>
        <a:bodyPr tIns="72000" bIns="72000"/>
        <a:lstStyle/>
        <a:p>
          <a:r>
            <a:rPr lang="en-CA" sz="1100" noProof="0" dirty="0"/>
            <a:t>Managers, External Relations or Visitor Experience</a:t>
          </a:r>
        </a:p>
      </dgm:t>
    </dgm:pt>
    <dgm:pt modelId="{8DE60746-8B57-48DC-AB14-CA681C4577D1}" type="parTrans" cxnId="{9204C2E0-B96D-4940-BC3C-449E265BC1E1}">
      <dgm:prSet/>
      <dgm:spPr/>
      <dgm:t>
        <a:bodyPr/>
        <a:lstStyle/>
        <a:p>
          <a:endParaRPr lang="en-CA" sz="1100"/>
        </a:p>
      </dgm:t>
    </dgm:pt>
    <dgm:pt modelId="{2D432276-6BC5-4EE0-AD64-01B8703E861E}" type="sibTrans" cxnId="{9204C2E0-B96D-4940-BC3C-449E265BC1E1}">
      <dgm:prSet/>
      <dgm:spPr/>
      <dgm:t>
        <a:bodyPr/>
        <a:lstStyle/>
        <a:p>
          <a:endParaRPr lang="en-CA" sz="1100"/>
        </a:p>
      </dgm:t>
    </dgm:pt>
    <dgm:pt modelId="{4667EA10-7097-462D-B2B0-4882F00473C6}">
      <dgm:prSet custT="1"/>
      <dgm:spPr>
        <a:solidFill>
          <a:srgbClr val="63005D"/>
        </a:solidFill>
      </dgm:spPr>
      <dgm:t>
        <a:bodyPr/>
        <a:lstStyle/>
        <a:p>
          <a:r>
            <a:rPr lang="en-CA" sz="1100" noProof="0" dirty="0"/>
            <a:t>LTC Hub Coordinators</a:t>
          </a:r>
        </a:p>
      </dgm:t>
    </dgm:pt>
    <dgm:pt modelId="{BC49B3B5-ED52-49E0-8B65-F75F4B89F636}" type="parTrans" cxnId="{3C12E856-0236-467E-98A6-E4FBF5953621}">
      <dgm:prSet/>
      <dgm:spPr/>
      <dgm:t>
        <a:bodyPr/>
        <a:lstStyle/>
        <a:p>
          <a:endParaRPr lang="en-CA" sz="1100"/>
        </a:p>
      </dgm:t>
    </dgm:pt>
    <dgm:pt modelId="{6C7F55A0-8E67-4411-A392-0083B7633C41}" type="sibTrans" cxnId="{3C12E856-0236-467E-98A6-E4FBF5953621}">
      <dgm:prSet/>
      <dgm:spPr/>
      <dgm:t>
        <a:bodyPr/>
        <a:lstStyle/>
        <a:p>
          <a:endParaRPr lang="en-CA" sz="1100"/>
        </a:p>
      </dgm:t>
    </dgm:pt>
    <dgm:pt modelId="{26ECBC43-411F-4483-BDDC-748F9398C518}">
      <dgm:prSet custT="1"/>
      <dgm:spPr>
        <a:solidFill>
          <a:srgbClr val="63005D"/>
        </a:solidFill>
      </dgm:spPr>
      <dgm:t>
        <a:bodyPr/>
        <a:lstStyle/>
        <a:p>
          <a:r>
            <a:rPr lang="en-CA" sz="1100" noProof="0" dirty="0"/>
            <a:t>LTC Students</a:t>
          </a:r>
        </a:p>
      </dgm:t>
    </dgm:pt>
    <dgm:pt modelId="{4CD04E59-18C7-4573-AEEE-D00A9071A89C}" type="parTrans" cxnId="{617BB0BE-C10A-42C1-B62C-AE6D55644CA7}">
      <dgm:prSet/>
      <dgm:spPr/>
      <dgm:t>
        <a:bodyPr/>
        <a:lstStyle/>
        <a:p>
          <a:endParaRPr lang="en-CA"/>
        </a:p>
      </dgm:t>
    </dgm:pt>
    <dgm:pt modelId="{DF7513EF-BA65-4CFE-8FFF-BC33346D1D94}" type="sibTrans" cxnId="{617BB0BE-C10A-42C1-B62C-AE6D55644CA7}">
      <dgm:prSet/>
      <dgm:spPr/>
      <dgm:t>
        <a:bodyPr/>
        <a:lstStyle/>
        <a:p>
          <a:endParaRPr lang="en-CA"/>
        </a:p>
      </dgm:t>
    </dgm:pt>
    <dgm:pt modelId="{53C1B100-D4EC-4298-B4B5-8F2BFB04D818}" type="pres">
      <dgm:prSet presAssocID="{6EAAC895-DA6A-4C04-8772-42B5BDB94A81}" presName="hierChild1" presStyleCnt="0">
        <dgm:presLayoutVars>
          <dgm:orgChart val="1"/>
          <dgm:chPref val="1"/>
          <dgm:dir/>
          <dgm:animOne val="branch"/>
          <dgm:animLvl val="lvl"/>
          <dgm:resizeHandles/>
        </dgm:presLayoutVars>
      </dgm:prSet>
      <dgm:spPr/>
    </dgm:pt>
    <dgm:pt modelId="{83A9FC12-E3F6-431C-B51D-A77F02BE9937}" type="pres">
      <dgm:prSet presAssocID="{37F721AF-62EE-49F9-9733-7B290C7F7349}" presName="hierRoot1" presStyleCnt="0">
        <dgm:presLayoutVars>
          <dgm:hierBranch val="init"/>
        </dgm:presLayoutVars>
      </dgm:prSet>
      <dgm:spPr/>
    </dgm:pt>
    <dgm:pt modelId="{D2521D24-9EE0-40B3-BE2E-A7887388C108}" type="pres">
      <dgm:prSet presAssocID="{37F721AF-62EE-49F9-9733-7B290C7F7349}" presName="rootComposite1" presStyleCnt="0"/>
      <dgm:spPr/>
    </dgm:pt>
    <dgm:pt modelId="{9A8EFEA2-BDF9-4218-8906-B86F7CDAF4C5}" type="pres">
      <dgm:prSet presAssocID="{37F721AF-62EE-49F9-9733-7B290C7F7349}" presName="rootText1" presStyleLbl="node0" presStyleIdx="0" presStyleCnt="1" custScaleX="130313" custScaleY="95750">
        <dgm:presLayoutVars>
          <dgm:chPref val="3"/>
        </dgm:presLayoutVars>
      </dgm:prSet>
      <dgm:spPr/>
    </dgm:pt>
    <dgm:pt modelId="{557D8938-0860-4656-A7F4-C54ACD62B4EB}" type="pres">
      <dgm:prSet presAssocID="{37F721AF-62EE-49F9-9733-7B290C7F7349}" presName="rootConnector1" presStyleLbl="node1" presStyleIdx="0" presStyleCnt="0"/>
      <dgm:spPr/>
    </dgm:pt>
    <dgm:pt modelId="{92F56B3F-C098-4158-9665-D843E8675838}" type="pres">
      <dgm:prSet presAssocID="{37F721AF-62EE-49F9-9733-7B290C7F7349}" presName="hierChild2" presStyleCnt="0"/>
      <dgm:spPr/>
    </dgm:pt>
    <dgm:pt modelId="{127C9379-7E92-4B18-AAE5-130F48C99A7F}" type="pres">
      <dgm:prSet presAssocID="{8DE60746-8B57-48DC-AB14-CA681C4577D1}" presName="Name37" presStyleLbl="parChTrans1D2" presStyleIdx="0" presStyleCnt="1"/>
      <dgm:spPr/>
    </dgm:pt>
    <dgm:pt modelId="{B39CA500-96BF-4DC3-9723-B8B0DD077C8E}" type="pres">
      <dgm:prSet presAssocID="{B2EF8E23-01AF-4206-9FFE-1B3BEC11D00A}" presName="hierRoot2" presStyleCnt="0">
        <dgm:presLayoutVars>
          <dgm:hierBranch val="init"/>
        </dgm:presLayoutVars>
      </dgm:prSet>
      <dgm:spPr/>
    </dgm:pt>
    <dgm:pt modelId="{83D17A60-01B6-4AF6-BA3B-EEF2DF6D792F}" type="pres">
      <dgm:prSet presAssocID="{B2EF8E23-01AF-4206-9FFE-1B3BEC11D00A}" presName="rootComposite" presStyleCnt="0"/>
      <dgm:spPr/>
    </dgm:pt>
    <dgm:pt modelId="{9527D72B-C3ED-4B7D-92D0-BB34A9799149}" type="pres">
      <dgm:prSet presAssocID="{B2EF8E23-01AF-4206-9FFE-1B3BEC11D00A}" presName="rootText" presStyleLbl="node2" presStyleIdx="0" presStyleCnt="1" custScaleX="130313" custScaleY="116338">
        <dgm:presLayoutVars>
          <dgm:chPref val="3"/>
        </dgm:presLayoutVars>
      </dgm:prSet>
      <dgm:spPr/>
    </dgm:pt>
    <dgm:pt modelId="{EA434C67-D70B-459B-B827-7F561D453CDC}" type="pres">
      <dgm:prSet presAssocID="{B2EF8E23-01AF-4206-9FFE-1B3BEC11D00A}" presName="rootConnector" presStyleLbl="node2" presStyleIdx="0" presStyleCnt="1"/>
      <dgm:spPr/>
    </dgm:pt>
    <dgm:pt modelId="{6C399132-A134-423A-A1B4-E556DD95D3AF}" type="pres">
      <dgm:prSet presAssocID="{B2EF8E23-01AF-4206-9FFE-1B3BEC11D00A}" presName="hierChild4" presStyleCnt="0"/>
      <dgm:spPr/>
    </dgm:pt>
    <dgm:pt modelId="{975ABD2D-C01B-4898-9DFE-5976B70F79B0}" type="pres">
      <dgm:prSet presAssocID="{BC49B3B5-ED52-49E0-8B65-F75F4B89F636}" presName="Name37" presStyleLbl="parChTrans1D3" presStyleIdx="0" presStyleCnt="1"/>
      <dgm:spPr/>
    </dgm:pt>
    <dgm:pt modelId="{FB4B2D77-0C39-4A3D-9328-B7889037C9FC}" type="pres">
      <dgm:prSet presAssocID="{4667EA10-7097-462D-B2B0-4882F00473C6}" presName="hierRoot2" presStyleCnt="0">
        <dgm:presLayoutVars>
          <dgm:hierBranch val="init"/>
        </dgm:presLayoutVars>
      </dgm:prSet>
      <dgm:spPr/>
    </dgm:pt>
    <dgm:pt modelId="{32E10B28-354A-48C7-BBE1-3204A8AAC66B}" type="pres">
      <dgm:prSet presAssocID="{4667EA10-7097-462D-B2B0-4882F00473C6}" presName="rootComposite" presStyleCnt="0"/>
      <dgm:spPr/>
    </dgm:pt>
    <dgm:pt modelId="{989B34D9-9342-4871-BF6C-32F058B0E1DE}" type="pres">
      <dgm:prSet presAssocID="{4667EA10-7097-462D-B2B0-4882F00473C6}" presName="rootText" presStyleLbl="node3" presStyleIdx="0" presStyleCnt="1" custScaleX="124406">
        <dgm:presLayoutVars>
          <dgm:chPref val="3"/>
        </dgm:presLayoutVars>
      </dgm:prSet>
      <dgm:spPr/>
    </dgm:pt>
    <dgm:pt modelId="{517AC303-CCFC-4523-AB98-39314600B9B2}" type="pres">
      <dgm:prSet presAssocID="{4667EA10-7097-462D-B2B0-4882F00473C6}" presName="rootConnector" presStyleLbl="node3" presStyleIdx="0" presStyleCnt="1"/>
      <dgm:spPr/>
    </dgm:pt>
    <dgm:pt modelId="{A67842E4-7BF2-4452-A23E-2F192B92259B}" type="pres">
      <dgm:prSet presAssocID="{4667EA10-7097-462D-B2B0-4882F00473C6}" presName="hierChild4" presStyleCnt="0"/>
      <dgm:spPr/>
    </dgm:pt>
    <dgm:pt modelId="{1D862398-CD74-4F4A-8CF8-7923410D9CB8}" type="pres">
      <dgm:prSet presAssocID="{4CD04E59-18C7-4573-AEEE-D00A9071A89C}" presName="Name37" presStyleLbl="parChTrans1D4" presStyleIdx="0" presStyleCnt="1"/>
      <dgm:spPr/>
    </dgm:pt>
    <dgm:pt modelId="{4A97E4E7-0CE1-4547-BE8D-3B091E02BC4C}" type="pres">
      <dgm:prSet presAssocID="{26ECBC43-411F-4483-BDDC-748F9398C518}" presName="hierRoot2" presStyleCnt="0">
        <dgm:presLayoutVars>
          <dgm:hierBranch val="init"/>
        </dgm:presLayoutVars>
      </dgm:prSet>
      <dgm:spPr/>
    </dgm:pt>
    <dgm:pt modelId="{CE1D2EF8-D780-4D37-A229-87B697FB4691}" type="pres">
      <dgm:prSet presAssocID="{26ECBC43-411F-4483-BDDC-748F9398C518}" presName="rootComposite" presStyleCnt="0"/>
      <dgm:spPr/>
    </dgm:pt>
    <dgm:pt modelId="{410C1EE5-257B-4CA0-B271-2C615C0755A8}" type="pres">
      <dgm:prSet presAssocID="{26ECBC43-411F-4483-BDDC-748F9398C518}" presName="rootText" presStyleLbl="node4" presStyleIdx="0" presStyleCnt="1">
        <dgm:presLayoutVars>
          <dgm:chPref val="3"/>
        </dgm:presLayoutVars>
      </dgm:prSet>
      <dgm:spPr/>
    </dgm:pt>
    <dgm:pt modelId="{93B7FE26-2982-4824-96EA-8444F1F7D0C9}" type="pres">
      <dgm:prSet presAssocID="{26ECBC43-411F-4483-BDDC-748F9398C518}" presName="rootConnector" presStyleLbl="node4" presStyleIdx="0" presStyleCnt="1"/>
      <dgm:spPr/>
    </dgm:pt>
    <dgm:pt modelId="{D9A8A0C6-6AAE-451C-9122-82E54C1F72AF}" type="pres">
      <dgm:prSet presAssocID="{26ECBC43-411F-4483-BDDC-748F9398C518}" presName="hierChild4" presStyleCnt="0"/>
      <dgm:spPr/>
    </dgm:pt>
    <dgm:pt modelId="{A518229A-FE74-4837-8087-4040C9CF68E8}" type="pres">
      <dgm:prSet presAssocID="{26ECBC43-411F-4483-BDDC-748F9398C518}" presName="hierChild5" presStyleCnt="0"/>
      <dgm:spPr/>
    </dgm:pt>
    <dgm:pt modelId="{40201FDF-3952-4D8B-875A-3FDFD09E91FF}" type="pres">
      <dgm:prSet presAssocID="{4667EA10-7097-462D-B2B0-4882F00473C6}" presName="hierChild5" presStyleCnt="0"/>
      <dgm:spPr/>
    </dgm:pt>
    <dgm:pt modelId="{9772D43B-DD94-43A3-84C6-623066ACD6B8}" type="pres">
      <dgm:prSet presAssocID="{B2EF8E23-01AF-4206-9FFE-1B3BEC11D00A}" presName="hierChild5" presStyleCnt="0"/>
      <dgm:spPr/>
    </dgm:pt>
    <dgm:pt modelId="{12EE11AC-55D0-4C30-98D9-61043F81E46B}" type="pres">
      <dgm:prSet presAssocID="{37F721AF-62EE-49F9-9733-7B290C7F7349}" presName="hierChild3" presStyleCnt="0"/>
      <dgm:spPr/>
    </dgm:pt>
  </dgm:ptLst>
  <dgm:cxnLst>
    <dgm:cxn modelId="{37F76107-9B7A-413F-98A3-EB67F71AD2A7}" type="presOf" srcId="{4667EA10-7097-462D-B2B0-4882F00473C6}" destId="{517AC303-CCFC-4523-AB98-39314600B9B2}" srcOrd="1" destOrd="0" presId="urn:microsoft.com/office/officeart/2005/8/layout/orgChart1"/>
    <dgm:cxn modelId="{1930EE08-C771-4FE8-B861-6B73B842D90D}" type="presOf" srcId="{26ECBC43-411F-4483-BDDC-748F9398C518}" destId="{93B7FE26-2982-4824-96EA-8444F1F7D0C9}" srcOrd="1" destOrd="0" presId="urn:microsoft.com/office/officeart/2005/8/layout/orgChart1"/>
    <dgm:cxn modelId="{B9BA5030-6A49-49D2-A65F-751D8719D211}" type="presOf" srcId="{26ECBC43-411F-4483-BDDC-748F9398C518}" destId="{410C1EE5-257B-4CA0-B271-2C615C0755A8}" srcOrd="0" destOrd="0" presId="urn:microsoft.com/office/officeart/2005/8/layout/orgChart1"/>
    <dgm:cxn modelId="{0633D443-225F-474F-B0F1-FEFD28671E97}" type="presOf" srcId="{37F721AF-62EE-49F9-9733-7B290C7F7349}" destId="{9A8EFEA2-BDF9-4218-8906-B86F7CDAF4C5}" srcOrd="0" destOrd="0" presId="urn:microsoft.com/office/officeart/2005/8/layout/orgChart1"/>
    <dgm:cxn modelId="{AB1E1246-DAC9-4A7C-8E7F-B7DB3389FB87}" type="presOf" srcId="{4667EA10-7097-462D-B2B0-4882F00473C6}" destId="{989B34D9-9342-4871-BF6C-32F058B0E1DE}" srcOrd="0" destOrd="0" presId="urn:microsoft.com/office/officeart/2005/8/layout/orgChart1"/>
    <dgm:cxn modelId="{C1512F66-280A-4F6F-A6C5-39FE33F1C63F}" type="presOf" srcId="{4CD04E59-18C7-4573-AEEE-D00A9071A89C}" destId="{1D862398-CD74-4F4A-8CF8-7923410D9CB8}" srcOrd="0" destOrd="0" presId="urn:microsoft.com/office/officeart/2005/8/layout/orgChart1"/>
    <dgm:cxn modelId="{8A142B72-3D52-4EC2-BD56-E5CCD8179B61}" type="presOf" srcId="{6EAAC895-DA6A-4C04-8772-42B5BDB94A81}" destId="{53C1B100-D4EC-4298-B4B5-8F2BFB04D818}" srcOrd="0" destOrd="0" presId="urn:microsoft.com/office/officeart/2005/8/layout/orgChart1"/>
    <dgm:cxn modelId="{A1D65352-7E24-4C27-98F2-82FDECA93771}" type="presOf" srcId="{8DE60746-8B57-48DC-AB14-CA681C4577D1}" destId="{127C9379-7E92-4B18-AAE5-130F48C99A7F}" srcOrd="0" destOrd="0" presId="urn:microsoft.com/office/officeart/2005/8/layout/orgChart1"/>
    <dgm:cxn modelId="{3C12E856-0236-467E-98A6-E4FBF5953621}" srcId="{B2EF8E23-01AF-4206-9FFE-1B3BEC11D00A}" destId="{4667EA10-7097-462D-B2B0-4882F00473C6}" srcOrd="0" destOrd="0" parTransId="{BC49B3B5-ED52-49E0-8B65-F75F4B89F636}" sibTransId="{6C7F55A0-8E67-4411-A392-0083B7633C41}"/>
    <dgm:cxn modelId="{C5589277-0C36-47FB-9838-83A4117AA197}" type="presOf" srcId="{B2EF8E23-01AF-4206-9FFE-1B3BEC11D00A}" destId="{9527D72B-C3ED-4B7D-92D0-BB34A9799149}" srcOrd="0" destOrd="0" presId="urn:microsoft.com/office/officeart/2005/8/layout/orgChart1"/>
    <dgm:cxn modelId="{8355D25A-E003-4054-9379-82A59F57990F}" type="presOf" srcId="{37F721AF-62EE-49F9-9733-7B290C7F7349}" destId="{557D8938-0860-4656-A7F4-C54ACD62B4EB}" srcOrd="1" destOrd="0" presId="urn:microsoft.com/office/officeart/2005/8/layout/orgChart1"/>
    <dgm:cxn modelId="{617BB0BE-C10A-42C1-B62C-AE6D55644CA7}" srcId="{4667EA10-7097-462D-B2B0-4882F00473C6}" destId="{26ECBC43-411F-4483-BDDC-748F9398C518}" srcOrd="0" destOrd="0" parTransId="{4CD04E59-18C7-4573-AEEE-D00A9071A89C}" sibTransId="{DF7513EF-BA65-4CFE-8FFF-BC33346D1D94}"/>
    <dgm:cxn modelId="{EA929DC2-EE82-4EE9-AA7E-D19BDD2A75CA}" srcId="{6EAAC895-DA6A-4C04-8772-42B5BDB94A81}" destId="{37F721AF-62EE-49F9-9733-7B290C7F7349}" srcOrd="0" destOrd="0" parTransId="{79AE8533-EC69-40D0-A161-20DA2FA7E6F4}" sibTransId="{7773C7B5-BD9E-4E5C-AD75-6A4B38B8476C}"/>
    <dgm:cxn modelId="{4BD35BC5-3055-4CC4-8D4A-476A6AAE289E}" type="presOf" srcId="{BC49B3B5-ED52-49E0-8B65-F75F4B89F636}" destId="{975ABD2D-C01B-4898-9DFE-5976B70F79B0}" srcOrd="0" destOrd="0" presId="urn:microsoft.com/office/officeart/2005/8/layout/orgChart1"/>
    <dgm:cxn modelId="{9204C2E0-B96D-4940-BC3C-449E265BC1E1}" srcId="{37F721AF-62EE-49F9-9733-7B290C7F7349}" destId="{B2EF8E23-01AF-4206-9FFE-1B3BEC11D00A}" srcOrd="0" destOrd="0" parTransId="{8DE60746-8B57-48DC-AB14-CA681C4577D1}" sibTransId="{2D432276-6BC5-4EE0-AD64-01B8703E861E}"/>
    <dgm:cxn modelId="{A4E88BE9-A6EF-4184-B399-96CEC42562DE}" type="presOf" srcId="{B2EF8E23-01AF-4206-9FFE-1B3BEC11D00A}" destId="{EA434C67-D70B-459B-B827-7F561D453CDC}" srcOrd="1" destOrd="0" presId="urn:microsoft.com/office/officeart/2005/8/layout/orgChart1"/>
    <dgm:cxn modelId="{7BFBF0B8-517A-4463-8D62-65CE58C8E605}" type="presParOf" srcId="{53C1B100-D4EC-4298-B4B5-8F2BFB04D818}" destId="{83A9FC12-E3F6-431C-B51D-A77F02BE9937}" srcOrd="0" destOrd="0" presId="urn:microsoft.com/office/officeart/2005/8/layout/orgChart1"/>
    <dgm:cxn modelId="{1A8592D7-1D66-4B66-AFFC-4F0FBCDAC9D7}" type="presParOf" srcId="{83A9FC12-E3F6-431C-B51D-A77F02BE9937}" destId="{D2521D24-9EE0-40B3-BE2E-A7887388C108}" srcOrd="0" destOrd="0" presId="urn:microsoft.com/office/officeart/2005/8/layout/orgChart1"/>
    <dgm:cxn modelId="{52467D3B-439C-4583-AFF4-D362E3AE6A42}" type="presParOf" srcId="{D2521D24-9EE0-40B3-BE2E-A7887388C108}" destId="{9A8EFEA2-BDF9-4218-8906-B86F7CDAF4C5}" srcOrd="0" destOrd="0" presId="urn:microsoft.com/office/officeart/2005/8/layout/orgChart1"/>
    <dgm:cxn modelId="{A3406B7E-E11F-4E3C-9B9E-D69F97F4D602}" type="presParOf" srcId="{D2521D24-9EE0-40B3-BE2E-A7887388C108}" destId="{557D8938-0860-4656-A7F4-C54ACD62B4EB}" srcOrd="1" destOrd="0" presId="urn:microsoft.com/office/officeart/2005/8/layout/orgChart1"/>
    <dgm:cxn modelId="{7E25EBA0-DF5F-4DE9-9080-753AA28FD7E0}" type="presParOf" srcId="{83A9FC12-E3F6-431C-B51D-A77F02BE9937}" destId="{92F56B3F-C098-4158-9665-D843E8675838}" srcOrd="1" destOrd="0" presId="urn:microsoft.com/office/officeart/2005/8/layout/orgChart1"/>
    <dgm:cxn modelId="{6EE8534A-1EBB-4BC9-A76F-303EA487DBC3}" type="presParOf" srcId="{92F56B3F-C098-4158-9665-D843E8675838}" destId="{127C9379-7E92-4B18-AAE5-130F48C99A7F}" srcOrd="0" destOrd="0" presId="urn:microsoft.com/office/officeart/2005/8/layout/orgChart1"/>
    <dgm:cxn modelId="{AA0C5E07-4853-4A26-A144-A2DB9E154E8C}" type="presParOf" srcId="{92F56B3F-C098-4158-9665-D843E8675838}" destId="{B39CA500-96BF-4DC3-9723-B8B0DD077C8E}" srcOrd="1" destOrd="0" presId="urn:microsoft.com/office/officeart/2005/8/layout/orgChart1"/>
    <dgm:cxn modelId="{BEFF14B6-C903-4785-A2F0-945D10ED2876}" type="presParOf" srcId="{B39CA500-96BF-4DC3-9723-B8B0DD077C8E}" destId="{83D17A60-01B6-4AF6-BA3B-EEF2DF6D792F}" srcOrd="0" destOrd="0" presId="urn:microsoft.com/office/officeart/2005/8/layout/orgChart1"/>
    <dgm:cxn modelId="{87595819-599E-49FC-9630-756901E85774}" type="presParOf" srcId="{83D17A60-01B6-4AF6-BA3B-EEF2DF6D792F}" destId="{9527D72B-C3ED-4B7D-92D0-BB34A9799149}" srcOrd="0" destOrd="0" presId="urn:microsoft.com/office/officeart/2005/8/layout/orgChart1"/>
    <dgm:cxn modelId="{4556565D-FA88-427F-BB71-CE2575E4CEC8}" type="presParOf" srcId="{83D17A60-01B6-4AF6-BA3B-EEF2DF6D792F}" destId="{EA434C67-D70B-459B-B827-7F561D453CDC}" srcOrd="1" destOrd="0" presId="urn:microsoft.com/office/officeart/2005/8/layout/orgChart1"/>
    <dgm:cxn modelId="{663B21AE-2D01-44A3-ACDD-8F503AAE1CA9}" type="presParOf" srcId="{B39CA500-96BF-4DC3-9723-B8B0DD077C8E}" destId="{6C399132-A134-423A-A1B4-E556DD95D3AF}" srcOrd="1" destOrd="0" presId="urn:microsoft.com/office/officeart/2005/8/layout/orgChart1"/>
    <dgm:cxn modelId="{F7EAB0BC-7E02-48E9-9B7B-D5375B319D06}" type="presParOf" srcId="{6C399132-A134-423A-A1B4-E556DD95D3AF}" destId="{975ABD2D-C01B-4898-9DFE-5976B70F79B0}" srcOrd="0" destOrd="0" presId="urn:microsoft.com/office/officeart/2005/8/layout/orgChart1"/>
    <dgm:cxn modelId="{A89163EE-7FE6-4C0C-9E4C-004D03832214}" type="presParOf" srcId="{6C399132-A134-423A-A1B4-E556DD95D3AF}" destId="{FB4B2D77-0C39-4A3D-9328-B7889037C9FC}" srcOrd="1" destOrd="0" presId="urn:microsoft.com/office/officeart/2005/8/layout/orgChart1"/>
    <dgm:cxn modelId="{ED0551BE-5218-4E31-AA5B-2CD6476F5BBA}" type="presParOf" srcId="{FB4B2D77-0C39-4A3D-9328-B7889037C9FC}" destId="{32E10B28-354A-48C7-BBE1-3204A8AAC66B}" srcOrd="0" destOrd="0" presId="urn:microsoft.com/office/officeart/2005/8/layout/orgChart1"/>
    <dgm:cxn modelId="{A0FF7577-A42E-4B3D-B0C3-9C7FED64D0BD}" type="presParOf" srcId="{32E10B28-354A-48C7-BBE1-3204A8AAC66B}" destId="{989B34D9-9342-4871-BF6C-32F058B0E1DE}" srcOrd="0" destOrd="0" presId="urn:microsoft.com/office/officeart/2005/8/layout/orgChart1"/>
    <dgm:cxn modelId="{C857FAAE-432E-42E1-8E82-3E97AFECAB23}" type="presParOf" srcId="{32E10B28-354A-48C7-BBE1-3204A8AAC66B}" destId="{517AC303-CCFC-4523-AB98-39314600B9B2}" srcOrd="1" destOrd="0" presId="urn:microsoft.com/office/officeart/2005/8/layout/orgChart1"/>
    <dgm:cxn modelId="{78FA7227-EF49-49AA-9712-58BED21B4475}" type="presParOf" srcId="{FB4B2D77-0C39-4A3D-9328-B7889037C9FC}" destId="{A67842E4-7BF2-4452-A23E-2F192B92259B}" srcOrd="1" destOrd="0" presId="urn:microsoft.com/office/officeart/2005/8/layout/orgChart1"/>
    <dgm:cxn modelId="{E9108431-03E4-4CA0-9583-17D4B3E6546D}" type="presParOf" srcId="{A67842E4-7BF2-4452-A23E-2F192B92259B}" destId="{1D862398-CD74-4F4A-8CF8-7923410D9CB8}" srcOrd="0" destOrd="0" presId="urn:microsoft.com/office/officeart/2005/8/layout/orgChart1"/>
    <dgm:cxn modelId="{96DE2462-BAD3-4939-9748-6C89ED22779D}" type="presParOf" srcId="{A67842E4-7BF2-4452-A23E-2F192B92259B}" destId="{4A97E4E7-0CE1-4547-BE8D-3B091E02BC4C}" srcOrd="1" destOrd="0" presId="urn:microsoft.com/office/officeart/2005/8/layout/orgChart1"/>
    <dgm:cxn modelId="{C4F0B44C-A487-4172-9C2B-B3F98923F55A}" type="presParOf" srcId="{4A97E4E7-0CE1-4547-BE8D-3B091E02BC4C}" destId="{CE1D2EF8-D780-4D37-A229-87B697FB4691}" srcOrd="0" destOrd="0" presId="urn:microsoft.com/office/officeart/2005/8/layout/orgChart1"/>
    <dgm:cxn modelId="{2817AD3D-97E1-46D9-A2E4-0A9D345EF696}" type="presParOf" srcId="{CE1D2EF8-D780-4D37-A229-87B697FB4691}" destId="{410C1EE5-257B-4CA0-B271-2C615C0755A8}" srcOrd="0" destOrd="0" presId="urn:microsoft.com/office/officeart/2005/8/layout/orgChart1"/>
    <dgm:cxn modelId="{83A2F815-1EC4-4B2A-90B8-F457FFC8BE7E}" type="presParOf" srcId="{CE1D2EF8-D780-4D37-A229-87B697FB4691}" destId="{93B7FE26-2982-4824-96EA-8444F1F7D0C9}" srcOrd="1" destOrd="0" presId="urn:microsoft.com/office/officeart/2005/8/layout/orgChart1"/>
    <dgm:cxn modelId="{0569E9AB-D225-4FF1-985F-3824817D5C84}" type="presParOf" srcId="{4A97E4E7-0CE1-4547-BE8D-3B091E02BC4C}" destId="{D9A8A0C6-6AAE-451C-9122-82E54C1F72AF}" srcOrd="1" destOrd="0" presId="urn:microsoft.com/office/officeart/2005/8/layout/orgChart1"/>
    <dgm:cxn modelId="{14CB8AC6-8E8A-48BE-B2AD-04F756BF0388}" type="presParOf" srcId="{4A97E4E7-0CE1-4547-BE8D-3B091E02BC4C}" destId="{A518229A-FE74-4837-8087-4040C9CF68E8}" srcOrd="2" destOrd="0" presId="urn:microsoft.com/office/officeart/2005/8/layout/orgChart1"/>
    <dgm:cxn modelId="{E0CD60FF-0851-4906-9272-D9E32949BAF1}" type="presParOf" srcId="{FB4B2D77-0C39-4A3D-9328-B7889037C9FC}" destId="{40201FDF-3952-4D8B-875A-3FDFD09E91FF}" srcOrd="2" destOrd="0" presId="urn:microsoft.com/office/officeart/2005/8/layout/orgChart1"/>
    <dgm:cxn modelId="{98DE9781-1D76-49DA-A95B-82C68FCA56E6}" type="presParOf" srcId="{B39CA500-96BF-4DC3-9723-B8B0DD077C8E}" destId="{9772D43B-DD94-43A3-84C6-623066ACD6B8}" srcOrd="2" destOrd="0" presId="urn:microsoft.com/office/officeart/2005/8/layout/orgChart1"/>
    <dgm:cxn modelId="{30CB3D3B-4B91-4F4B-94B2-1798ED8319B5}" type="presParOf" srcId="{83A9FC12-E3F6-431C-B51D-A77F02BE9937}" destId="{12EE11AC-55D0-4C30-98D9-61043F81E46B}"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6EAAC895-DA6A-4C04-8772-42B5BDB94A81}" type="doc">
      <dgm:prSet loTypeId="urn:microsoft.com/office/officeart/2005/8/layout/orgChart1" loCatId="hierarchy" qsTypeId="urn:microsoft.com/office/officeart/2005/8/quickstyle/simple1" qsCatId="simple" csTypeId="urn:microsoft.com/office/officeart/2005/8/colors/accent2_2" csCatId="accent2" phldr="1"/>
      <dgm:spPr/>
      <dgm:t>
        <a:bodyPr/>
        <a:lstStyle/>
        <a:p>
          <a:endParaRPr lang="en-CA"/>
        </a:p>
      </dgm:t>
    </dgm:pt>
    <dgm:pt modelId="{37F721AF-62EE-49F9-9733-7B290C7F7349}">
      <dgm:prSet phldrT="[Text]" custT="1"/>
      <dgm:spPr/>
      <dgm:t>
        <a:bodyPr/>
        <a:lstStyle/>
        <a:p>
          <a:r>
            <a:rPr lang="en-CA" sz="1100" noProof="0" dirty="0"/>
            <a:t>Director, Visitor Experience</a:t>
          </a:r>
        </a:p>
      </dgm:t>
    </dgm:pt>
    <dgm:pt modelId="{79AE8533-EC69-40D0-A161-20DA2FA7E6F4}" type="parTrans" cxnId="{EA929DC2-EE82-4EE9-AA7E-D19BDD2A75CA}">
      <dgm:prSet/>
      <dgm:spPr/>
      <dgm:t>
        <a:bodyPr/>
        <a:lstStyle/>
        <a:p>
          <a:endParaRPr lang="en-CA" sz="1100"/>
        </a:p>
      </dgm:t>
    </dgm:pt>
    <dgm:pt modelId="{7773C7B5-BD9E-4E5C-AD75-6A4B38B8476C}" type="sibTrans" cxnId="{EA929DC2-EE82-4EE9-AA7E-D19BDD2A75CA}">
      <dgm:prSet/>
      <dgm:spPr/>
      <dgm:t>
        <a:bodyPr/>
        <a:lstStyle/>
        <a:p>
          <a:endParaRPr lang="en-CA" sz="1100"/>
        </a:p>
      </dgm:t>
    </dgm:pt>
    <dgm:pt modelId="{B2EF8E23-01AF-4206-9FFE-1B3BEC11D00A}">
      <dgm:prSet phldrT="[Text]" custT="1"/>
      <dgm:spPr/>
      <dgm:t>
        <a:bodyPr lIns="36000" tIns="72000" rIns="36000" bIns="72000"/>
        <a:lstStyle/>
        <a:p>
          <a:r>
            <a:rPr lang="en-CA" sz="1100" noProof="0" dirty="0"/>
            <a:t>Manager, Visitor Services and Activities</a:t>
          </a:r>
        </a:p>
      </dgm:t>
    </dgm:pt>
    <dgm:pt modelId="{8DE60746-8B57-48DC-AB14-CA681C4577D1}" type="parTrans" cxnId="{9204C2E0-B96D-4940-BC3C-449E265BC1E1}">
      <dgm:prSet/>
      <dgm:spPr>
        <a:ln>
          <a:solidFill>
            <a:srgbClr val="ADBF2B"/>
          </a:solidFill>
        </a:ln>
      </dgm:spPr>
      <dgm:t>
        <a:bodyPr/>
        <a:lstStyle/>
        <a:p>
          <a:endParaRPr lang="en-CA" sz="1100"/>
        </a:p>
      </dgm:t>
    </dgm:pt>
    <dgm:pt modelId="{2D432276-6BC5-4EE0-AD64-01B8703E861E}" type="sibTrans" cxnId="{9204C2E0-B96D-4940-BC3C-449E265BC1E1}">
      <dgm:prSet/>
      <dgm:spPr/>
      <dgm:t>
        <a:bodyPr/>
        <a:lstStyle/>
        <a:p>
          <a:endParaRPr lang="en-CA" sz="1100"/>
        </a:p>
      </dgm:t>
    </dgm:pt>
    <dgm:pt modelId="{4667EA10-7097-462D-B2B0-4882F00473C6}">
      <dgm:prSet custT="1"/>
      <dgm:spPr/>
      <dgm:t>
        <a:bodyPr/>
        <a:lstStyle/>
        <a:p>
          <a:r>
            <a:rPr lang="en-CA" sz="1100" noProof="0" dirty="0"/>
            <a:t>Recreational Activity Analyst</a:t>
          </a:r>
        </a:p>
      </dgm:t>
    </dgm:pt>
    <dgm:pt modelId="{BC49B3B5-ED52-49E0-8B65-F75F4B89F636}" type="parTrans" cxnId="{3C12E856-0236-467E-98A6-E4FBF5953621}">
      <dgm:prSet/>
      <dgm:spPr>
        <a:ln>
          <a:solidFill>
            <a:srgbClr val="ADBF2B"/>
          </a:solidFill>
        </a:ln>
      </dgm:spPr>
      <dgm:t>
        <a:bodyPr/>
        <a:lstStyle/>
        <a:p>
          <a:endParaRPr lang="en-CA" sz="1100"/>
        </a:p>
      </dgm:t>
    </dgm:pt>
    <dgm:pt modelId="{6C7F55A0-8E67-4411-A392-0083B7633C41}" type="sibTrans" cxnId="{3C12E856-0236-467E-98A6-E4FBF5953621}">
      <dgm:prSet/>
      <dgm:spPr/>
      <dgm:t>
        <a:bodyPr/>
        <a:lstStyle/>
        <a:p>
          <a:endParaRPr lang="en-CA" sz="1100"/>
        </a:p>
      </dgm:t>
    </dgm:pt>
    <dgm:pt modelId="{DB8E95C3-A98A-40F7-9C80-6325A210F098}">
      <dgm:prSet custT="1"/>
      <dgm:spPr/>
      <dgm:t>
        <a:bodyPr/>
        <a:lstStyle/>
        <a:p>
          <a:r>
            <a:rPr lang="en-CA" sz="1100" noProof="0" dirty="0"/>
            <a:t>National LTC Coordinator</a:t>
          </a:r>
        </a:p>
      </dgm:t>
    </dgm:pt>
    <dgm:pt modelId="{51CF0850-14BD-4BBF-83D4-EAD0388E8346}" type="parTrans" cxnId="{7D118D82-679F-409E-80A3-DFCD7A7488E6}">
      <dgm:prSet/>
      <dgm:spPr>
        <a:ln>
          <a:solidFill>
            <a:srgbClr val="ADBF2B"/>
          </a:solidFill>
        </a:ln>
      </dgm:spPr>
      <dgm:t>
        <a:bodyPr/>
        <a:lstStyle/>
        <a:p>
          <a:endParaRPr lang="en-CA" sz="1100"/>
        </a:p>
      </dgm:t>
    </dgm:pt>
    <dgm:pt modelId="{A0D1F48B-EB24-47F5-A691-21767ADB382C}" type="sibTrans" cxnId="{7D118D82-679F-409E-80A3-DFCD7A7488E6}">
      <dgm:prSet/>
      <dgm:spPr/>
      <dgm:t>
        <a:bodyPr/>
        <a:lstStyle/>
        <a:p>
          <a:endParaRPr lang="en-CA" sz="1100"/>
        </a:p>
      </dgm:t>
    </dgm:pt>
    <dgm:pt modelId="{9030883B-38EE-404A-80D2-B4E90C97D4D2}">
      <dgm:prSet custT="1"/>
      <dgm:spPr>
        <a:solidFill>
          <a:srgbClr val="6ABAEC"/>
        </a:solidFill>
      </dgm:spPr>
      <dgm:t>
        <a:bodyPr/>
        <a:lstStyle/>
        <a:p>
          <a:r>
            <a:rPr lang="en-CA" sz="1100" noProof="0" dirty="0"/>
            <a:t>Ottawa Hub Coordinator</a:t>
          </a:r>
        </a:p>
      </dgm:t>
    </dgm:pt>
    <dgm:pt modelId="{580E01BB-4605-4D25-BF9B-7D4F7964DF87}" type="parTrans" cxnId="{29C94990-B19B-49D6-91A1-A19E96A3C396}">
      <dgm:prSet/>
      <dgm:spPr>
        <a:ln>
          <a:solidFill>
            <a:srgbClr val="ADBF2B"/>
          </a:solidFill>
        </a:ln>
      </dgm:spPr>
      <dgm:t>
        <a:bodyPr/>
        <a:lstStyle/>
        <a:p>
          <a:endParaRPr lang="en-CA" sz="1100"/>
        </a:p>
      </dgm:t>
    </dgm:pt>
    <dgm:pt modelId="{965DB85C-4643-44D5-9ACC-A5671E934260}" type="sibTrans" cxnId="{29C94990-B19B-49D6-91A1-A19E96A3C396}">
      <dgm:prSet/>
      <dgm:spPr/>
      <dgm:t>
        <a:bodyPr/>
        <a:lstStyle/>
        <a:p>
          <a:endParaRPr lang="en-CA" sz="1100"/>
        </a:p>
      </dgm:t>
    </dgm:pt>
    <dgm:pt modelId="{51BC2D48-E6FD-4A27-A9DA-F2E3FDABA558}">
      <dgm:prSet custT="1"/>
      <dgm:spPr>
        <a:solidFill>
          <a:srgbClr val="6ABAEC"/>
        </a:solidFill>
      </dgm:spPr>
      <dgm:t>
        <a:bodyPr/>
        <a:lstStyle/>
        <a:p>
          <a:r>
            <a:rPr lang="en-CA" sz="1100" noProof="0" dirty="0"/>
            <a:t>LTC Students (Ottawa)</a:t>
          </a:r>
        </a:p>
      </dgm:t>
    </dgm:pt>
    <dgm:pt modelId="{9B527654-9C15-412E-89E6-81522ED3C847}" type="parTrans" cxnId="{A9DC52FE-E666-4FB2-A083-97CA1C007412}">
      <dgm:prSet/>
      <dgm:spPr>
        <a:ln>
          <a:solidFill>
            <a:srgbClr val="6ABAEC"/>
          </a:solidFill>
        </a:ln>
      </dgm:spPr>
      <dgm:t>
        <a:bodyPr/>
        <a:lstStyle/>
        <a:p>
          <a:endParaRPr lang="en-CA"/>
        </a:p>
      </dgm:t>
    </dgm:pt>
    <dgm:pt modelId="{E930411F-48E8-4341-8AC7-552CB1B6664E}" type="sibTrans" cxnId="{A9DC52FE-E666-4FB2-A083-97CA1C007412}">
      <dgm:prSet/>
      <dgm:spPr/>
      <dgm:t>
        <a:bodyPr/>
        <a:lstStyle/>
        <a:p>
          <a:endParaRPr lang="en-CA"/>
        </a:p>
      </dgm:t>
    </dgm:pt>
    <dgm:pt modelId="{0E0025D9-DF63-4921-9811-0F64FDF30B0F}">
      <dgm:prSet custT="1"/>
      <dgm:spPr>
        <a:solidFill>
          <a:srgbClr val="63005D"/>
        </a:solidFill>
      </dgm:spPr>
      <dgm:t>
        <a:bodyPr/>
        <a:lstStyle/>
        <a:p>
          <a:r>
            <a:rPr lang="en-CA" sz="1100" noProof="0" dirty="0"/>
            <a:t>LTC Hub Coordinators</a:t>
          </a:r>
        </a:p>
      </dgm:t>
    </dgm:pt>
    <dgm:pt modelId="{C8304952-1289-4AE9-A9AB-E6D874B74DAC}" type="parTrans" cxnId="{3D7C4CE5-EA82-4850-9F32-12E4DDAA4733}">
      <dgm:prSet/>
      <dgm:spPr>
        <a:ln>
          <a:solidFill>
            <a:srgbClr val="63005D"/>
          </a:solidFill>
          <a:prstDash val="dash"/>
        </a:ln>
      </dgm:spPr>
      <dgm:t>
        <a:bodyPr/>
        <a:lstStyle/>
        <a:p>
          <a:endParaRPr lang="en-CA"/>
        </a:p>
      </dgm:t>
    </dgm:pt>
    <dgm:pt modelId="{6CE8AF48-0252-4309-8B8F-8047CF41C1F1}" type="sibTrans" cxnId="{3D7C4CE5-EA82-4850-9F32-12E4DDAA4733}">
      <dgm:prSet/>
      <dgm:spPr/>
      <dgm:t>
        <a:bodyPr/>
        <a:lstStyle/>
        <a:p>
          <a:endParaRPr lang="en-CA"/>
        </a:p>
      </dgm:t>
    </dgm:pt>
    <dgm:pt modelId="{AE285380-3F0D-45FB-B032-3E5A8C3E9C98}">
      <dgm:prSet custT="1"/>
      <dgm:spPr>
        <a:solidFill>
          <a:srgbClr val="8D527A"/>
        </a:solidFill>
      </dgm:spPr>
      <dgm:t>
        <a:bodyPr/>
        <a:lstStyle/>
        <a:p>
          <a:r>
            <a:rPr lang="en-CA" sz="1100" noProof="0" dirty="0"/>
            <a:t>Field Units (Overnights or Learn-to Paddle sites)</a:t>
          </a:r>
        </a:p>
      </dgm:t>
    </dgm:pt>
    <dgm:pt modelId="{66C1FC44-45E6-411F-A1A0-7D46051CDF65}" type="parTrans" cxnId="{7CC03A7A-9200-4749-9413-C655C104D50C}">
      <dgm:prSet/>
      <dgm:spPr>
        <a:ln>
          <a:solidFill>
            <a:srgbClr val="63005D"/>
          </a:solidFill>
          <a:prstDash val="dash"/>
        </a:ln>
      </dgm:spPr>
      <dgm:t>
        <a:bodyPr/>
        <a:lstStyle/>
        <a:p>
          <a:endParaRPr lang="en-CA"/>
        </a:p>
      </dgm:t>
    </dgm:pt>
    <dgm:pt modelId="{AC73C67D-8D75-4198-BAA7-D1ECD37C6C0F}" type="sibTrans" cxnId="{7CC03A7A-9200-4749-9413-C655C104D50C}">
      <dgm:prSet/>
      <dgm:spPr/>
      <dgm:t>
        <a:bodyPr/>
        <a:lstStyle/>
        <a:p>
          <a:endParaRPr lang="en-CA"/>
        </a:p>
      </dgm:t>
    </dgm:pt>
    <dgm:pt modelId="{53C1B100-D4EC-4298-B4B5-8F2BFB04D818}" type="pres">
      <dgm:prSet presAssocID="{6EAAC895-DA6A-4C04-8772-42B5BDB94A81}" presName="hierChild1" presStyleCnt="0">
        <dgm:presLayoutVars>
          <dgm:orgChart val="1"/>
          <dgm:chPref val="1"/>
          <dgm:dir/>
          <dgm:animOne val="branch"/>
          <dgm:animLvl val="lvl"/>
          <dgm:resizeHandles/>
        </dgm:presLayoutVars>
      </dgm:prSet>
      <dgm:spPr/>
    </dgm:pt>
    <dgm:pt modelId="{83A9FC12-E3F6-431C-B51D-A77F02BE9937}" type="pres">
      <dgm:prSet presAssocID="{37F721AF-62EE-49F9-9733-7B290C7F7349}" presName="hierRoot1" presStyleCnt="0">
        <dgm:presLayoutVars>
          <dgm:hierBranch val="init"/>
        </dgm:presLayoutVars>
      </dgm:prSet>
      <dgm:spPr/>
    </dgm:pt>
    <dgm:pt modelId="{D2521D24-9EE0-40B3-BE2E-A7887388C108}" type="pres">
      <dgm:prSet presAssocID="{37F721AF-62EE-49F9-9733-7B290C7F7349}" presName="rootComposite1" presStyleCnt="0"/>
      <dgm:spPr/>
    </dgm:pt>
    <dgm:pt modelId="{9A8EFEA2-BDF9-4218-8906-B86F7CDAF4C5}" type="pres">
      <dgm:prSet presAssocID="{37F721AF-62EE-49F9-9733-7B290C7F7349}" presName="rootText1" presStyleLbl="node0" presStyleIdx="0" presStyleCnt="1" custScaleX="156275" custScaleY="114979">
        <dgm:presLayoutVars>
          <dgm:chPref val="3"/>
        </dgm:presLayoutVars>
      </dgm:prSet>
      <dgm:spPr/>
    </dgm:pt>
    <dgm:pt modelId="{557D8938-0860-4656-A7F4-C54ACD62B4EB}" type="pres">
      <dgm:prSet presAssocID="{37F721AF-62EE-49F9-9733-7B290C7F7349}" presName="rootConnector1" presStyleLbl="node1" presStyleIdx="0" presStyleCnt="0"/>
      <dgm:spPr/>
    </dgm:pt>
    <dgm:pt modelId="{92F56B3F-C098-4158-9665-D843E8675838}" type="pres">
      <dgm:prSet presAssocID="{37F721AF-62EE-49F9-9733-7B290C7F7349}" presName="hierChild2" presStyleCnt="0"/>
      <dgm:spPr/>
    </dgm:pt>
    <dgm:pt modelId="{127C9379-7E92-4B18-AAE5-130F48C99A7F}" type="pres">
      <dgm:prSet presAssocID="{8DE60746-8B57-48DC-AB14-CA681C4577D1}" presName="Name37" presStyleLbl="parChTrans1D2" presStyleIdx="0" presStyleCnt="1"/>
      <dgm:spPr/>
    </dgm:pt>
    <dgm:pt modelId="{B39CA500-96BF-4DC3-9723-B8B0DD077C8E}" type="pres">
      <dgm:prSet presAssocID="{B2EF8E23-01AF-4206-9FFE-1B3BEC11D00A}" presName="hierRoot2" presStyleCnt="0">
        <dgm:presLayoutVars>
          <dgm:hierBranch val="init"/>
        </dgm:presLayoutVars>
      </dgm:prSet>
      <dgm:spPr/>
    </dgm:pt>
    <dgm:pt modelId="{83D17A60-01B6-4AF6-BA3B-EEF2DF6D792F}" type="pres">
      <dgm:prSet presAssocID="{B2EF8E23-01AF-4206-9FFE-1B3BEC11D00A}" presName="rootComposite" presStyleCnt="0"/>
      <dgm:spPr/>
    </dgm:pt>
    <dgm:pt modelId="{9527D72B-C3ED-4B7D-92D0-BB34A9799149}" type="pres">
      <dgm:prSet presAssocID="{B2EF8E23-01AF-4206-9FFE-1B3BEC11D00A}" presName="rootText" presStyleLbl="node2" presStyleIdx="0" presStyleCnt="1" custScaleX="156275" custScaleY="124338" custLinFactNeighborY="-15036">
        <dgm:presLayoutVars>
          <dgm:chPref val="3"/>
        </dgm:presLayoutVars>
      </dgm:prSet>
      <dgm:spPr/>
    </dgm:pt>
    <dgm:pt modelId="{EA434C67-D70B-459B-B827-7F561D453CDC}" type="pres">
      <dgm:prSet presAssocID="{B2EF8E23-01AF-4206-9FFE-1B3BEC11D00A}" presName="rootConnector" presStyleLbl="node2" presStyleIdx="0" presStyleCnt="1"/>
      <dgm:spPr/>
    </dgm:pt>
    <dgm:pt modelId="{6C399132-A134-423A-A1B4-E556DD95D3AF}" type="pres">
      <dgm:prSet presAssocID="{B2EF8E23-01AF-4206-9FFE-1B3BEC11D00A}" presName="hierChild4" presStyleCnt="0"/>
      <dgm:spPr/>
    </dgm:pt>
    <dgm:pt modelId="{975ABD2D-C01B-4898-9DFE-5976B70F79B0}" type="pres">
      <dgm:prSet presAssocID="{BC49B3B5-ED52-49E0-8B65-F75F4B89F636}" presName="Name37" presStyleLbl="parChTrans1D3" presStyleIdx="0" presStyleCnt="1"/>
      <dgm:spPr/>
    </dgm:pt>
    <dgm:pt modelId="{FB4B2D77-0C39-4A3D-9328-B7889037C9FC}" type="pres">
      <dgm:prSet presAssocID="{4667EA10-7097-462D-B2B0-4882F00473C6}" presName="hierRoot2" presStyleCnt="0">
        <dgm:presLayoutVars>
          <dgm:hierBranch val="init"/>
        </dgm:presLayoutVars>
      </dgm:prSet>
      <dgm:spPr/>
    </dgm:pt>
    <dgm:pt modelId="{32E10B28-354A-48C7-BBE1-3204A8AAC66B}" type="pres">
      <dgm:prSet presAssocID="{4667EA10-7097-462D-B2B0-4882F00473C6}" presName="rootComposite" presStyleCnt="0"/>
      <dgm:spPr/>
    </dgm:pt>
    <dgm:pt modelId="{989B34D9-9342-4871-BF6C-32F058B0E1DE}" type="pres">
      <dgm:prSet presAssocID="{4667EA10-7097-462D-B2B0-4882F00473C6}" presName="rootText" presStyleLbl="node3" presStyleIdx="0" presStyleCnt="1" custScaleX="156275" custLinFactNeighborY="-25776">
        <dgm:presLayoutVars>
          <dgm:chPref val="3"/>
        </dgm:presLayoutVars>
      </dgm:prSet>
      <dgm:spPr/>
    </dgm:pt>
    <dgm:pt modelId="{517AC303-CCFC-4523-AB98-39314600B9B2}" type="pres">
      <dgm:prSet presAssocID="{4667EA10-7097-462D-B2B0-4882F00473C6}" presName="rootConnector" presStyleLbl="node3" presStyleIdx="0" presStyleCnt="1"/>
      <dgm:spPr/>
    </dgm:pt>
    <dgm:pt modelId="{A67842E4-7BF2-4452-A23E-2F192B92259B}" type="pres">
      <dgm:prSet presAssocID="{4667EA10-7097-462D-B2B0-4882F00473C6}" presName="hierChild4" presStyleCnt="0"/>
      <dgm:spPr/>
    </dgm:pt>
    <dgm:pt modelId="{A4CF5E98-39C9-4242-8AD7-88F40132DF19}" type="pres">
      <dgm:prSet presAssocID="{51CF0850-14BD-4BBF-83D4-EAD0388E8346}" presName="Name37" presStyleLbl="parChTrans1D4" presStyleIdx="0" presStyleCnt="5"/>
      <dgm:spPr/>
    </dgm:pt>
    <dgm:pt modelId="{7EA07F9B-B7F7-4048-B02F-DCF8BE53D667}" type="pres">
      <dgm:prSet presAssocID="{DB8E95C3-A98A-40F7-9C80-6325A210F098}" presName="hierRoot2" presStyleCnt="0">
        <dgm:presLayoutVars>
          <dgm:hierBranch val="init"/>
        </dgm:presLayoutVars>
      </dgm:prSet>
      <dgm:spPr/>
    </dgm:pt>
    <dgm:pt modelId="{091A1921-8C14-4E72-AF37-E6576667F275}" type="pres">
      <dgm:prSet presAssocID="{DB8E95C3-A98A-40F7-9C80-6325A210F098}" presName="rootComposite" presStyleCnt="0"/>
      <dgm:spPr/>
    </dgm:pt>
    <dgm:pt modelId="{81D4C49A-C59F-4F51-872C-5E04FAD245C3}" type="pres">
      <dgm:prSet presAssocID="{DB8E95C3-A98A-40F7-9C80-6325A210F098}" presName="rootText" presStyleLbl="node4" presStyleIdx="0" presStyleCnt="5">
        <dgm:presLayoutVars>
          <dgm:chPref val="3"/>
        </dgm:presLayoutVars>
      </dgm:prSet>
      <dgm:spPr/>
    </dgm:pt>
    <dgm:pt modelId="{4BB27EB9-2968-4837-BFF2-EC8AC6755B11}" type="pres">
      <dgm:prSet presAssocID="{DB8E95C3-A98A-40F7-9C80-6325A210F098}" presName="rootConnector" presStyleLbl="node4" presStyleIdx="0" presStyleCnt="5"/>
      <dgm:spPr/>
    </dgm:pt>
    <dgm:pt modelId="{A970D077-C9FC-42B1-B0B1-141C3700032D}" type="pres">
      <dgm:prSet presAssocID="{DB8E95C3-A98A-40F7-9C80-6325A210F098}" presName="hierChild4" presStyleCnt="0"/>
      <dgm:spPr/>
    </dgm:pt>
    <dgm:pt modelId="{94EDA447-74AC-4E03-85BF-9D42E3D67701}" type="pres">
      <dgm:prSet presAssocID="{C8304952-1289-4AE9-A9AB-E6D874B74DAC}" presName="Name37" presStyleLbl="parChTrans1D4" presStyleIdx="1" presStyleCnt="5"/>
      <dgm:spPr/>
    </dgm:pt>
    <dgm:pt modelId="{1A32FBAE-E11C-4162-B074-8DEC4A6E9250}" type="pres">
      <dgm:prSet presAssocID="{0E0025D9-DF63-4921-9811-0F64FDF30B0F}" presName="hierRoot2" presStyleCnt="0">
        <dgm:presLayoutVars>
          <dgm:hierBranch val="init"/>
        </dgm:presLayoutVars>
      </dgm:prSet>
      <dgm:spPr/>
    </dgm:pt>
    <dgm:pt modelId="{51E0AF60-7DDB-48D0-BA07-5AE21ED47576}" type="pres">
      <dgm:prSet presAssocID="{0E0025D9-DF63-4921-9811-0F64FDF30B0F}" presName="rootComposite" presStyleCnt="0"/>
      <dgm:spPr/>
    </dgm:pt>
    <dgm:pt modelId="{7C2742FE-F9D8-40C2-8484-062A5874EB48}" type="pres">
      <dgm:prSet presAssocID="{0E0025D9-DF63-4921-9811-0F64FDF30B0F}" presName="rootText" presStyleLbl="node4" presStyleIdx="1" presStyleCnt="5" custLinFactNeighborY="-9960">
        <dgm:presLayoutVars>
          <dgm:chPref val="3"/>
        </dgm:presLayoutVars>
      </dgm:prSet>
      <dgm:spPr/>
    </dgm:pt>
    <dgm:pt modelId="{B46CD302-1343-4EF2-AA47-5AB9D0519879}" type="pres">
      <dgm:prSet presAssocID="{0E0025D9-DF63-4921-9811-0F64FDF30B0F}" presName="rootConnector" presStyleLbl="node4" presStyleIdx="1" presStyleCnt="5"/>
      <dgm:spPr/>
    </dgm:pt>
    <dgm:pt modelId="{BF05B994-08F7-4230-A1E1-4796D20AB67C}" type="pres">
      <dgm:prSet presAssocID="{0E0025D9-DF63-4921-9811-0F64FDF30B0F}" presName="hierChild4" presStyleCnt="0"/>
      <dgm:spPr/>
    </dgm:pt>
    <dgm:pt modelId="{CC173AC0-F5A8-4B28-9C2E-C0278FAC5C8D}" type="pres">
      <dgm:prSet presAssocID="{0E0025D9-DF63-4921-9811-0F64FDF30B0F}" presName="hierChild5" presStyleCnt="0"/>
      <dgm:spPr/>
    </dgm:pt>
    <dgm:pt modelId="{6E13BB55-CB0C-4F11-9782-7F1417E22622}" type="pres">
      <dgm:prSet presAssocID="{66C1FC44-45E6-411F-A1A0-7D46051CDF65}" presName="Name37" presStyleLbl="parChTrans1D4" presStyleIdx="2" presStyleCnt="5"/>
      <dgm:spPr/>
    </dgm:pt>
    <dgm:pt modelId="{3972C5CB-4483-4500-9590-739D67EF63E8}" type="pres">
      <dgm:prSet presAssocID="{AE285380-3F0D-45FB-B032-3E5A8C3E9C98}" presName="hierRoot2" presStyleCnt="0">
        <dgm:presLayoutVars>
          <dgm:hierBranch val="init"/>
        </dgm:presLayoutVars>
      </dgm:prSet>
      <dgm:spPr/>
    </dgm:pt>
    <dgm:pt modelId="{21D2F6A4-0C67-43C1-A2F7-93F47AD2A09B}" type="pres">
      <dgm:prSet presAssocID="{AE285380-3F0D-45FB-B032-3E5A8C3E9C98}" presName="rootComposite" presStyleCnt="0"/>
      <dgm:spPr/>
    </dgm:pt>
    <dgm:pt modelId="{2B2F9788-778E-4DD0-8634-CA7F79968C47}" type="pres">
      <dgm:prSet presAssocID="{AE285380-3F0D-45FB-B032-3E5A8C3E9C98}" presName="rootText" presStyleLbl="node4" presStyleIdx="2" presStyleCnt="5" custScaleX="192174" custLinFactNeighborY="-34368">
        <dgm:presLayoutVars>
          <dgm:chPref val="3"/>
        </dgm:presLayoutVars>
      </dgm:prSet>
      <dgm:spPr/>
    </dgm:pt>
    <dgm:pt modelId="{8CDCB0AD-4E61-4F7F-A45B-5632E0BF09FA}" type="pres">
      <dgm:prSet presAssocID="{AE285380-3F0D-45FB-B032-3E5A8C3E9C98}" presName="rootConnector" presStyleLbl="node4" presStyleIdx="2" presStyleCnt="5"/>
      <dgm:spPr/>
    </dgm:pt>
    <dgm:pt modelId="{4C5D5DB7-45A2-4FAA-BA82-311984ACDAAB}" type="pres">
      <dgm:prSet presAssocID="{AE285380-3F0D-45FB-B032-3E5A8C3E9C98}" presName="hierChild4" presStyleCnt="0"/>
      <dgm:spPr/>
    </dgm:pt>
    <dgm:pt modelId="{0CE88870-D48C-481D-B824-C91DC3D61B5C}" type="pres">
      <dgm:prSet presAssocID="{AE285380-3F0D-45FB-B032-3E5A8C3E9C98}" presName="hierChild5" presStyleCnt="0"/>
      <dgm:spPr/>
    </dgm:pt>
    <dgm:pt modelId="{1462AC9B-9369-4D94-95B1-279CA5FC700B}" type="pres">
      <dgm:prSet presAssocID="{DB8E95C3-A98A-40F7-9C80-6325A210F098}" presName="hierChild5" presStyleCnt="0"/>
      <dgm:spPr/>
    </dgm:pt>
    <dgm:pt modelId="{7C071561-72E6-43F2-8F6E-0AC39A8AF928}" type="pres">
      <dgm:prSet presAssocID="{580E01BB-4605-4D25-BF9B-7D4F7964DF87}" presName="Name37" presStyleLbl="parChTrans1D4" presStyleIdx="3" presStyleCnt="5"/>
      <dgm:spPr/>
    </dgm:pt>
    <dgm:pt modelId="{7E44FCC9-28C8-4DC0-A09F-FEFAB179E111}" type="pres">
      <dgm:prSet presAssocID="{9030883B-38EE-404A-80D2-B4E90C97D4D2}" presName="hierRoot2" presStyleCnt="0">
        <dgm:presLayoutVars>
          <dgm:hierBranch/>
        </dgm:presLayoutVars>
      </dgm:prSet>
      <dgm:spPr/>
    </dgm:pt>
    <dgm:pt modelId="{362F0F70-5F1C-43C1-A15A-8E9C97C22E01}" type="pres">
      <dgm:prSet presAssocID="{9030883B-38EE-404A-80D2-B4E90C97D4D2}" presName="rootComposite" presStyleCnt="0"/>
      <dgm:spPr/>
    </dgm:pt>
    <dgm:pt modelId="{F0D57FBF-8142-415F-858C-BECADD8EF141}" type="pres">
      <dgm:prSet presAssocID="{9030883B-38EE-404A-80D2-B4E90C97D4D2}" presName="rootText" presStyleLbl="node4" presStyleIdx="3" presStyleCnt="5">
        <dgm:presLayoutVars>
          <dgm:chPref val="3"/>
        </dgm:presLayoutVars>
      </dgm:prSet>
      <dgm:spPr/>
    </dgm:pt>
    <dgm:pt modelId="{5F0372A4-671E-479C-B951-C22EBC7FE4B0}" type="pres">
      <dgm:prSet presAssocID="{9030883B-38EE-404A-80D2-B4E90C97D4D2}" presName="rootConnector" presStyleLbl="node4" presStyleIdx="3" presStyleCnt="5"/>
      <dgm:spPr/>
    </dgm:pt>
    <dgm:pt modelId="{2BB61398-7EB7-4D0D-9371-68BCF66A54CC}" type="pres">
      <dgm:prSet presAssocID="{9030883B-38EE-404A-80D2-B4E90C97D4D2}" presName="hierChild4" presStyleCnt="0"/>
      <dgm:spPr/>
    </dgm:pt>
    <dgm:pt modelId="{37EE7486-F449-41A3-A8CC-FF1B35D397E9}" type="pres">
      <dgm:prSet presAssocID="{9B527654-9C15-412E-89E6-81522ED3C847}" presName="Name35" presStyleLbl="parChTrans1D4" presStyleIdx="4" presStyleCnt="5"/>
      <dgm:spPr/>
    </dgm:pt>
    <dgm:pt modelId="{2D9DA85B-B196-4E1E-AC5C-960FF2F15910}" type="pres">
      <dgm:prSet presAssocID="{51BC2D48-E6FD-4A27-A9DA-F2E3FDABA558}" presName="hierRoot2" presStyleCnt="0">
        <dgm:presLayoutVars>
          <dgm:hierBranch val="init"/>
        </dgm:presLayoutVars>
      </dgm:prSet>
      <dgm:spPr/>
    </dgm:pt>
    <dgm:pt modelId="{7BC55764-1ECB-4B11-B313-B0AC7CDA2C7B}" type="pres">
      <dgm:prSet presAssocID="{51BC2D48-E6FD-4A27-A9DA-F2E3FDABA558}" presName="rootComposite" presStyleCnt="0"/>
      <dgm:spPr/>
    </dgm:pt>
    <dgm:pt modelId="{26F8A8EC-6335-4BE6-9CF5-00796DD6AC73}" type="pres">
      <dgm:prSet presAssocID="{51BC2D48-E6FD-4A27-A9DA-F2E3FDABA558}" presName="rootText" presStyleLbl="node4" presStyleIdx="4" presStyleCnt="5" custLinFactNeighborY="-15036">
        <dgm:presLayoutVars>
          <dgm:chPref val="3"/>
        </dgm:presLayoutVars>
      </dgm:prSet>
      <dgm:spPr/>
    </dgm:pt>
    <dgm:pt modelId="{47F7D414-841B-4DC4-B90F-B2E28152F742}" type="pres">
      <dgm:prSet presAssocID="{51BC2D48-E6FD-4A27-A9DA-F2E3FDABA558}" presName="rootConnector" presStyleLbl="node4" presStyleIdx="4" presStyleCnt="5"/>
      <dgm:spPr/>
    </dgm:pt>
    <dgm:pt modelId="{E350DC3E-AB1A-4371-A444-0568B2683330}" type="pres">
      <dgm:prSet presAssocID="{51BC2D48-E6FD-4A27-A9DA-F2E3FDABA558}" presName="hierChild4" presStyleCnt="0"/>
      <dgm:spPr/>
    </dgm:pt>
    <dgm:pt modelId="{85DB2CE7-21BE-48AF-9591-FBB75441F485}" type="pres">
      <dgm:prSet presAssocID="{51BC2D48-E6FD-4A27-A9DA-F2E3FDABA558}" presName="hierChild5" presStyleCnt="0"/>
      <dgm:spPr/>
    </dgm:pt>
    <dgm:pt modelId="{9ADDC240-442E-41E8-A5B1-4954688E7E80}" type="pres">
      <dgm:prSet presAssocID="{9030883B-38EE-404A-80D2-B4E90C97D4D2}" presName="hierChild5" presStyleCnt="0"/>
      <dgm:spPr/>
    </dgm:pt>
    <dgm:pt modelId="{40201FDF-3952-4D8B-875A-3FDFD09E91FF}" type="pres">
      <dgm:prSet presAssocID="{4667EA10-7097-462D-B2B0-4882F00473C6}" presName="hierChild5" presStyleCnt="0"/>
      <dgm:spPr/>
    </dgm:pt>
    <dgm:pt modelId="{9772D43B-DD94-43A3-84C6-623066ACD6B8}" type="pres">
      <dgm:prSet presAssocID="{B2EF8E23-01AF-4206-9FFE-1B3BEC11D00A}" presName="hierChild5" presStyleCnt="0"/>
      <dgm:spPr/>
    </dgm:pt>
    <dgm:pt modelId="{12EE11AC-55D0-4C30-98D9-61043F81E46B}" type="pres">
      <dgm:prSet presAssocID="{37F721AF-62EE-49F9-9733-7B290C7F7349}" presName="hierChild3" presStyleCnt="0"/>
      <dgm:spPr/>
    </dgm:pt>
  </dgm:ptLst>
  <dgm:cxnLst>
    <dgm:cxn modelId="{37F76107-9B7A-413F-98A3-EB67F71AD2A7}" type="presOf" srcId="{4667EA10-7097-462D-B2B0-4882F00473C6}" destId="{517AC303-CCFC-4523-AB98-39314600B9B2}" srcOrd="1" destOrd="0" presId="urn:microsoft.com/office/officeart/2005/8/layout/orgChart1"/>
    <dgm:cxn modelId="{9ABC0F09-510F-48A4-BE65-C17C5E0AD445}" type="presOf" srcId="{51BC2D48-E6FD-4A27-A9DA-F2E3FDABA558}" destId="{26F8A8EC-6335-4BE6-9CF5-00796DD6AC73}" srcOrd="0" destOrd="0" presId="urn:microsoft.com/office/officeart/2005/8/layout/orgChart1"/>
    <dgm:cxn modelId="{47B58D0D-1A6C-4914-9B89-4F226E5C8292}" type="presOf" srcId="{DB8E95C3-A98A-40F7-9C80-6325A210F098}" destId="{4BB27EB9-2968-4837-BFF2-EC8AC6755B11}" srcOrd="1" destOrd="0" presId="urn:microsoft.com/office/officeart/2005/8/layout/orgChart1"/>
    <dgm:cxn modelId="{3777F30E-7DEE-4372-87A3-EF03C3EDB1CF}" type="presOf" srcId="{AE285380-3F0D-45FB-B032-3E5A8C3E9C98}" destId="{2B2F9788-778E-4DD0-8634-CA7F79968C47}" srcOrd="0" destOrd="0" presId="urn:microsoft.com/office/officeart/2005/8/layout/orgChart1"/>
    <dgm:cxn modelId="{8B745817-3A56-4623-A3BB-B2155FBE2D05}" type="presOf" srcId="{AE285380-3F0D-45FB-B032-3E5A8C3E9C98}" destId="{8CDCB0AD-4E61-4F7F-A45B-5632E0BF09FA}" srcOrd="1" destOrd="0" presId="urn:microsoft.com/office/officeart/2005/8/layout/orgChart1"/>
    <dgm:cxn modelId="{38918019-8F74-4DC0-8595-4C5DB8BAC1B0}" type="presOf" srcId="{9030883B-38EE-404A-80D2-B4E90C97D4D2}" destId="{F0D57FBF-8142-415F-858C-BECADD8EF141}" srcOrd="0" destOrd="0" presId="urn:microsoft.com/office/officeart/2005/8/layout/orgChart1"/>
    <dgm:cxn modelId="{C6AF2028-6DE2-421E-86F5-E84D4AB1B392}" type="presOf" srcId="{51CF0850-14BD-4BBF-83D4-EAD0388E8346}" destId="{A4CF5E98-39C9-4242-8AD7-88F40132DF19}" srcOrd="0" destOrd="0" presId="urn:microsoft.com/office/officeart/2005/8/layout/orgChart1"/>
    <dgm:cxn modelId="{0633D443-225F-474F-B0F1-FEFD28671E97}" type="presOf" srcId="{37F721AF-62EE-49F9-9733-7B290C7F7349}" destId="{9A8EFEA2-BDF9-4218-8906-B86F7CDAF4C5}" srcOrd="0" destOrd="0" presId="urn:microsoft.com/office/officeart/2005/8/layout/orgChart1"/>
    <dgm:cxn modelId="{AB1E1246-DAC9-4A7C-8E7F-B7DB3389FB87}" type="presOf" srcId="{4667EA10-7097-462D-B2B0-4882F00473C6}" destId="{989B34D9-9342-4871-BF6C-32F058B0E1DE}" srcOrd="0" destOrd="0" presId="urn:microsoft.com/office/officeart/2005/8/layout/orgChart1"/>
    <dgm:cxn modelId="{BF919A46-4EE7-42E0-8117-A1DDB4A20DEE}" type="presOf" srcId="{DB8E95C3-A98A-40F7-9C80-6325A210F098}" destId="{81D4C49A-C59F-4F51-872C-5E04FAD245C3}" srcOrd="0" destOrd="0" presId="urn:microsoft.com/office/officeart/2005/8/layout/orgChart1"/>
    <dgm:cxn modelId="{FA204B6A-6314-4C97-A12F-CA4F4BB81B20}" type="presOf" srcId="{C8304952-1289-4AE9-A9AB-E6D874B74DAC}" destId="{94EDA447-74AC-4E03-85BF-9D42E3D67701}" srcOrd="0" destOrd="0" presId="urn:microsoft.com/office/officeart/2005/8/layout/orgChart1"/>
    <dgm:cxn modelId="{3B05DB4B-32E3-4AC8-BF20-5770C1A0A95E}" type="presOf" srcId="{51BC2D48-E6FD-4A27-A9DA-F2E3FDABA558}" destId="{47F7D414-841B-4DC4-B90F-B2E28152F742}" srcOrd="1" destOrd="0" presId="urn:microsoft.com/office/officeart/2005/8/layout/orgChart1"/>
    <dgm:cxn modelId="{73D2BE6C-A158-41AF-A1E3-E786A5151FC6}" type="presOf" srcId="{9030883B-38EE-404A-80D2-B4E90C97D4D2}" destId="{5F0372A4-671E-479C-B951-C22EBC7FE4B0}" srcOrd="1" destOrd="0" presId="urn:microsoft.com/office/officeart/2005/8/layout/orgChart1"/>
    <dgm:cxn modelId="{8A142B72-3D52-4EC2-BD56-E5CCD8179B61}" type="presOf" srcId="{6EAAC895-DA6A-4C04-8772-42B5BDB94A81}" destId="{53C1B100-D4EC-4298-B4B5-8F2BFB04D818}" srcOrd="0" destOrd="0" presId="urn:microsoft.com/office/officeart/2005/8/layout/orgChart1"/>
    <dgm:cxn modelId="{A1D65352-7E24-4C27-98F2-82FDECA93771}" type="presOf" srcId="{8DE60746-8B57-48DC-AB14-CA681C4577D1}" destId="{127C9379-7E92-4B18-AAE5-130F48C99A7F}" srcOrd="0" destOrd="0" presId="urn:microsoft.com/office/officeart/2005/8/layout/orgChart1"/>
    <dgm:cxn modelId="{3C12E856-0236-467E-98A6-E4FBF5953621}" srcId="{B2EF8E23-01AF-4206-9FFE-1B3BEC11D00A}" destId="{4667EA10-7097-462D-B2B0-4882F00473C6}" srcOrd="0" destOrd="0" parTransId="{BC49B3B5-ED52-49E0-8B65-F75F4B89F636}" sibTransId="{6C7F55A0-8E67-4411-A392-0083B7633C41}"/>
    <dgm:cxn modelId="{C5589277-0C36-47FB-9838-83A4117AA197}" type="presOf" srcId="{B2EF8E23-01AF-4206-9FFE-1B3BEC11D00A}" destId="{9527D72B-C3ED-4B7D-92D0-BB34A9799149}" srcOrd="0" destOrd="0" presId="urn:microsoft.com/office/officeart/2005/8/layout/orgChart1"/>
    <dgm:cxn modelId="{680F6659-65C5-4EA8-84F9-FC23C6B681D6}" type="presOf" srcId="{0E0025D9-DF63-4921-9811-0F64FDF30B0F}" destId="{B46CD302-1343-4EF2-AA47-5AB9D0519879}" srcOrd="1" destOrd="0" presId="urn:microsoft.com/office/officeart/2005/8/layout/orgChart1"/>
    <dgm:cxn modelId="{7CC03A7A-9200-4749-9413-C655C104D50C}" srcId="{DB8E95C3-A98A-40F7-9C80-6325A210F098}" destId="{AE285380-3F0D-45FB-B032-3E5A8C3E9C98}" srcOrd="1" destOrd="0" parTransId="{66C1FC44-45E6-411F-A1A0-7D46051CDF65}" sibTransId="{AC73C67D-8D75-4198-BAA7-D1ECD37C6C0F}"/>
    <dgm:cxn modelId="{8355D25A-E003-4054-9379-82A59F57990F}" type="presOf" srcId="{37F721AF-62EE-49F9-9733-7B290C7F7349}" destId="{557D8938-0860-4656-A7F4-C54ACD62B4EB}" srcOrd="1" destOrd="0" presId="urn:microsoft.com/office/officeart/2005/8/layout/orgChart1"/>
    <dgm:cxn modelId="{7D118D82-679F-409E-80A3-DFCD7A7488E6}" srcId="{4667EA10-7097-462D-B2B0-4882F00473C6}" destId="{DB8E95C3-A98A-40F7-9C80-6325A210F098}" srcOrd="0" destOrd="0" parTransId="{51CF0850-14BD-4BBF-83D4-EAD0388E8346}" sibTransId="{A0D1F48B-EB24-47F5-A691-21767ADB382C}"/>
    <dgm:cxn modelId="{29C94990-B19B-49D6-91A1-A19E96A3C396}" srcId="{4667EA10-7097-462D-B2B0-4882F00473C6}" destId="{9030883B-38EE-404A-80D2-B4E90C97D4D2}" srcOrd="1" destOrd="0" parTransId="{580E01BB-4605-4D25-BF9B-7D4F7964DF87}" sibTransId="{965DB85C-4643-44D5-9ACC-A5671E934260}"/>
    <dgm:cxn modelId="{EBC61296-CBCD-476D-A5AC-9366E61AA1B4}" type="presOf" srcId="{9B527654-9C15-412E-89E6-81522ED3C847}" destId="{37EE7486-F449-41A3-A8CC-FF1B35D397E9}" srcOrd="0" destOrd="0" presId="urn:microsoft.com/office/officeart/2005/8/layout/orgChart1"/>
    <dgm:cxn modelId="{7081439D-D463-4706-A783-A69F3D59DC31}" type="presOf" srcId="{0E0025D9-DF63-4921-9811-0F64FDF30B0F}" destId="{7C2742FE-F9D8-40C2-8484-062A5874EB48}" srcOrd="0" destOrd="0" presId="urn:microsoft.com/office/officeart/2005/8/layout/orgChart1"/>
    <dgm:cxn modelId="{59EB43C1-ADED-4CB5-98B9-F90949A1311A}" type="presOf" srcId="{580E01BB-4605-4D25-BF9B-7D4F7964DF87}" destId="{7C071561-72E6-43F2-8F6E-0AC39A8AF928}" srcOrd="0" destOrd="0" presId="urn:microsoft.com/office/officeart/2005/8/layout/orgChart1"/>
    <dgm:cxn modelId="{EA929DC2-EE82-4EE9-AA7E-D19BDD2A75CA}" srcId="{6EAAC895-DA6A-4C04-8772-42B5BDB94A81}" destId="{37F721AF-62EE-49F9-9733-7B290C7F7349}" srcOrd="0" destOrd="0" parTransId="{79AE8533-EC69-40D0-A161-20DA2FA7E6F4}" sibTransId="{7773C7B5-BD9E-4E5C-AD75-6A4B38B8476C}"/>
    <dgm:cxn modelId="{4BD35BC5-3055-4CC4-8D4A-476A6AAE289E}" type="presOf" srcId="{BC49B3B5-ED52-49E0-8B65-F75F4B89F636}" destId="{975ABD2D-C01B-4898-9DFE-5976B70F79B0}" srcOrd="0" destOrd="0" presId="urn:microsoft.com/office/officeart/2005/8/layout/orgChart1"/>
    <dgm:cxn modelId="{9204C2E0-B96D-4940-BC3C-449E265BC1E1}" srcId="{37F721AF-62EE-49F9-9733-7B290C7F7349}" destId="{B2EF8E23-01AF-4206-9FFE-1B3BEC11D00A}" srcOrd="0" destOrd="0" parTransId="{8DE60746-8B57-48DC-AB14-CA681C4577D1}" sibTransId="{2D432276-6BC5-4EE0-AD64-01B8703E861E}"/>
    <dgm:cxn modelId="{3D7C4CE5-EA82-4850-9F32-12E4DDAA4733}" srcId="{DB8E95C3-A98A-40F7-9C80-6325A210F098}" destId="{0E0025D9-DF63-4921-9811-0F64FDF30B0F}" srcOrd="0" destOrd="0" parTransId="{C8304952-1289-4AE9-A9AB-E6D874B74DAC}" sibTransId="{6CE8AF48-0252-4309-8B8F-8047CF41C1F1}"/>
    <dgm:cxn modelId="{678B6BE6-62AA-436F-BBCC-632495F6F1F0}" type="presOf" srcId="{66C1FC44-45E6-411F-A1A0-7D46051CDF65}" destId="{6E13BB55-CB0C-4F11-9782-7F1417E22622}" srcOrd="0" destOrd="0" presId="urn:microsoft.com/office/officeart/2005/8/layout/orgChart1"/>
    <dgm:cxn modelId="{A4E88BE9-A6EF-4184-B399-96CEC42562DE}" type="presOf" srcId="{B2EF8E23-01AF-4206-9FFE-1B3BEC11D00A}" destId="{EA434C67-D70B-459B-B827-7F561D453CDC}" srcOrd="1" destOrd="0" presId="urn:microsoft.com/office/officeart/2005/8/layout/orgChart1"/>
    <dgm:cxn modelId="{A9DC52FE-E666-4FB2-A083-97CA1C007412}" srcId="{9030883B-38EE-404A-80D2-B4E90C97D4D2}" destId="{51BC2D48-E6FD-4A27-A9DA-F2E3FDABA558}" srcOrd="0" destOrd="0" parTransId="{9B527654-9C15-412E-89E6-81522ED3C847}" sibTransId="{E930411F-48E8-4341-8AC7-552CB1B6664E}"/>
    <dgm:cxn modelId="{7BFBF0B8-517A-4463-8D62-65CE58C8E605}" type="presParOf" srcId="{53C1B100-D4EC-4298-B4B5-8F2BFB04D818}" destId="{83A9FC12-E3F6-431C-B51D-A77F02BE9937}" srcOrd="0" destOrd="0" presId="urn:microsoft.com/office/officeart/2005/8/layout/orgChart1"/>
    <dgm:cxn modelId="{1A8592D7-1D66-4B66-AFFC-4F0FBCDAC9D7}" type="presParOf" srcId="{83A9FC12-E3F6-431C-B51D-A77F02BE9937}" destId="{D2521D24-9EE0-40B3-BE2E-A7887388C108}" srcOrd="0" destOrd="0" presId="urn:microsoft.com/office/officeart/2005/8/layout/orgChart1"/>
    <dgm:cxn modelId="{52467D3B-439C-4583-AFF4-D362E3AE6A42}" type="presParOf" srcId="{D2521D24-9EE0-40B3-BE2E-A7887388C108}" destId="{9A8EFEA2-BDF9-4218-8906-B86F7CDAF4C5}" srcOrd="0" destOrd="0" presId="urn:microsoft.com/office/officeart/2005/8/layout/orgChart1"/>
    <dgm:cxn modelId="{A3406B7E-E11F-4E3C-9B9E-D69F97F4D602}" type="presParOf" srcId="{D2521D24-9EE0-40B3-BE2E-A7887388C108}" destId="{557D8938-0860-4656-A7F4-C54ACD62B4EB}" srcOrd="1" destOrd="0" presId="urn:microsoft.com/office/officeart/2005/8/layout/orgChart1"/>
    <dgm:cxn modelId="{7E25EBA0-DF5F-4DE9-9080-753AA28FD7E0}" type="presParOf" srcId="{83A9FC12-E3F6-431C-B51D-A77F02BE9937}" destId="{92F56B3F-C098-4158-9665-D843E8675838}" srcOrd="1" destOrd="0" presId="urn:microsoft.com/office/officeart/2005/8/layout/orgChart1"/>
    <dgm:cxn modelId="{6EE8534A-1EBB-4BC9-A76F-303EA487DBC3}" type="presParOf" srcId="{92F56B3F-C098-4158-9665-D843E8675838}" destId="{127C9379-7E92-4B18-AAE5-130F48C99A7F}" srcOrd="0" destOrd="0" presId="urn:microsoft.com/office/officeart/2005/8/layout/orgChart1"/>
    <dgm:cxn modelId="{AA0C5E07-4853-4A26-A144-A2DB9E154E8C}" type="presParOf" srcId="{92F56B3F-C098-4158-9665-D843E8675838}" destId="{B39CA500-96BF-4DC3-9723-B8B0DD077C8E}" srcOrd="1" destOrd="0" presId="urn:microsoft.com/office/officeart/2005/8/layout/orgChart1"/>
    <dgm:cxn modelId="{BEFF14B6-C903-4785-A2F0-945D10ED2876}" type="presParOf" srcId="{B39CA500-96BF-4DC3-9723-B8B0DD077C8E}" destId="{83D17A60-01B6-4AF6-BA3B-EEF2DF6D792F}" srcOrd="0" destOrd="0" presId="urn:microsoft.com/office/officeart/2005/8/layout/orgChart1"/>
    <dgm:cxn modelId="{87595819-599E-49FC-9630-756901E85774}" type="presParOf" srcId="{83D17A60-01B6-4AF6-BA3B-EEF2DF6D792F}" destId="{9527D72B-C3ED-4B7D-92D0-BB34A9799149}" srcOrd="0" destOrd="0" presId="urn:microsoft.com/office/officeart/2005/8/layout/orgChart1"/>
    <dgm:cxn modelId="{4556565D-FA88-427F-BB71-CE2575E4CEC8}" type="presParOf" srcId="{83D17A60-01B6-4AF6-BA3B-EEF2DF6D792F}" destId="{EA434C67-D70B-459B-B827-7F561D453CDC}" srcOrd="1" destOrd="0" presId="urn:microsoft.com/office/officeart/2005/8/layout/orgChart1"/>
    <dgm:cxn modelId="{663B21AE-2D01-44A3-ACDD-8F503AAE1CA9}" type="presParOf" srcId="{B39CA500-96BF-4DC3-9723-B8B0DD077C8E}" destId="{6C399132-A134-423A-A1B4-E556DD95D3AF}" srcOrd="1" destOrd="0" presId="urn:microsoft.com/office/officeart/2005/8/layout/orgChart1"/>
    <dgm:cxn modelId="{F7EAB0BC-7E02-48E9-9B7B-D5375B319D06}" type="presParOf" srcId="{6C399132-A134-423A-A1B4-E556DD95D3AF}" destId="{975ABD2D-C01B-4898-9DFE-5976B70F79B0}" srcOrd="0" destOrd="0" presId="urn:microsoft.com/office/officeart/2005/8/layout/orgChart1"/>
    <dgm:cxn modelId="{A89163EE-7FE6-4C0C-9E4C-004D03832214}" type="presParOf" srcId="{6C399132-A134-423A-A1B4-E556DD95D3AF}" destId="{FB4B2D77-0C39-4A3D-9328-B7889037C9FC}" srcOrd="1" destOrd="0" presId="urn:microsoft.com/office/officeart/2005/8/layout/orgChart1"/>
    <dgm:cxn modelId="{ED0551BE-5218-4E31-AA5B-2CD6476F5BBA}" type="presParOf" srcId="{FB4B2D77-0C39-4A3D-9328-B7889037C9FC}" destId="{32E10B28-354A-48C7-BBE1-3204A8AAC66B}" srcOrd="0" destOrd="0" presId="urn:microsoft.com/office/officeart/2005/8/layout/orgChart1"/>
    <dgm:cxn modelId="{A0FF7577-A42E-4B3D-B0C3-9C7FED64D0BD}" type="presParOf" srcId="{32E10B28-354A-48C7-BBE1-3204A8AAC66B}" destId="{989B34D9-9342-4871-BF6C-32F058B0E1DE}" srcOrd="0" destOrd="0" presId="urn:microsoft.com/office/officeart/2005/8/layout/orgChart1"/>
    <dgm:cxn modelId="{C857FAAE-432E-42E1-8E82-3E97AFECAB23}" type="presParOf" srcId="{32E10B28-354A-48C7-BBE1-3204A8AAC66B}" destId="{517AC303-CCFC-4523-AB98-39314600B9B2}" srcOrd="1" destOrd="0" presId="urn:microsoft.com/office/officeart/2005/8/layout/orgChart1"/>
    <dgm:cxn modelId="{78FA7227-EF49-49AA-9712-58BED21B4475}" type="presParOf" srcId="{FB4B2D77-0C39-4A3D-9328-B7889037C9FC}" destId="{A67842E4-7BF2-4452-A23E-2F192B92259B}" srcOrd="1" destOrd="0" presId="urn:microsoft.com/office/officeart/2005/8/layout/orgChart1"/>
    <dgm:cxn modelId="{788EEDF3-C062-4BA1-AFC1-4DC19B1A0F95}" type="presParOf" srcId="{A67842E4-7BF2-4452-A23E-2F192B92259B}" destId="{A4CF5E98-39C9-4242-8AD7-88F40132DF19}" srcOrd="0" destOrd="0" presId="urn:microsoft.com/office/officeart/2005/8/layout/orgChart1"/>
    <dgm:cxn modelId="{0D849164-56D2-4BDB-B62B-A799A7C40D80}" type="presParOf" srcId="{A67842E4-7BF2-4452-A23E-2F192B92259B}" destId="{7EA07F9B-B7F7-4048-B02F-DCF8BE53D667}" srcOrd="1" destOrd="0" presId="urn:microsoft.com/office/officeart/2005/8/layout/orgChart1"/>
    <dgm:cxn modelId="{D8E31D86-CE89-449E-A62D-E0F6A89727E5}" type="presParOf" srcId="{7EA07F9B-B7F7-4048-B02F-DCF8BE53D667}" destId="{091A1921-8C14-4E72-AF37-E6576667F275}" srcOrd="0" destOrd="0" presId="urn:microsoft.com/office/officeart/2005/8/layout/orgChart1"/>
    <dgm:cxn modelId="{BDEFD579-8A77-4F20-8DE1-9AC479F00FB0}" type="presParOf" srcId="{091A1921-8C14-4E72-AF37-E6576667F275}" destId="{81D4C49A-C59F-4F51-872C-5E04FAD245C3}" srcOrd="0" destOrd="0" presId="urn:microsoft.com/office/officeart/2005/8/layout/orgChart1"/>
    <dgm:cxn modelId="{66E42503-994C-4102-9396-F0C6B8A1B934}" type="presParOf" srcId="{091A1921-8C14-4E72-AF37-E6576667F275}" destId="{4BB27EB9-2968-4837-BFF2-EC8AC6755B11}" srcOrd="1" destOrd="0" presId="urn:microsoft.com/office/officeart/2005/8/layout/orgChart1"/>
    <dgm:cxn modelId="{0CBC36F6-6637-4966-994E-F6360A7E63C1}" type="presParOf" srcId="{7EA07F9B-B7F7-4048-B02F-DCF8BE53D667}" destId="{A970D077-C9FC-42B1-B0B1-141C3700032D}" srcOrd="1" destOrd="0" presId="urn:microsoft.com/office/officeart/2005/8/layout/orgChart1"/>
    <dgm:cxn modelId="{D4EB405A-919B-4FB4-9598-34DA041624DC}" type="presParOf" srcId="{A970D077-C9FC-42B1-B0B1-141C3700032D}" destId="{94EDA447-74AC-4E03-85BF-9D42E3D67701}" srcOrd="0" destOrd="0" presId="urn:microsoft.com/office/officeart/2005/8/layout/orgChart1"/>
    <dgm:cxn modelId="{B5EC5E0D-0ACB-4B1A-A929-F7ADC5B1A506}" type="presParOf" srcId="{A970D077-C9FC-42B1-B0B1-141C3700032D}" destId="{1A32FBAE-E11C-4162-B074-8DEC4A6E9250}" srcOrd="1" destOrd="0" presId="urn:microsoft.com/office/officeart/2005/8/layout/orgChart1"/>
    <dgm:cxn modelId="{936778AE-0B51-4112-9DD6-F7458D4CB051}" type="presParOf" srcId="{1A32FBAE-E11C-4162-B074-8DEC4A6E9250}" destId="{51E0AF60-7DDB-48D0-BA07-5AE21ED47576}" srcOrd="0" destOrd="0" presId="urn:microsoft.com/office/officeart/2005/8/layout/orgChart1"/>
    <dgm:cxn modelId="{A2CA2457-BC7A-4872-9358-F3E93F8DD329}" type="presParOf" srcId="{51E0AF60-7DDB-48D0-BA07-5AE21ED47576}" destId="{7C2742FE-F9D8-40C2-8484-062A5874EB48}" srcOrd="0" destOrd="0" presId="urn:microsoft.com/office/officeart/2005/8/layout/orgChart1"/>
    <dgm:cxn modelId="{CE2C56B3-003E-4E52-810F-5563A22D5865}" type="presParOf" srcId="{51E0AF60-7DDB-48D0-BA07-5AE21ED47576}" destId="{B46CD302-1343-4EF2-AA47-5AB9D0519879}" srcOrd="1" destOrd="0" presId="urn:microsoft.com/office/officeart/2005/8/layout/orgChart1"/>
    <dgm:cxn modelId="{101006D4-B104-4D5B-93B1-6097E303CEE5}" type="presParOf" srcId="{1A32FBAE-E11C-4162-B074-8DEC4A6E9250}" destId="{BF05B994-08F7-4230-A1E1-4796D20AB67C}" srcOrd="1" destOrd="0" presId="urn:microsoft.com/office/officeart/2005/8/layout/orgChart1"/>
    <dgm:cxn modelId="{05FE9EE3-E61A-4E7F-A278-C609A3E392E7}" type="presParOf" srcId="{1A32FBAE-E11C-4162-B074-8DEC4A6E9250}" destId="{CC173AC0-F5A8-4B28-9C2E-C0278FAC5C8D}" srcOrd="2" destOrd="0" presId="urn:microsoft.com/office/officeart/2005/8/layout/orgChart1"/>
    <dgm:cxn modelId="{C678C1C7-0312-419D-8CF2-5E3E14E041C1}" type="presParOf" srcId="{A970D077-C9FC-42B1-B0B1-141C3700032D}" destId="{6E13BB55-CB0C-4F11-9782-7F1417E22622}" srcOrd="2" destOrd="0" presId="urn:microsoft.com/office/officeart/2005/8/layout/orgChart1"/>
    <dgm:cxn modelId="{0527AAF0-1B89-465D-BB06-0B77CF9DDA66}" type="presParOf" srcId="{A970D077-C9FC-42B1-B0B1-141C3700032D}" destId="{3972C5CB-4483-4500-9590-739D67EF63E8}" srcOrd="3" destOrd="0" presId="urn:microsoft.com/office/officeart/2005/8/layout/orgChart1"/>
    <dgm:cxn modelId="{62B65FDB-341C-435D-B313-E5C180A948D1}" type="presParOf" srcId="{3972C5CB-4483-4500-9590-739D67EF63E8}" destId="{21D2F6A4-0C67-43C1-A2F7-93F47AD2A09B}" srcOrd="0" destOrd="0" presId="urn:microsoft.com/office/officeart/2005/8/layout/orgChart1"/>
    <dgm:cxn modelId="{35CEE442-A8EA-4CBC-9376-9CDBC7AD2C8B}" type="presParOf" srcId="{21D2F6A4-0C67-43C1-A2F7-93F47AD2A09B}" destId="{2B2F9788-778E-4DD0-8634-CA7F79968C47}" srcOrd="0" destOrd="0" presId="urn:microsoft.com/office/officeart/2005/8/layout/orgChart1"/>
    <dgm:cxn modelId="{9BF46C18-9121-47C6-8BA8-CDC40CB5E413}" type="presParOf" srcId="{21D2F6A4-0C67-43C1-A2F7-93F47AD2A09B}" destId="{8CDCB0AD-4E61-4F7F-A45B-5632E0BF09FA}" srcOrd="1" destOrd="0" presId="urn:microsoft.com/office/officeart/2005/8/layout/orgChart1"/>
    <dgm:cxn modelId="{5183872F-FA08-4D72-812F-5DABD82E1BAA}" type="presParOf" srcId="{3972C5CB-4483-4500-9590-739D67EF63E8}" destId="{4C5D5DB7-45A2-4FAA-BA82-311984ACDAAB}" srcOrd="1" destOrd="0" presId="urn:microsoft.com/office/officeart/2005/8/layout/orgChart1"/>
    <dgm:cxn modelId="{53DB91CF-B709-4B03-8D64-BEB931957422}" type="presParOf" srcId="{3972C5CB-4483-4500-9590-739D67EF63E8}" destId="{0CE88870-D48C-481D-B824-C91DC3D61B5C}" srcOrd="2" destOrd="0" presId="urn:microsoft.com/office/officeart/2005/8/layout/orgChart1"/>
    <dgm:cxn modelId="{58A45C2D-9ED0-4B61-B293-B3A2F9F8BBFE}" type="presParOf" srcId="{7EA07F9B-B7F7-4048-B02F-DCF8BE53D667}" destId="{1462AC9B-9369-4D94-95B1-279CA5FC700B}" srcOrd="2" destOrd="0" presId="urn:microsoft.com/office/officeart/2005/8/layout/orgChart1"/>
    <dgm:cxn modelId="{F8D860C7-3657-43A0-8D82-EC96A9D9887A}" type="presParOf" srcId="{A67842E4-7BF2-4452-A23E-2F192B92259B}" destId="{7C071561-72E6-43F2-8F6E-0AC39A8AF928}" srcOrd="2" destOrd="0" presId="urn:microsoft.com/office/officeart/2005/8/layout/orgChart1"/>
    <dgm:cxn modelId="{DF3476E0-C2C0-4858-BAEE-9BDA1C2296F7}" type="presParOf" srcId="{A67842E4-7BF2-4452-A23E-2F192B92259B}" destId="{7E44FCC9-28C8-4DC0-A09F-FEFAB179E111}" srcOrd="3" destOrd="0" presId="urn:microsoft.com/office/officeart/2005/8/layout/orgChart1"/>
    <dgm:cxn modelId="{A1AEF6F8-55A8-468D-B2C9-2530F5A0ACED}" type="presParOf" srcId="{7E44FCC9-28C8-4DC0-A09F-FEFAB179E111}" destId="{362F0F70-5F1C-43C1-A15A-8E9C97C22E01}" srcOrd="0" destOrd="0" presId="urn:microsoft.com/office/officeart/2005/8/layout/orgChart1"/>
    <dgm:cxn modelId="{8F7BECCA-56F8-4A65-9674-F5E710F6D819}" type="presParOf" srcId="{362F0F70-5F1C-43C1-A15A-8E9C97C22E01}" destId="{F0D57FBF-8142-415F-858C-BECADD8EF141}" srcOrd="0" destOrd="0" presId="urn:microsoft.com/office/officeart/2005/8/layout/orgChart1"/>
    <dgm:cxn modelId="{D402AAEC-8EE4-489B-AE68-BDBF57CC5A82}" type="presParOf" srcId="{362F0F70-5F1C-43C1-A15A-8E9C97C22E01}" destId="{5F0372A4-671E-479C-B951-C22EBC7FE4B0}" srcOrd="1" destOrd="0" presId="urn:microsoft.com/office/officeart/2005/8/layout/orgChart1"/>
    <dgm:cxn modelId="{A143F8BF-655B-4ED0-82A4-B7B6E894B857}" type="presParOf" srcId="{7E44FCC9-28C8-4DC0-A09F-FEFAB179E111}" destId="{2BB61398-7EB7-4D0D-9371-68BCF66A54CC}" srcOrd="1" destOrd="0" presId="urn:microsoft.com/office/officeart/2005/8/layout/orgChart1"/>
    <dgm:cxn modelId="{364B9DC3-5005-49A0-BAA7-4CE06CB3C31C}" type="presParOf" srcId="{2BB61398-7EB7-4D0D-9371-68BCF66A54CC}" destId="{37EE7486-F449-41A3-A8CC-FF1B35D397E9}" srcOrd="0" destOrd="0" presId="urn:microsoft.com/office/officeart/2005/8/layout/orgChart1"/>
    <dgm:cxn modelId="{3C2BE6C1-662F-4342-B785-21F4CF9B0DFC}" type="presParOf" srcId="{2BB61398-7EB7-4D0D-9371-68BCF66A54CC}" destId="{2D9DA85B-B196-4E1E-AC5C-960FF2F15910}" srcOrd="1" destOrd="0" presId="urn:microsoft.com/office/officeart/2005/8/layout/orgChart1"/>
    <dgm:cxn modelId="{E85A278F-DEF9-4621-8D4B-D99A33FFFC6B}" type="presParOf" srcId="{2D9DA85B-B196-4E1E-AC5C-960FF2F15910}" destId="{7BC55764-1ECB-4B11-B313-B0AC7CDA2C7B}" srcOrd="0" destOrd="0" presId="urn:microsoft.com/office/officeart/2005/8/layout/orgChart1"/>
    <dgm:cxn modelId="{4495D893-FC7F-4701-8942-D439B2EFFDDF}" type="presParOf" srcId="{7BC55764-1ECB-4B11-B313-B0AC7CDA2C7B}" destId="{26F8A8EC-6335-4BE6-9CF5-00796DD6AC73}" srcOrd="0" destOrd="0" presId="urn:microsoft.com/office/officeart/2005/8/layout/orgChart1"/>
    <dgm:cxn modelId="{0A2724B7-C03D-4E19-BCF7-02809EA9B203}" type="presParOf" srcId="{7BC55764-1ECB-4B11-B313-B0AC7CDA2C7B}" destId="{47F7D414-841B-4DC4-B90F-B2E28152F742}" srcOrd="1" destOrd="0" presId="urn:microsoft.com/office/officeart/2005/8/layout/orgChart1"/>
    <dgm:cxn modelId="{E15C83AA-AF4B-4D6B-861B-BCD8B7040C2D}" type="presParOf" srcId="{2D9DA85B-B196-4E1E-AC5C-960FF2F15910}" destId="{E350DC3E-AB1A-4371-A444-0568B2683330}" srcOrd="1" destOrd="0" presId="urn:microsoft.com/office/officeart/2005/8/layout/orgChart1"/>
    <dgm:cxn modelId="{4DCA4EA0-FD27-4548-8142-2127BECEC4E9}" type="presParOf" srcId="{2D9DA85B-B196-4E1E-AC5C-960FF2F15910}" destId="{85DB2CE7-21BE-48AF-9591-FBB75441F485}" srcOrd="2" destOrd="0" presId="urn:microsoft.com/office/officeart/2005/8/layout/orgChart1"/>
    <dgm:cxn modelId="{6FEC9FB0-3DCF-4C8B-B832-D23827E6C56C}" type="presParOf" srcId="{7E44FCC9-28C8-4DC0-A09F-FEFAB179E111}" destId="{9ADDC240-442E-41E8-A5B1-4954688E7E80}" srcOrd="2" destOrd="0" presId="urn:microsoft.com/office/officeart/2005/8/layout/orgChart1"/>
    <dgm:cxn modelId="{E0CD60FF-0851-4906-9272-D9E32949BAF1}" type="presParOf" srcId="{FB4B2D77-0C39-4A3D-9328-B7889037C9FC}" destId="{40201FDF-3952-4D8B-875A-3FDFD09E91FF}" srcOrd="2" destOrd="0" presId="urn:microsoft.com/office/officeart/2005/8/layout/orgChart1"/>
    <dgm:cxn modelId="{98DE9781-1D76-49DA-A95B-82C68FCA56E6}" type="presParOf" srcId="{B39CA500-96BF-4DC3-9723-B8B0DD077C8E}" destId="{9772D43B-DD94-43A3-84C6-623066ACD6B8}" srcOrd="2" destOrd="0" presId="urn:microsoft.com/office/officeart/2005/8/layout/orgChart1"/>
    <dgm:cxn modelId="{30CB3D3B-4B91-4F4B-94B2-1798ED8319B5}" type="presParOf" srcId="{83A9FC12-E3F6-431C-B51D-A77F02BE9937}" destId="{12EE11AC-55D0-4C30-98D9-61043F81E46B}" srcOrd="2" destOrd="0" presId="urn:microsoft.com/office/officeart/2005/8/layout/orgChart1"/>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D466E3E-3DB6-4B42-97DD-709AA26868B3}" type="doc">
      <dgm:prSet loTypeId="urn:microsoft.com/office/officeart/2005/8/layout/cycle5" loCatId="cycle" qsTypeId="urn:microsoft.com/office/officeart/2005/8/quickstyle/simple1" qsCatId="simple" csTypeId="urn:microsoft.com/office/officeart/2005/8/colors/accent0_3" csCatId="mainScheme" phldr="1"/>
      <dgm:spPr/>
      <dgm:t>
        <a:bodyPr/>
        <a:lstStyle/>
        <a:p>
          <a:endParaRPr lang="en-CA"/>
        </a:p>
      </dgm:t>
    </dgm:pt>
    <dgm:pt modelId="{2BCE6CA9-F5EF-4258-85E7-A8C63F338072}">
      <dgm:prSet phldrT="[Text]" custT="1"/>
      <dgm:spPr>
        <a:solidFill>
          <a:srgbClr val="63005D"/>
        </a:solidFill>
        <a:ln>
          <a:noFill/>
        </a:ln>
      </dgm:spPr>
      <dgm:t>
        <a:bodyPr/>
        <a:lstStyle/>
        <a:p>
          <a:r>
            <a:rPr lang="en-CA" sz="1100" noProof="0" dirty="0"/>
            <a:t>G&amp;S, </a:t>
          </a:r>
          <a:r>
            <a:rPr lang="en-CA" sz="1100" b="0" noProof="0" dirty="0"/>
            <a:t>salary, </a:t>
          </a:r>
          <a:r>
            <a:rPr lang="en-CA" sz="1100" noProof="0" dirty="0"/>
            <a:t>and student funding is transferred to hubs</a:t>
          </a:r>
        </a:p>
      </dgm:t>
    </dgm:pt>
    <dgm:pt modelId="{02D9455D-EE58-4B44-B7BD-5629C1CEA07F}" type="parTrans" cxnId="{C6A8E216-7770-42F3-BBE1-9726015D3FD1}">
      <dgm:prSet/>
      <dgm:spPr/>
      <dgm:t>
        <a:bodyPr/>
        <a:lstStyle/>
        <a:p>
          <a:endParaRPr lang="en-CA" sz="1100"/>
        </a:p>
      </dgm:t>
    </dgm:pt>
    <dgm:pt modelId="{2FAB741A-94CE-4893-B2AE-C29F7C7B1752}" type="sibTrans" cxnId="{C6A8E216-7770-42F3-BBE1-9726015D3FD1}">
      <dgm:prSet/>
      <dgm:spPr/>
      <dgm:t>
        <a:bodyPr/>
        <a:lstStyle/>
        <a:p>
          <a:endParaRPr lang="en-CA" sz="1100"/>
        </a:p>
      </dgm:t>
    </dgm:pt>
    <dgm:pt modelId="{7BB4A9E4-BA94-49F3-A101-BD496CDB9F04}">
      <dgm:prSet phldrT="[Text]" custT="1"/>
      <dgm:spPr>
        <a:solidFill>
          <a:srgbClr val="63005D"/>
        </a:solidFill>
        <a:ln>
          <a:noFill/>
        </a:ln>
      </dgm:spPr>
      <dgm:t>
        <a:bodyPr/>
        <a:lstStyle/>
        <a:p>
          <a:r>
            <a:rPr lang="en-CA" sz="1100" noProof="0" dirty="0"/>
            <a:t>Hubs deliver summer LTC season</a:t>
          </a:r>
        </a:p>
      </dgm:t>
    </dgm:pt>
    <dgm:pt modelId="{C9B611E0-3937-47E9-9D80-EB121CA528DC}" type="parTrans" cxnId="{8876BBAB-8555-4C01-A88F-6FDA486E7D5C}">
      <dgm:prSet/>
      <dgm:spPr/>
      <dgm:t>
        <a:bodyPr/>
        <a:lstStyle/>
        <a:p>
          <a:endParaRPr lang="en-CA" sz="1100"/>
        </a:p>
      </dgm:t>
    </dgm:pt>
    <dgm:pt modelId="{0180CE0A-1BDB-4358-A241-1D0B78A2437E}" type="sibTrans" cxnId="{8876BBAB-8555-4C01-A88F-6FDA486E7D5C}">
      <dgm:prSet/>
      <dgm:spPr/>
      <dgm:t>
        <a:bodyPr/>
        <a:lstStyle/>
        <a:p>
          <a:endParaRPr lang="en-CA" sz="1100"/>
        </a:p>
      </dgm:t>
    </dgm:pt>
    <dgm:pt modelId="{EE7DCA55-5D2F-4948-818E-C5F113B00DEE}">
      <dgm:prSet phldrT="[Text]" custT="1"/>
      <dgm:spPr>
        <a:solidFill>
          <a:srgbClr val="63005D"/>
        </a:solidFill>
        <a:ln>
          <a:noFill/>
        </a:ln>
      </dgm:spPr>
      <dgm:t>
        <a:bodyPr/>
        <a:lstStyle/>
        <a:p>
          <a:r>
            <a:rPr lang="en-CA" sz="1100" noProof="0" dirty="0"/>
            <a:t>Hubs submit end-of-season reporting</a:t>
          </a:r>
        </a:p>
      </dgm:t>
    </dgm:pt>
    <dgm:pt modelId="{7E6B689A-813F-4CFA-8D45-4B4D40CC8BF8}" type="parTrans" cxnId="{7D2636D2-A6BC-45B7-A162-E62411F678E3}">
      <dgm:prSet/>
      <dgm:spPr/>
      <dgm:t>
        <a:bodyPr/>
        <a:lstStyle/>
        <a:p>
          <a:endParaRPr lang="en-CA" sz="1100"/>
        </a:p>
      </dgm:t>
    </dgm:pt>
    <dgm:pt modelId="{9D5339D2-C0C7-46F6-868B-646BFF06A553}" type="sibTrans" cxnId="{7D2636D2-A6BC-45B7-A162-E62411F678E3}">
      <dgm:prSet/>
      <dgm:spPr/>
      <dgm:t>
        <a:bodyPr/>
        <a:lstStyle/>
        <a:p>
          <a:endParaRPr lang="en-CA" sz="1100"/>
        </a:p>
      </dgm:t>
    </dgm:pt>
    <dgm:pt modelId="{F764E928-67FA-4822-9D99-EB13CFF9B9E0}">
      <dgm:prSet phldrT="[Text]" custT="1"/>
      <dgm:spPr>
        <a:solidFill>
          <a:srgbClr val="63005D"/>
        </a:solidFill>
        <a:ln>
          <a:noFill/>
        </a:ln>
      </dgm:spPr>
      <dgm:t>
        <a:bodyPr/>
        <a:lstStyle/>
        <a:p>
          <a:r>
            <a:rPr lang="en-CA" sz="1100" noProof="0" dirty="0"/>
            <a:t>Hubs submit funding  requests for additional seasons as needed</a:t>
          </a:r>
        </a:p>
      </dgm:t>
    </dgm:pt>
    <dgm:pt modelId="{E3720A61-A986-4CB0-B781-17902757C196}" type="parTrans" cxnId="{0C61AE85-8D98-412D-8DDB-31FF527AD2B1}">
      <dgm:prSet/>
      <dgm:spPr/>
      <dgm:t>
        <a:bodyPr/>
        <a:lstStyle/>
        <a:p>
          <a:endParaRPr lang="en-CA" sz="1100"/>
        </a:p>
      </dgm:t>
    </dgm:pt>
    <dgm:pt modelId="{3EC45597-9BEB-4C9D-8B4F-44F43731D99F}" type="sibTrans" cxnId="{0C61AE85-8D98-412D-8DDB-31FF527AD2B1}">
      <dgm:prSet/>
      <dgm:spPr/>
      <dgm:t>
        <a:bodyPr/>
        <a:lstStyle/>
        <a:p>
          <a:endParaRPr lang="en-CA" sz="1100"/>
        </a:p>
      </dgm:t>
    </dgm:pt>
    <dgm:pt modelId="{BE03E593-E2D0-4D62-81AF-D901D6B6860C}">
      <dgm:prSet phldrT="[Text]" custT="1"/>
      <dgm:spPr>
        <a:solidFill>
          <a:srgbClr val="D9E484"/>
        </a:solidFill>
        <a:ln>
          <a:noFill/>
        </a:ln>
      </dgm:spPr>
      <dgm:t>
        <a:bodyPr/>
        <a:lstStyle/>
        <a:p>
          <a:r>
            <a:rPr lang="en-CA" sz="1100" b="0" noProof="0" dirty="0">
              <a:solidFill>
                <a:schemeClr val="tx1"/>
              </a:solidFill>
            </a:rPr>
            <a:t>Beginning of new fiscal year</a:t>
          </a:r>
        </a:p>
      </dgm:t>
      <dgm:extLst>
        <a:ext uri="{E40237B7-FDA0-4F09-8148-C483321AD2D9}">
          <dgm14:cNvPr xmlns:dgm14="http://schemas.microsoft.com/office/drawing/2010/diagram" id="0" name="" descr="Illustration of a budget planning cycle"/>
        </a:ext>
      </dgm:extLst>
    </dgm:pt>
    <dgm:pt modelId="{C57E87FC-081D-459E-98F1-6408A63100EB}" type="parTrans" cxnId="{DCF68DE4-6A2D-4FC8-B9E8-612F6514380D}">
      <dgm:prSet/>
      <dgm:spPr/>
      <dgm:t>
        <a:bodyPr/>
        <a:lstStyle/>
        <a:p>
          <a:endParaRPr lang="en-CA" sz="1100"/>
        </a:p>
      </dgm:t>
    </dgm:pt>
    <dgm:pt modelId="{FA8C9581-0081-485F-9B80-F4EE42A993D6}" type="sibTrans" cxnId="{DCF68DE4-6A2D-4FC8-B9E8-612F6514380D}">
      <dgm:prSet/>
      <dgm:spPr/>
      <dgm:t>
        <a:bodyPr/>
        <a:lstStyle/>
        <a:p>
          <a:endParaRPr lang="en-CA" sz="1100"/>
        </a:p>
      </dgm:t>
    </dgm:pt>
    <dgm:pt modelId="{496974ED-464C-49B3-9748-6AD74A63501C}">
      <dgm:prSet custT="1"/>
      <dgm:spPr>
        <a:solidFill>
          <a:srgbClr val="63005D"/>
        </a:solidFill>
        <a:ln>
          <a:noFill/>
        </a:ln>
      </dgm:spPr>
      <dgm:t>
        <a:bodyPr/>
        <a:lstStyle/>
        <a:p>
          <a:r>
            <a:rPr lang="en-CA" sz="1100" noProof="0" dirty="0"/>
            <a:t>Hubs submit draft budgets to ERVE</a:t>
          </a:r>
        </a:p>
      </dgm:t>
    </dgm:pt>
    <dgm:pt modelId="{4EFDBADA-62AB-4B5F-A9AB-FE7FFBA59647}" type="parTrans" cxnId="{0297DE40-0036-4CB1-A4C0-FE81AECFB25C}">
      <dgm:prSet/>
      <dgm:spPr/>
      <dgm:t>
        <a:bodyPr/>
        <a:lstStyle/>
        <a:p>
          <a:endParaRPr lang="en-CA" sz="1100"/>
        </a:p>
      </dgm:t>
    </dgm:pt>
    <dgm:pt modelId="{E893156C-6C6E-4F1D-A3E3-AE1683CFF53F}" type="sibTrans" cxnId="{0297DE40-0036-4CB1-A4C0-FE81AECFB25C}">
      <dgm:prSet/>
      <dgm:spPr/>
      <dgm:t>
        <a:bodyPr/>
        <a:lstStyle/>
        <a:p>
          <a:endParaRPr lang="en-CA" sz="1100"/>
        </a:p>
      </dgm:t>
    </dgm:pt>
    <dgm:pt modelId="{9730091D-06BE-47E6-BA27-BDA97D944BE7}">
      <dgm:prSet custT="1"/>
      <dgm:spPr>
        <a:solidFill>
          <a:srgbClr val="63005D"/>
        </a:solidFill>
        <a:ln>
          <a:noFill/>
        </a:ln>
      </dgm:spPr>
      <dgm:t>
        <a:bodyPr/>
        <a:lstStyle/>
        <a:p>
          <a:r>
            <a:rPr lang="en-CA" sz="1100" noProof="0" dirty="0"/>
            <a:t>ERVE confirms student staffing needs for the next summer season</a:t>
          </a:r>
        </a:p>
      </dgm:t>
    </dgm:pt>
    <dgm:pt modelId="{7F1EB8AC-B3C0-40E9-9A5A-7F9471432C0F}" type="parTrans" cxnId="{DA42039C-CFD5-4451-8A9E-440CD3EF07A9}">
      <dgm:prSet/>
      <dgm:spPr/>
      <dgm:t>
        <a:bodyPr/>
        <a:lstStyle/>
        <a:p>
          <a:endParaRPr lang="en-CA" sz="1100"/>
        </a:p>
      </dgm:t>
    </dgm:pt>
    <dgm:pt modelId="{0C950041-BAC4-4808-9708-288A8708AA24}" type="sibTrans" cxnId="{DA42039C-CFD5-4451-8A9E-440CD3EF07A9}">
      <dgm:prSet/>
      <dgm:spPr/>
      <dgm:t>
        <a:bodyPr/>
        <a:lstStyle/>
        <a:p>
          <a:endParaRPr lang="en-CA" sz="1100"/>
        </a:p>
      </dgm:t>
    </dgm:pt>
    <dgm:pt modelId="{0C403FA0-B81C-4A83-A61A-5AB0CD46DE8D}">
      <dgm:prSet custT="1"/>
      <dgm:spPr>
        <a:solidFill>
          <a:srgbClr val="63005D"/>
        </a:solidFill>
        <a:ln>
          <a:noFill/>
        </a:ln>
      </dgm:spPr>
      <dgm:t>
        <a:bodyPr/>
        <a:lstStyle/>
        <a:p>
          <a:r>
            <a:rPr lang="en-CA" sz="1100" noProof="0" dirty="0"/>
            <a:t>ERVE confirms final annual program spending</a:t>
          </a:r>
        </a:p>
      </dgm:t>
    </dgm:pt>
    <dgm:pt modelId="{FDB178E0-BB27-48BE-A4E2-0607FAA86285}" type="parTrans" cxnId="{B75A0BE8-B752-4C75-BE8D-9E8938F98AE9}">
      <dgm:prSet/>
      <dgm:spPr/>
      <dgm:t>
        <a:bodyPr/>
        <a:lstStyle/>
        <a:p>
          <a:endParaRPr lang="en-CA" sz="1100"/>
        </a:p>
      </dgm:t>
    </dgm:pt>
    <dgm:pt modelId="{61958F59-5249-49D0-864C-156A0EA0F24C}" type="sibTrans" cxnId="{B75A0BE8-B752-4C75-BE8D-9E8938F98AE9}">
      <dgm:prSet/>
      <dgm:spPr/>
      <dgm:t>
        <a:bodyPr/>
        <a:lstStyle/>
        <a:p>
          <a:endParaRPr lang="en-CA" sz="1100"/>
        </a:p>
      </dgm:t>
    </dgm:pt>
    <dgm:pt modelId="{B067CECF-C783-42F2-8F70-3086AB203A55}" type="pres">
      <dgm:prSet presAssocID="{BD466E3E-3DB6-4B42-97DD-709AA26868B3}" presName="cycle" presStyleCnt="0">
        <dgm:presLayoutVars>
          <dgm:dir/>
          <dgm:resizeHandles val="exact"/>
        </dgm:presLayoutVars>
      </dgm:prSet>
      <dgm:spPr/>
    </dgm:pt>
    <dgm:pt modelId="{149606B1-FBAE-4CF3-AE28-120E6DEB3149}" type="pres">
      <dgm:prSet presAssocID="{2BCE6CA9-F5EF-4258-85E7-A8C63F338072}" presName="node" presStyleLbl="node1" presStyleIdx="0" presStyleCnt="8" custScaleX="190852" custScaleY="142679">
        <dgm:presLayoutVars>
          <dgm:bulletEnabled val="1"/>
        </dgm:presLayoutVars>
      </dgm:prSet>
      <dgm:spPr/>
    </dgm:pt>
    <dgm:pt modelId="{4F5AEE89-A605-47F8-BC9C-995E40299C99}" type="pres">
      <dgm:prSet presAssocID="{2BCE6CA9-F5EF-4258-85E7-A8C63F338072}" presName="spNode" presStyleCnt="0"/>
      <dgm:spPr/>
    </dgm:pt>
    <dgm:pt modelId="{B321A074-415E-4767-8184-F581E7ABF02B}" type="pres">
      <dgm:prSet presAssocID="{2FAB741A-94CE-4893-B2AE-C29F7C7B1752}" presName="sibTrans" presStyleLbl="sibTrans1D1" presStyleIdx="0" presStyleCnt="8"/>
      <dgm:spPr/>
    </dgm:pt>
    <dgm:pt modelId="{F94D507C-8193-4269-AB67-A875C074FC00}" type="pres">
      <dgm:prSet presAssocID="{7BB4A9E4-BA94-49F3-A101-BD496CDB9F04}" presName="node" presStyleLbl="node1" presStyleIdx="1" presStyleCnt="8" custScaleX="160718" custScaleY="141185" custRadScaleRad="96834" custRadScaleInc="55955">
        <dgm:presLayoutVars>
          <dgm:bulletEnabled val="1"/>
        </dgm:presLayoutVars>
      </dgm:prSet>
      <dgm:spPr/>
    </dgm:pt>
    <dgm:pt modelId="{E4376577-1C22-4F21-B93C-14577CD5395F}" type="pres">
      <dgm:prSet presAssocID="{7BB4A9E4-BA94-49F3-A101-BD496CDB9F04}" presName="spNode" presStyleCnt="0"/>
      <dgm:spPr/>
    </dgm:pt>
    <dgm:pt modelId="{1A515CCE-A6DD-46F7-91F6-CC0F6956DDE9}" type="pres">
      <dgm:prSet presAssocID="{0180CE0A-1BDB-4358-A241-1D0B78A2437E}" presName="sibTrans" presStyleLbl="sibTrans1D1" presStyleIdx="1" presStyleCnt="8"/>
      <dgm:spPr/>
    </dgm:pt>
    <dgm:pt modelId="{2DC2EA24-2F93-4566-8A26-9E8A58E3003C}" type="pres">
      <dgm:prSet presAssocID="{EE7DCA55-5D2F-4948-818E-C5F113B00DEE}" presName="node" presStyleLbl="node1" presStyleIdx="2" presStyleCnt="8" custScaleX="155695" custScaleY="168608" custRadScaleRad="100066" custRadScaleInc="13876">
        <dgm:presLayoutVars>
          <dgm:bulletEnabled val="1"/>
        </dgm:presLayoutVars>
      </dgm:prSet>
      <dgm:spPr/>
    </dgm:pt>
    <dgm:pt modelId="{8F9FBD90-1457-4F26-963A-950157910C75}" type="pres">
      <dgm:prSet presAssocID="{EE7DCA55-5D2F-4948-818E-C5F113B00DEE}" presName="spNode" presStyleCnt="0"/>
      <dgm:spPr/>
    </dgm:pt>
    <dgm:pt modelId="{46D2DFA7-BD82-4FA5-B49E-D8FFB5BA04D8}" type="pres">
      <dgm:prSet presAssocID="{9D5339D2-C0C7-46F6-868B-646BFF06A553}" presName="sibTrans" presStyleLbl="sibTrans1D1" presStyleIdx="2" presStyleCnt="8"/>
      <dgm:spPr/>
    </dgm:pt>
    <dgm:pt modelId="{370CC548-A452-4730-8FD0-C833E33E49F3}" type="pres">
      <dgm:prSet presAssocID="{F764E928-67FA-4822-9D99-EB13CFF9B9E0}" presName="node" presStyleLbl="node1" presStyleIdx="3" presStyleCnt="8" custScaleX="199755" custScaleY="149473" custRadScaleRad="103782" custRadScaleInc="-40251">
        <dgm:presLayoutVars>
          <dgm:bulletEnabled val="1"/>
        </dgm:presLayoutVars>
      </dgm:prSet>
      <dgm:spPr/>
    </dgm:pt>
    <dgm:pt modelId="{4C976D22-6943-4E13-A22A-06C114E56B03}" type="pres">
      <dgm:prSet presAssocID="{F764E928-67FA-4822-9D99-EB13CFF9B9E0}" presName="spNode" presStyleCnt="0"/>
      <dgm:spPr/>
    </dgm:pt>
    <dgm:pt modelId="{882BC31F-8F2C-4310-8960-02FF14C24DC8}" type="pres">
      <dgm:prSet presAssocID="{3EC45597-9BEB-4C9D-8B4F-44F43731D99F}" presName="sibTrans" presStyleLbl="sibTrans1D1" presStyleIdx="3" presStyleCnt="8"/>
      <dgm:spPr/>
    </dgm:pt>
    <dgm:pt modelId="{20B83117-C1B3-450C-B910-B1A3834E7F32}" type="pres">
      <dgm:prSet presAssocID="{9730091D-06BE-47E6-BA27-BDA97D944BE7}" presName="node" presStyleLbl="node1" presStyleIdx="4" presStyleCnt="8" custScaleX="148616" custScaleY="176650">
        <dgm:presLayoutVars>
          <dgm:bulletEnabled val="1"/>
        </dgm:presLayoutVars>
      </dgm:prSet>
      <dgm:spPr/>
    </dgm:pt>
    <dgm:pt modelId="{109DA457-2E5E-48FE-BFD4-3860F88E0DE6}" type="pres">
      <dgm:prSet presAssocID="{9730091D-06BE-47E6-BA27-BDA97D944BE7}" presName="spNode" presStyleCnt="0"/>
      <dgm:spPr/>
    </dgm:pt>
    <dgm:pt modelId="{F1172BB3-5C04-4643-88B0-8A108DCC0063}" type="pres">
      <dgm:prSet presAssocID="{0C950041-BAC4-4808-9708-288A8708AA24}" presName="sibTrans" presStyleLbl="sibTrans1D1" presStyleIdx="4" presStyleCnt="8"/>
      <dgm:spPr/>
    </dgm:pt>
    <dgm:pt modelId="{BBE28833-ACAB-4421-9DCB-B7E50DA069E3}" type="pres">
      <dgm:prSet presAssocID="{0C403FA0-B81C-4A83-A61A-5AB0CD46DE8D}" presName="node" presStyleLbl="node1" presStyleIdx="5" presStyleCnt="8" custScaleX="148616" custScaleY="147944" custRadScaleRad="101880" custRadScaleInc="23264">
        <dgm:presLayoutVars>
          <dgm:bulletEnabled val="1"/>
        </dgm:presLayoutVars>
      </dgm:prSet>
      <dgm:spPr/>
    </dgm:pt>
    <dgm:pt modelId="{DCDBEC54-E02D-416E-B11A-632EB2467AFB}" type="pres">
      <dgm:prSet presAssocID="{0C403FA0-B81C-4A83-A61A-5AB0CD46DE8D}" presName="spNode" presStyleCnt="0"/>
      <dgm:spPr/>
    </dgm:pt>
    <dgm:pt modelId="{4032FEA1-E7A5-409F-92E0-AE5A9AACAE4C}" type="pres">
      <dgm:prSet presAssocID="{61958F59-5249-49D0-864C-156A0EA0F24C}" presName="sibTrans" presStyleLbl="sibTrans1D1" presStyleIdx="5" presStyleCnt="8"/>
      <dgm:spPr/>
    </dgm:pt>
    <dgm:pt modelId="{096FE2FC-B6BD-4ECA-B46C-11DD35D825E3}" type="pres">
      <dgm:prSet presAssocID="{BE03E593-E2D0-4D62-81AF-D901D6B6860C}" presName="node" presStyleLbl="node1" presStyleIdx="6" presStyleCnt="8" custScaleX="127192" custScaleY="163376">
        <dgm:presLayoutVars>
          <dgm:bulletEnabled val="1"/>
        </dgm:presLayoutVars>
      </dgm:prSet>
      <dgm:spPr/>
    </dgm:pt>
    <dgm:pt modelId="{9C79114B-EBC4-470D-A946-5E3ACBA68619}" type="pres">
      <dgm:prSet presAssocID="{BE03E593-E2D0-4D62-81AF-D901D6B6860C}" presName="spNode" presStyleCnt="0"/>
      <dgm:spPr/>
    </dgm:pt>
    <dgm:pt modelId="{AAA8558C-1DFF-4551-8EFB-F1DF55053106}" type="pres">
      <dgm:prSet presAssocID="{FA8C9581-0081-485F-9B80-F4EE42A993D6}" presName="sibTrans" presStyleLbl="sibTrans1D1" presStyleIdx="6" presStyleCnt="8"/>
      <dgm:spPr/>
    </dgm:pt>
    <dgm:pt modelId="{3F415E20-09AA-4F59-9A17-20120EBEE27E}" type="pres">
      <dgm:prSet presAssocID="{496974ED-464C-49B3-9748-6AD74A63501C}" presName="node" presStyleLbl="node1" presStyleIdx="7" presStyleCnt="8" custScaleX="140264" custScaleY="135031" custRadScaleRad="100538" custRadScaleInc="-39079">
        <dgm:presLayoutVars>
          <dgm:bulletEnabled val="1"/>
        </dgm:presLayoutVars>
      </dgm:prSet>
      <dgm:spPr/>
    </dgm:pt>
    <dgm:pt modelId="{7F6805F2-D203-420E-9EA5-2BE47BE64CDE}" type="pres">
      <dgm:prSet presAssocID="{496974ED-464C-49B3-9748-6AD74A63501C}" presName="spNode" presStyleCnt="0"/>
      <dgm:spPr/>
    </dgm:pt>
    <dgm:pt modelId="{26ECA243-02C9-476F-B328-30C975DF2182}" type="pres">
      <dgm:prSet presAssocID="{E893156C-6C6E-4F1D-A3E3-AE1683CFF53F}" presName="sibTrans" presStyleLbl="sibTrans1D1" presStyleIdx="7" presStyleCnt="8"/>
      <dgm:spPr/>
    </dgm:pt>
  </dgm:ptLst>
  <dgm:cxnLst>
    <dgm:cxn modelId="{A2523315-0703-4748-B0E8-E752DD148655}" type="presOf" srcId="{9D5339D2-C0C7-46F6-868B-646BFF06A553}" destId="{46D2DFA7-BD82-4FA5-B49E-D8FFB5BA04D8}" srcOrd="0" destOrd="0" presId="urn:microsoft.com/office/officeart/2005/8/layout/cycle5"/>
    <dgm:cxn modelId="{C6A8E216-7770-42F3-BBE1-9726015D3FD1}" srcId="{BD466E3E-3DB6-4B42-97DD-709AA26868B3}" destId="{2BCE6CA9-F5EF-4258-85E7-A8C63F338072}" srcOrd="0" destOrd="0" parTransId="{02D9455D-EE58-4B44-B7BD-5629C1CEA07F}" sibTransId="{2FAB741A-94CE-4893-B2AE-C29F7C7B1752}"/>
    <dgm:cxn modelId="{D0DDDB18-3395-46BD-A297-597FC08FB1E6}" type="presOf" srcId="{9730091D-06BE-47E6-BA27-BDA97D944BE7}" destId="{20B83117-C1B3-450C-B910-B1A3834E7F32}" srcOrd="0" destOrd="0" presId="urn:microsoft.com/office/officeart/2005/8/layout/cycle5"/>
    <dgm:cxn modelId="{45C32E1C-6B2B-4DCE-BE44-53D85F5F9C0C}" type="presOf" srcId="{F764E928-67FA-4822-9D99-EB13CFF9B9E0}" destId="{370CC548-A452-4730-8FD0-C833E33E49F3}" srcOrd="0" destOrd="0" presId="urn:microsoft.com/office/officeart/2005/8/layout/cycle5"/>
    <dgm:cxn modelId="{0A02FA1E-EEBB-4F72-B03B-CE4F87384B93}" type="presOf" srcId="{496974ED-464C-49B3-9748-6AD74A63501C}" destId="{3F415E20-09AA-4F59-9A17-20120EBEE27E}" srcOrd="0" destOrd="0" presId="urn:microsoft.com/office/officeart/2005/8/layout/cycle5"/>
    <dgm:cxn modelId="{66D91F2E-81A7-4FFA-B7FC-2473A1070BBD}" type="presOf" srcId="{FA8C9581-0081-485F-9B80-F4EE42A993D6}" destId="{AAA8558C-1DFF-4551-8EFB-F1DF55053106}" srcOrd="0" destOrd="0" presId="urn:microsoft.com/office/officeart/2005/8/layout/cycle5"/>
    <dgm:cxn modelId="{EDDF5F3D-F9D5-4801-8C06-023ED7D686C5}" type="presOf" srcId="{2BCE6CA9-F5EF-4258-85E7-A8C63F338072}" destId="{149606B1-FBAE-4CF3-AE28-120E6DEB3149}" srcOrd="0" destOrd="0" presId="urn:microsoft.com/office/officeart/2005/8/layout/cycle5"/>
    <dgm:cxn modelId="{0297DE40-0036-4CB1-A4C0-FE81AECFB25C}" srcId="{BD466E3E-3DB6-4B42-97DD-709AA26868B3}" destId="{496974ED-464C-49B3-9748-6AD74A63501C}" srcOrd="7" destOrd="0" parTransId="{4EFDBADA-62AB-4B5F-A9AB-FE7FFBA59647}" sibTransId="{E893156C-6C6E-4F1D-A3E3-AE1683CFF53F}"/>
    <dgm:cxn modelId="{C091F967-1F94-4A52-AC58-57DF993800EF}" type="presOf" srcId="{BE03E593-E2D0-4D62-81AF-D901D6B6860C}" destId="{096FE2FC-B6BD-4ECA-B46C-11DD35D825E3}" srcOrd="0" destOrd="0" presId="urn:microsoft.com/office/officeart/2005/8/layout/cycle5"/>
    <dgm:cxn modelId="{F0413472-10F0-4C3A-B263-B3262EF28426}" type="presOf" srcId="{0C403FA0-B81C-4A83-A61A-5AB0CD46DE8D}" destId="{BBE28833-ACAB-4421-9DCB-B7E50DA069E3}" srcOrd="0" destOrd="0" presId="urn:microsoft.com/office/officeart/2005/8/layout/cycle5"/>
    <dgm:cxn modelId="{0C61AE85-8D98-412D-8DDB-31FF527AD2B1}" srcId="{BD466E3E-3DB6-4B42-97DD-709AA26868B3}" destId="{F764E928-67FA-4822-9D99-EB13CFF9B9E0}" srcOrd="3" destOrd="0" parTransId="{E3720A61-A986-4CB0-B781-17902757C196}" sibTransId="{3EC45597-9BEB-4C9D-8B4F-44F43731D99F}"/>
    <dgm:cxn modelId="{CAB60C90-130C-4673-895A-647A0D17C4FA}" type="presOf" srcId="{3EC45597-9BEB-4C9D-8B4F-44F43731D99F}" destId="{882BC31F-8F2C-4310-8960-02FF14C24DC8}" srcOrd="0" destOrd="0" presId="urn:microsoft.com/office/officeart/2005/8/layout/cycle5"/>
    <dgm:cxn modelId="{DA42039C-CFD5-4451-8A9E-440CD3EF07A9}" srcId="{BD466E3E-3DB6-4B42-97DD-709AA26868B3}" destId="{9730091D-06BE-47E6-BA27-BDA97D944BE7}" srcOrd="4" destOrd="0" parTransId="{7F1EB8AC-B3C0-40E9-9A5A-7F9471432C0F}" sibTransId="{0C950041-BAC4-4808-9708-288A8708AA24}"/>
    <dgm:cxn modelId="{8876BBAB-8555-4C01-A88F-6FDA486E7D5C}" srcId="{BD466E3E-3DB6-4B42-97DD-709AA26868B3}" destId="{7BB4A9E4-BA94-49F3-A101-BD496CDB9F04}" srcOrd="1" destOrd="0" parTransId="{C9B611E0-3937-47E9-9D80-EB121CA528DC}" sibTransId="{0180CE0A-1BDB-4358-A241-1D0B78A2437E}"/>
    <dgm:cxn modelId="{2B24F8C5-6B95-40D7-BDDB-E7FADA8B2585}" type="presOf" srcId="{E893156C-6C6E-4F1D-A3E3-AE1683CFF53F}" destId="{26ECA243-02C9-476F-B328-30C975DF2182}" srcOrd="0" destOrd="0" presId="urn:microsoft.com/office/officeart/2005/8/layout/cycle5"/>
    <dgm:cxn modelId="{DB7A1DCB-E9F5-4422-B9C1-CD8636153730}" type="presOf" srcId="{0180CE0A-1BDB-4358-A241-1D0B78A2437E}" destId="{1A515CCE-A6DD-46F7-91F6-CC0F6956DDE9}" srcOrd="0" destOrd="0" presId="urn:microsoft.com/office/officeart/2005/8/layout/cycle5"/>
    <dgm:cxn modelId="{7D2636D2-A6BC-45B7-A162-E62411F678E3}" srcId="{BD466E3E-3DB6-4B42-97DD-709AA26868B3}" destId="{EE7DCA55-5D2F-4948-818E-C5F113B00DEE}" srcOrd="2" destOrd="0" parTransId="{7E6B689A-813F-4CFA-8D45-4B4D40CC8BF8}" sibTransId="{9D5339D2-C0C7-46F6-868B-646BFF06A553}"/>
    <dgm:cxn modelId="{DCF68DE4-6A2D-4FC8-B9E8-612F6514380D}" srcId="{BD466E3E-3DB6-4B42-97DD-709AA26868B3}" destId="{BE03E593-E2D0-4D62-81AF-D901D6B6860C}" srcOrd="6" destOrd="0" parTransId="{C57E87FC-081D-459E-98F1-6408A63100EB}" sibTransId="{FA8C9581-0081-485F-9B80-F4EE42A993D6}"/>
    <dgm:cxn modelId="{0CC416E6-2992-4BA6-8E5C-C02C15EAAF43}" type="presOf" srcId="{BD466E3E-3DB6-4B42-97DD-709AA26868B3}" destId="{B067CECF-C783-42F2-8F70-3086AB203A55}" srcOrd="0" destOrd="0" presId="urn:microsoft.com/office/officeart/2005/8/layout/cycle5"/>
    <dgm:cxn modelId="{AC24ADE7-40E9-460A-9A80-DE570BB4464F}" type="presOf" srcId="{2FAB741A-94CE-4893-B2AE-C29F7C7B1752}" destId="{B321A074-415E-4767-8184-F581E7ABF02B}" srcOrd="0" destOrd="0" presId="urn:microsoft.com/office/officeart/2005/8/layout/cycle5"/>
    <dgm:cxn modelId="{B75A0BE8-B752-4C75-BE8D-9E8938F98AE9}" srcId="{BD466E3E-3DB6-4B42-97DD-709AA26868B3}" destId="{0C403FA0-B81C-4A83-A61A-5AB0CD46DE8D}" srcOrd="5" destOrd="0" parTransId="{FDB178E0-BB27-48BE-A4E2-0607FAA86285}" sibTransId="{61958F59-5249-49D0-864C-156A0EA0F24C}"/>
    <dgm:cxn modelId="{5022E5E9-9092-414A-8192-631CB2B16D8F}" type="presOf" srcId="{61958F59-5249-49D0-864C-156A0EA0F24C}" destId="{4032FEA1-E7A5-409F-92E0-AE5A9AACAE4C}" srcOrd="0" destOrd="0" presId="urn:microsoft.com/office/officeart/2005/8/layout/cycle5"/>
    <dgm:cxn modelId="{F4516DEC-ACDC-4685-B739-EFA8A46BECCE}" type="presOf" srcId="{0C950041-BAC4-4808-9708-288A8708AA24}" destId="{F1172BB3-5C04-4643-88B0-8A108DCC0063}" srcOrd="0" destOrd="0" presId="urn:microsoft.com/office/officeart/2005/8/layout/cycle5"/>
    <dgm:cxn modelId="{AF7F37F5-DB7D-4814-8C3D-03C8B062DFB0}" type="presOf" srcId="{7BB4A9E4-BA94-49F3-A101-BD496CDB9F04}" destId="{F94D507C-8193-4269-AB67-A875C074FC00}" srcOrd="0" destOrd="0" presId="urn:microsoft.com/office/officeart/2005/8/layout/cycle5"/>
    <dgm:cxn modelId="{C5AD63F7-0487-49D6-811C-E7EBDA50B14D}" type="presOf" srcId="{EE7DCA55-5D2F-4948-818E-C5F113B00DEE}" destId="{2DC2EA24-2F93-4566-8A26-9E8A58E3003C}" srcOrd="0" destOrd="0" presId="urn:microsoft.com/office/officeart/2005/8/layout/cycle5"/>
    <dgm:cxn modelId="{0CCBDE68-0348-473C-863B-04CF96C47E76}" type="presParOf" srcId="{B067CECF-C783-42F2-8F70-3086AB203A55}" destId="{149606B1-FBAE-4CF3-AE28-120E6DEB3149}" srcOrd="0" destOrd="0" presId="urn:microsoft.com/office/officeart/2005/8/layout/cycle5"/>
    <dgm:cxn modelId="{D2B08F2A-ACDF-4B18-959D-923966847405}" type="presParOf" srcId="{B067CECF-C783-42F2-8F70-3086AB203A55}" destId="{4F5AEE89-A605-47F8-BC9C-995E40299C99}" srcOrd="1" destOrd="0" presId="urn:microsoft.com/office/officeart/2005/8/layout/cycle5"/>
    <dgm:cxn modelId="{4F315E97-D540-4D8F-BDC3-B6732F8ADAAB}" type="presParOf" srcId="{B067CECF-C783-42F2-8F70-3086AB203A55}" destId="{B321A074-415E-4767-8184-F581E7ABF02B}" srcOrd="2" destOrd="0" presId="urn:microsoft.com/office/officeart/2005/8/layout/cycle5"/>
    <dgm:cxn modelId="{078376FE-24C2-4E04-BD4C-3652123586F7}" type="presParOf" srcId="{B067CECF-C783-42F2-8F70-3086AB203A55}" destId="{F94D507C-8193-4269-AB67-A875C074FC00}" srcOrd="3" destOrd="0" presId="urn:microsoft.com/office/officeart/2005/8/layout/cycle5"/>
    <dgm:cxn modelId="{8C069B1E-0D50-429B-8AA4-294C6E102B05}" type="presParOf" srcId="{B067CECF-C783-42F2-8F70-3086AB203A55}" destId="{E4376577-1C22-4F21-B93C-14577CD5395F}" srcOrd="4" destOrd="0" presId="urn:microsoft.com/office/officeart/2005/8/layout/cycle5"/>
    <dgm:cxn modelId="{B041C9C4-FF1F-4325-BCA6-90BF0A92C0EF}" type="presParOf" srcId="{B067CECF-C783-42F2-8F70-3086AB203A55}" destId="{1A515CCE-A6DD-46F7-91F6-CC0F6956DDE9}" srcOrd="5" destOrd="0" presId="urn:microsoft.com/office/officeart/2005/8/layout/cycle5"/>
    <dgm:cxn modelId="{414690F4-2EE6-424B-A8C1-AED9BC79FAB7}" type="presParOf" srcId="{B067CECF-C783-42F2-8F70-3086AB203A55}" destId="{2DC2EA24-2F93-4566-8A26-9E8A58E3003C}" srcOrd="6" destOrd="0" presId="urn:microsoft.com/office/officeart/2005/8/layout/cycle5"/>
    <dgm:cxn modelId="{0F201DBC-2C37-47FA-B08F-E64E55443A82}" type="presParOf" srcId="{B067CECF-C783-42F2-8F70-3086AB203A55}" destId="{8F9FBD90-1457-4F26-963A-950157910C75}" srcOrd="7" destOrd="0" presId="urn:microsoft.com/office/officeart/2005/8/layout/cycle5"/>
    <dgm:cxn modelId="{4F346F5B-9208-4CBE-B793-242E4FA216F9}" type="presParOf" srcId="{B067CECF-C783-42F2-8F70-3086AB203A55}" destId="{46D2DFA7-BD82-4FA5-B49E-D8FFB5BA04D8}" srcOrd="8" destOrd="0" presId="urn:microsoft.com/office/officeart/2005/8/layout/cycle5"/>
    <dgm:cxn modelId="{0F1604FB-5194-4441-86A5-2818A081F631}" type="presParOf" srcId="{B067CECF-C783-42F2-8F70-3086AB203A55}" destId="{370CC548-A452-4730-8FD0-C833E33E49F3}" srcOrd="9" destOrd="0" presId="urn:microsoft.com/office/officeart/2005/8/layout/cycle5"/>
    <dgm:cxn modelId="{76BF42ED-D379-4C1E-8ED8-41C100814E6C}" type="presParOf" srcId="{B067CECF-C783-42F2-8F70-3086AB203A55}" destId="{4C976D22-6943-4E13-A22A-06C114E56B03}" srcOrd="10" destOrd="0" presId="urn:microsoft.com/office/officeart/2005/8/layout/cycle5"/>
    <dgm:cxn modelId="{AF840288-F227-45C5-9EB9-6C7F1EFE5964}" type="presParOf" srcId="{B067CECF-C783-42F2-8F70-3086AB203A55}" destId="{882BC31F-8F2C-4310-8960-02FF14C24DC8}" srcOrd="11" destOrd="0" presId="urn:microsoft.com/office/officeart/2005/8/layout/cycle5"/>
    <dgm:cxn modelId="{C95219F0-F1B7-4823-9252-E9FC5480D6D0}" type="presParOf" srcId="{B067CECF-C783-42F2-8F70-3086AB203A55}" destId="{20B83117-C1B3-450C-B910-B1A3834E7F32}" srcOrd="12" destOrd="0" presId="urn:microsoft.com/office/officeart/2005/8/layout/cycle5"/>
    <dgm:cxn modelId="{95576BD6-4752-4187-A3FC-70DB5E379AED}" type="presParOf" srcId="{B067CECF-C783-42F2-8F70-3086AB203A55}" destId="{109DA457-2E5E-48FE-BFD4-3860F88E0DE6}" srcOrd="13" destOrd="0" presId="urn:microsoft.com/office/officeart/2005/8/layout/cycle5"/>
    <dgm:cxn modelId="{4650F1A4-939C-41C0-AA15-0B6E834D874C}" type="presParOf" srcId="{B067CECF-C783-42F2-8F70-3086AB203A55}" destId="{F1172BB3-5C04-4643-88B0-8A108DCC0063}" srcOrd="14" destOrd="0" presId="urn:microsoft.com/office/officeart/2005/8/layout/cycle5"/>
    <dgm:cxn modelId="{79E82FD6-C3C0-4CA6-8992-7529ABC4075F}" type="presParOf" srcId="{B067CECF-C783-42F2-8F70-3086AB203A55}" destId="{BBE28833-ACAB-4421-9DCB-B7E50DA069E3}" srcOrd="15" destOrd="0" presId="urn:microsoft.com/office/officeart/2005/8/layout/cycle5"/>
    <dgm:cxn modelId="{416A9377-F6ED-4E96-A653-9524BEB328F9}" type="presParOf" srcId="{B067CECF-C783-42F2-8F70-3086AB203A55}" destId="{DCDBEC54-E02D-416E-B11A-632EB2467AFB}" srcOrd="16" destOrd="0" presId="urn:microsoft.com/office/officeart/2005/8/layout/cycle5"/>
    <dgm:cxn modelId="{7BAA0C78-2724-4B50-AD6F-1DCA5241AD7A}" type="presParOf" srcId="{B067CECF-C783-42F2-8F70-3086AB203A55}" destId="{4032FEA1-E7A5-409F-92E0-AE5A9AACAE4C}" srcOrd="17" destOrd="0" presId="urn:microsoft.com/office/officeart/2005/8/layout/cycle5"/>
    <dgm:cxn modelId="{96D1986D-47F9-4681-B209-393694C1B92C}" type="presParOf" srcId="{B067CECF-C783-42F2-8F70-3086AB203A55}" destId="{096FE2FC-B6BD-4ECA-B46C-11DD35D825E3}" srcOrd="18" destOrd="0" presId="urn:microsoft.com/office/officeart/2005/8/layout/cycle5"/>
    <dgm:cxn modelId="{04D52CD4-CBF7-4DD4-BD40-D2EA416769C7}" type="presParOf" srcId="{B067CECF-C783-42F2-8F70-3086AB203A55}" destId="{9C79114B-EBC4-470D-A946-5E3ACBA68619}" srcOrd="19" destOrd="0" presId="urn:microsoft.com/office/officeart/2005/8/layout/cycle5"/>
    <dgm:cxn modelId="{AD470EAB-B480-4090-98A5-8D82DA758835}" type="presParOf" srcId="{B067CECF-C783-42F2-8F70-3086AB203A55}" destId="{AAA8558C-1DFF-4551-8EFB-F1DF55053106}" srcOrd="20" destOrd="0" presId="urn:microsoft.com/office/officeart/2005/8/layout/cycle5"/>
    <dgm:cxn modelId="{F34FFB64-6C24-4DDE-B511-3C3BDAE91BAE}" type="presParOf" srcId="{B067CECF-C783-42F2-8F70-3086AB203A55}" destId="{3F415E20-09AA-4F59-9A17-20120EBEE27E}" srcOrd="21" destOrd="0" presId="urn:microsoft.com/office/officeart/2005/8/layout/cycle5"/>
    <dgm:cxn modelId="{99A1AC4E-ED04-4AD0-B20F-F59FBB35B83C}" type="presParOf" srcId="{B067CECF-C783-42F2-8F70-3086AB203A55}" destId="{7F6805F2-D203-420E-9EA5-2BE47BE64CDE}" srcOrd="22" destOrd="0" presId="urn:microsoft.com/office/officeart/2005/8/layout/cycle5"/>
    <dgm:cxn modelId="{DC018267-812A-438F-8763-F289733C24E5}" type="presParOf" srcId="{B067CECF-C783-42F2-8F70-3086AB203A55}" destId="{26ECA243-02C9-476F-B328-30C975DF2182}" srcOrd="23" destOrd="0" presId="urn:microsoft.com/office/officeart/2005/8/layout/cycle5"/>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D862398-CD74-4F4A-8CF8-7923410D9CB8}">
      <dsp:nvSpPr>
        <dsp:cNvPr id="0" name=""/>
        <dsp:cNvSpPr/>
      </dsp:nvSpPr>
      <dsp:spPr>
        <a:xfrm>
          <a:off x="951852" y="2463597"/>
          <a:ext cx="231985" cy="571855"/>
        </a:xfrm>
        <a:custGeom>
          <a:avLst/>
          <a:gdLst/>
          <a:ahLst/>
          <a:cxnLst/>
          <a:rect l="0" t="0" r="0" b="0"/>
          <a:pathLst>
            <a:path>
              <a:moveTo>
                <a:pt x="0" y="0"/>
              </a:moveTo>
              <a:lnTo>
                <a:pt x="0" y="571855"/>
              </a:lnTo>
              <a:lnTo>
                <a:pt x="231985" y="571855"/>
              </a:lnTo>
            </a:path>
          </a:pathLst>
        </a:custGeom>
        <a:noFill/>
        <a:ln w="25400" cap="flat" cmpd="sng" algn="ctr">
          <a:solidFill>
            <a:schemeClr val="accent6">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75ABD2D-C01B-4898-9DFE-5976B70F79B0}">
      <dsp:nvSpPr>
        <dsp:cNvPr id="0" name=""/>
        <dsp:cNvSpPr/>
      </dsp:nvSpPr>
      <dsp:spPr>
        <a:xfrm>
          <a:off x="1524760" y="1580950"/>
          <a:ext cx="91440" cy="261064"/>
        </a:xfrm>
        <a:custGeom>
          <a:avLst/>
          <a:gdLst/>
          <a:ahLst/>
          <a:cxnLst/>
          <a:rect l="0" t="0" r="0" b="0"/>
          <a:pathLst>
            <a:path>
              <a:moveTo>
                <a:pt x="45720" y="0"/>
              </a:moveTo>
              <a:lnTo>
                <a:pt x="45720" y="261064"/>
              </a:lnTo>
            </a:path>
          </a:pathLst>
        </a:custGeom>
        <a:noFill/>
        <a:ln w="25400" cap="flat" cmpd="sng" algn="ctr">
          <a:solidFill>
            <a:schemeClr val="accent6">
              <a:shade val="8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27C9379-7E92-4B18-AAE5-130F48C99A7F}">
      <dsp:nvSpPr>
        <dsp:cNvPr id="0" name=""/>
        <dsp:cNvSpPr/>
      </dsp:nvSpPr>
      <dsp:spPr>
        <a:xfrm>
          <a:off x="1524760" y="596750"/>
          <a:ext cx="91440" cy="261064"/>
        </a:xfrm>
        <a:custGeom>
          <a:avLst/>
          <a:gdLst/>
          <a:ahLst/>
          <a:cxnLst/>
          <a:rect l="0" t="0" r="0" b="0"/>
          <a:pathLst>
            <a:path>
              <a:moveTo>
                <a:pt x="45720" y="0"/>
              </a:moveTo>
              <a:lnTo>
                <a:pt x="45720" y="261064"/>
              </a:lnTo>
            </a:path>
          </a:pathLst>
        </a:custGeom>
        <a:noFill/>
        <a:ln w="25400" cap="flat" cmpd="sng" algn="ctr">
          <a:solidFill>
            <a:schemeClr val="accent6">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A8EFEA2-BDF9-4218-8906-B86F7CDAF4C5}">
      <dsp:nvSpPr>
        <dsp:cNvPr id="0" name=""/>
        <dsp:cNvSpPr/>
      </dsp:nvSpPr>
      <dsp:spPr>
        <a:xfrm>
          <a:off x="760478" y="1585"/>
          <a:ext cx="1620004" cy="595164"/>
        </a:xfrm>
        <a:prstGeom prst="rect">
          <a:avLst/>
        </a:prstGeom>
        <a:solidFill>
          <a:srgbClr val="63005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72000" tIns="6985" rIns="72000" bIns="6985" numCol="1" spcCol="1270" anchor="ctr" anchorCtr="0">
          <a:noAutofit/>
        </a:bodyPr>
        <a:lstStyle/>
        <a:p>
          <a:pPr marL="0" lvl="0" indent="0" algn="ctr" defTabSz="488950">
            <a:lnSpc>
              <a:spcPct val="90000"/>
            </a:lnSpc>
            <a:spcBef>
              <a:spcPct val="0"/>
            </a:spcBef>
            <a:spcAft>
              <a:spcPct val="35000"/>
            </a:spcAft>
            <a:buNone/>
          </a:pPr>
          <a:r>
            <a:rPr lang="en-CA" sz="1100" kern="1200" noProof="0" dirty="0"/>
            <a:t>Field Unit Superintendents</a:t>
          </a:r>
        </a:p>
      </dsp:txBody>
      <dsp:txXfrm>
        <a:off x="760478" y="1585"/>
        <a:ext cx="1620004" cy="595164"/>
      </dsp:txXfrm>
    </dsp:sp>
    <dsp:sp modelId="{9527D72B-C3ED-4B7D-92D0-BB34A9799149}">
      <dsp:nvSpPr>
        <dsp:cNvPr id="0" name=""/>
        <dsp:cNvSpPr/>
      </dsp:nvSpPr>
      <dsp:spPr>
        <a:xfrm>
          <a:off x="760478" y="857814"/>
          <a:ext cx="1620004" cy="723136"/>
        </a:xfrm>
        <a:prstGeom prst="rect">
          <a:avLst/>
        </a:prstGeom>
        <a:solidFill>
          <a:srgbClr val="63005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72000" rIns="6985" bIns="72000" numCol="1" spcCol="1270" anchor="ctr" anchorCtr="0">
          <a:noAutofit/>
        </a:bodyPr>
        <a:lstStyle/>
        <a:p>
          <a:pPr marL="0" lvl="0" indent="0" algn="ctr" defTabSz="488950">
            <a:lnSpc>
              <a:spcPct val="90000"/>
            </a:lnSpc>
            <a:spcBef>
              <a:spcPct val="0"/>
            </a:spcBef>
            <a:spcAft>
              <a:spcPct val="35000"/>
            </a:spcAft>
            <a:buNone/>
          </a:pPr>
          <a:r>
            <a:rPr lang="en-CA" sz="1100" kern="1200" noProof="0" dirty="0"/>
            <a:t>Managers, External Relations or Visitor Experience</a:t>
          </a:r>
        </a:p>
      </dsp:txBody>
      <dsp:txXfrm>
        <a:off x="760478" y="857814"/>
        <a:ext cx="1620004" cy="723136"/>
      </dsp:txXfrm>
    </dsp:sp>
    <dsp:sp modelId="{989B34D9-9342-4871-BF6C-32F058B0E1DE}">
      <dsp:nvSpPr>
        <dsp:cNvPr id="0" name=""/>
        <dsp:cNvSpPr/>
      </dsp:nvSpPr>
      <dsp:spPr>
        <a:xfrm>
          <a:off x="797195" y="1842015"/>
          <a:ext cx="1546570" cy="621581"/>
        </a:xfrm>
        <a:prstGeom prst="rect">
          <a:avLst/>
        </a:prstGeom>
        <a:solidFill>
          <a:srgbClr val="63005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CA" sz="1100" kern="1200" noProof="0" dirty="0"/>
            <a:t>LTC Hub Coordinators</a:t>
          </a:r>
        </a:p>
      </dsp:txBody>
      <dsp:txXfrm>
        <a:off x="797195" y="1842015"/>
        <a:ext cx="1546570" cy="621581"/>
      </dsp:txXfrm>
    </dsp:sp>
    <dsp:sp modelId="{410C1EE5-257B-4CA0-B271-2C615C0755A8}">
      <dsp:nvSpPr>
        <dsp:cNvPr id="0" name=""/>
        <dsp:cNvSpPr/>
      </dsp:nvSpPr>
      <dsp:spPr>
        <a:xfrm>
          <a:off x="1183837" y="2724661"/>
          <a:ext cx="1243163" cy="621581"/>
        </a:xfrm>
        <a:prstGeom prst="rect">
          <a:avLst/>
        </a:prstGeom>
        <a:solidFill>
          <a:srgbClr val="63005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CA" sz="1100" kern="1200" noProof="0" dirty="0"/>
            <a:t>LTC Students</a:t>
          </a:r>
        </a:p>
      </dsp:txBody>
      <dsp:txXfrm>
        <a:off x="1183837" y="2724661"/>
        <a:ext cx="1243163" cy="62158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7EE7486-F449-41A3-A8CC-FF1B35D397E9}">
      <dsp:nvSpPr>
        <dsp:cNvPr id="0" name=""/>
        <dsp:cNvSpPr/>
      </dsp:nvSpPr>
      <dsp:spPr>
        <a:xfrm>
          <a:off x="2287945" y="2865502"/>
          <a:ext cx="91440" cy="136653"/>
        </a:xfrm>
        <a:custGeom>
          <a:avLst/>
          <a:gdLst/>
          <a:ahLst/>
          <a:cxnLst/>
          <a:rect l="0" t="0" r="0" b="0"/>
          <a:pathLst>
            <a:path>
              <a:moveTo>
                <a:pt x="45720" y="0"/>
              </a:moveTo>
              <a:lnTo>
                <a:pt x="45720" y="136653"/>
              </a:lnTo>
            </a:path>
          </a:pathLst>
        </a:custGeom>
        <a:noFill/>
        <a:ln w="25400" cap="flat" cmpd="sng" algn="ctr">
          <a:solidFill>
            <a:srgbClr val="6ABAEC"/>
          </a:solidFill>
          <a:prstDash val="solid"/>
        </a:ln>
        <a:effectLst/>
      </dsp:spPr>
      <dsp:style>
        <a:lnRef idx="2">
          <a:scrgbClr r="0" g="0" b="0"/>
        </a:lnRef>
        <a:fillRef idx="0">
          <a:scrgbClr r="0" g="0" b="0"/>
        </a:fillRef>
        <a:effectRef idx="0">
          <a:scrgbClr r="0" g="0" b="0"/>
        </a:effectRef>
        <a:fontRef idx="minor"/>
      </dsp:style>
    </dsp:sp>
    <dsp:sp modelId="{7C071561-72E6-43F2-8F6E-0AC39A8AF928}">
      <dsp:nvSpPr>
        <dsp:cNvPr id="0" name=""/>
        <dsp:cNvSpPr/>
      </dsp:nvSpPr>
      <dsp:spPr>
        <a:xfrm>
          <a:off x="1593740" y="2015215"/>
          <a:ext cx="739925" cy="343487"/>
        </a:xfrm>
        <a:custGeom>
          <a:avLst/>
          <a:gdLst/>
          <a:ahLst/>
          <a:cxnLst/>
          <a:rect l="0" t="0" r="0" b="0"/>
          <a:pathLst>
            <a:path>
              <a:moveTo>
                <a:pt x="0" y="0"/>
              </a:moveTo>
              <a:lnTo>
                <a:pt x="0" y="237060"/>
              </a:lnTo>
              <a:lnTo>
                <a:pt x="739925" y="237060"/>
              </a:lnTo>
              <a:lnTo>
                <a:pt x="739925" y="343487"/>
              </a:lnTo>
            </a:path>
          </a:pathLst>
        </a:custGeom>
        <a:noFill/>
        <a:ln w="25400" cap="flat" cmpd="sng" algn="ctr">
          <a:solidFill>
            <a:srgbClr val="ADBF2B"/>
          </a:solidFill>
          <a:prstDash val="solid"/>
        </a:ln>
        <a:effectLst/>
      </dsp:spPr>
      <dsp:style>
        <a:lnRef idx="2">
          <a:scrgbClr r="0" g="0" b="0"/>
        </a:lnRef>
        <a:fillRef idx="0">
          <a:scrgbClr r="0" g="0" b="0"/>
        </a:fillRef>
        <a:effectRef idx="0">
          <a:scrgbClr r="0" g="0" b="0"/>
        </a:effectRef>
        <a:fontRef idx="minor"/>
      </dsp:style>
    </dsp:sp>
    <dsp:sp modelId="{6E13BB55-CB0C-4F11-9782-7F1417E22622}">
      <dsp:nvSpPr>
        <dsp:cNvPr id="0" name=""/>
        <dsp:cNvSpPr/>
      </dsp:nvSpPr>
      <dsp:spPr>
        <a:xfrm>
          <a:off x="448375" y="2865502"/>
          <a:ext cx="152039" cy="1011731"/>
        </a:xfrm>
        <a:custGeom>
          <a:avLst/>
          <a:gdLst/>
          <a:ahLst/>
          <a:cxnLst/>
          <a:rect l="0" t="0" r="0" b="0"/>
          <a:pathLst>
            <a:path>
              <a:moveTo>
                <a:pt x="0" y="0"/>
              </a:moveTo>
              <a:lnTo>
                <a:pt x="0" y="1011731"/>
              </a:lnTo>
              <a:lnTo>
                <a:pt x="152039" y="1011731"/>
              </a:lnTo>
            </a:path>
          </a:pathLst>
        </a:custGeom>
        <a:noFill/>
        <a:ln w="25400" cap="flat" cmpd="sng" algn="ctr">
          <a:solidFill>
            <a:srgbClr val="63005D"/>
          </a:solidFill>
          <a:prstDash val="dash"/>
        </a:ln>
        <a:effectLst/>
      </dsp:spPr>
      <dsp:style>
        <a:lnRef idx="2">
          <a:scrgbClr r="0" g="0" b="0"/>
        </a:lnRef>
        <a:fillRef idx="0">
          <a:scrgbClr r="0" g="0" b="0"/>
        </a:fillRef>
        <a:effectRef idx="0">
          <a:scrgbClr r="0" g="0" b="0"/>
        </a:effectRef>
        <a:fontRef idx="minor"/>
      </dsp:style>
    </dsp:sp>
    <dsp:sp modelId="{94EDA447-74AC-4E03-85BF-9D42E3D67701}">
      <dsp:nvSpPr>
        <dsp:cNvPr id="0" name=""/>
        <dsp:cNvSpPr/>
      </dsp:nvSpPr>
      <dsp:spPr>
        <a:xfrm>
          <a:off x="448375" y="2865502"/>
          <a:ext cx="152039" cy="415777"/>
        </a:xfrm>
        <a:custGeom>
          <a:avLst/>
          <a:gdLst/>
          <a:ahLst/>
          <a:cxnLst/>
          <a:rect l="0" t="0" r="0" b="0"/>
          <a:pathLst>
            <a:path>
              <a:moveTo>
                <a:pt x="0" y="0"/>
              </a:moveTo>
              <a:lnTo>
                <a:pt x="0" y="415777"/>
              </a:lnTo>
              <a:lnTo>
                <a:pt x="152039" y="415777"/>
              </a:lnTo>
            </a:path>
          </a:pathLst>
        </a:custGeom>
        <a:noFill/>
        <a:ln w="25400" cap="flat" cmpd="sng" algn="ctr">
          <a:solidFill>
            <a:srgbClr val="63005D"/>
          </a:solidFill>
          <a:prstDash val="dash"/>
        </a:ln>
        <a:effectLst/>
      </dsp:spPr>
      <dsp:style>
        <a:lnRef idx="2">
          <a:scrgbClr r="0" g="0" b="0"/>
        </a:lnRef>
        <a:fillRef idx="0">
          <a:scrgbClr r="0" g="0" b="0"/>
        </a:fillRef>
        <a:effectRef idx="0">
          <a:scrgbClr r="0" g="0" b="0"/>
        </a:effectRef>
        <a:fontRef idx="minor"/>
      </dsp:style>
    </dsp:sp>
    <dsp:sp modelId="{A4CF5E98-39C9-4242-8AD7-88F40132DF19}">
      <dsp:nvSpPr>
        <dsp:cNvPr id="0" name=""/>
        <dsp:cNvSpPr/>
      </dsp:nvSpPr>
      <dsp:spPr>
        <a:xfrm>
          <a:off x="853814" y="2015215"/>
          <a:ext cx="739925" cy="343487"/>
        </a:xfrm>
        <a:custGeom>
          <a:avLst/>
          <a:gdLst/>
          <a:ahLst/>
          <a:cxnLst/>
          <a:rect l="0" t="0" r="0" b="0"/>
          <a:pathLst>
            <a:path>
              <a:moveTo>
                <a:pt x="739925" y="0"/>
              </a:moveTo>
              <a:lnTo>
                <a:pt x="739925" y="237060"/>
              </a:lnTo>
              <a:lnTo>
                <a:pt x="0" y="237060"/>
              </a:lnTo>
              <a:lnTo>
                <a:pt x="0" y="343487"/>
              </a:lnTo>
            </a:path>
          </a:pathLst>
        </a:custGeom>
        <a:noFill/>
        <a:ln w="25400" cap="flat" cmpd="sng" algn="ctr">
          <a:solidFill>
            <a:srgbClr val="ADBF2B"/>
          </a:solidFill>
          <a:prstDash val="solid"/>
        </a:ln>
        <a:effectLst/>
      </dsp:spPr>
      <dsp:style>
        <a:lnRef idx="2">
          <a:scrgbClr r="0" g="0" b="0"/>
        </a:lnRef>
        <a:fillRef idx="0">
          <a:scrgbClr r="0" g="0" b="0"/>
        </a:fillRef>
        <a:effectRef idx="0">
          <a:scrgbClr r="0" g="0" b="0"/>
        </a:effectRef>
        <a:fontRef idx="minor"/>
      </dsp:style>
    </dsp:sp>
    <dsp:sp modelId="{975ABD2D-C01B-4898-9DFE-5976B70F79B0}">
      <dsp:nvSpPr>
        <dsp:cNvPr id="0" name=""/>
        <dsp:cNvSpPr/>
      </dsp:nvSpPr>
      <dsp:spPr>
        <a:xfrm>
          <a:off x="1548019" y="1349992"/>
          <a:ext cx="91440" cy="158425"/>
        </a:xfrm>
        <a:custGeom>
          <a:avLst/>
          <a:gdLst/>
          <a:ahLst/>
          <a:cxnLst/>
          <a:rect l="0" t="0" r="0" b="0"/>
          <a:pathLst>
            <a:path>
              <a:moveTo>
                <a:pt x="45720" y="0"/>
              </a:moveTo>
              <a:lnTo>
                <a:pt x="45720" y="158425"/>
              </a:lnTo>
            </a:path>
          </a:pathLst>
        </a:custGeom>
        <a:noFill/>
        <a:ln w="25400" cap="flat" cmpd="sng" algn="ctr">
          <a:solidFill>
            <a:srgbClr val="ADBF2B"/>
          </a:solidFill>
          <a:prstDash val="solid"/>
        </a:ln>
        <a:effectLst/>
      </dsp:spPr>
      <dsp:style>
        <a:lnRef idx="2">
          <a:scrgbClr r="0" g="0" b="0"/>
        </a:lnRef>
        <a:fillRef idx="0">
          <a:scrgbClr r="0" g="0" b="0"/>
        </a:fillRef>
        <a:effectRef idx="0">
          <a:scrgbClr r="0" g="0" b="0"/>
        </a:effectRef>
        <a:fontRef idx="minor"/>
      </dsp:style>
    </dsp:sp>
    <dsp:sp modelId="{127C9379-7E92-4B18-AAE5-130F48C99A7F}">
      <dsp:nvSpPr>
        <dsp:cNvPr id="0" name=""/>
        <dsp:cNvSpPr/>
      </dsp:nvSpPr>
      <dsp:spPr>
        <a:xfrm>
          <a:off x="1548020" y="583196"/>
          <a:ext cx="91440" cy="136653"/>
        </a:xfrm>
        <a:custGeom>
          <a:avLst/>
          <a:gdLst/>
          <a:ahLst/>
          <a:cxnLst/>
          <a:rect l="0" t="0" r="0" b="0"/>
          <a:pathLst>
            <a:path>
              <a:moveTo>
                <a:pt x="45720" y="0"/>
              </a:moveTo>
              <a:lnTo>
                <a:pt x="45720" y="136653"/>
              </a:lnTo>
            </a:path>
          </a:pathLst>
        </a:custGeom>
        <a:noFill/>
        <a:ln w="25400" cap="flat" cmpd="sng" algn="ctr">
          <a:solidFill>
            <a:srgbClr val="ADBF2B"/>
          </a:solidFill>
          <a:prstDash val="solid"/>
        </a:ln>
        <a:effectLst/>
      </dsp:spPr>
      <dsp:style>
        <a:lnRef idx="2">
          <a:scrgbClr r="0" g="0" b="0"/>
        </a:lnRef>
        <a:fillRef idx="0">
          <a:scrgbClr r="0" g="0" b="0"/>
        </a:fillRef>
        <a:effectRef idx="0">
          <a:scrgbClr r="0" g="0" b="0"/>
        </a:effectRef>
        <a:fontRef idx="minor"/>
      </dsp:style>
    </dsp:sp>
    <dsp:sp modelId="{9A8EFEA2-BDF9-4218-8906-B86F7CDAF4C5}">
      <dsp:nvSpPr>
        <dsp:cNvPr id="0" name=""/>
        <dsp:cNvSpPr/>
      </dsp:nvSpPr>
      <dsp:spPr>
        <a:xfrm>
          <a:off x="801740" y="484"/>
          <a:ext cx="1583998" cy="582711"/>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CA" sz="1100" kern="1200" noProof="0" dirty="0"/>
            <a:t>Director, Visitor Experience</a:t>
          </a:r>
        </a:p>
      </dsp:txBody>
      <dsp:txXfrm>
        <a:off x="801740" y="484"/>
        <a:ext cx="1583998" cy="582711"/>
      </dsp:txXfrm>
    </dsp:sp>
    <dsp:sp modelId="{9527D72B-C3ED-4B7D-92D0-BB34A9799149}">
      <dsp:nvSpPr>
        <dsp:cNvPr id="0" name=""/>
        <dsp:cNvSpPr/>
      </dsp:nvSpPr>
      <dsp:spPr>
        <a:xfrm>
          <a:off x="801740" y="719849"/>
          <a:ext cx="1583998" cy="630143"/>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6000" tIns="72000" rIns="36000" bIns="72000" numCol="1" spcCol="1270" anchor="ctr" anchorCtr="0">
          <a:noAutofit/>
        </a:bodyPr>
        <a:lstStyle/>
        <a:p>
          <a:pPr marL="0" lvl="0" indent="0" algn="ctr" defTabSz="488950">
            <a:lnSpc>
              <a:spcPct val="90000"/>
            </a:lnSpc>
            <a:spcBef>
              <a:spcPct val="0"/>
            </a:spcBef>
            <a:spcAft>
              <a:spcPct val="35000"/>
            </a:spcAft>
            <a:buNone/>
          </a:pPr>
          <a:r>
            <a:rPr lang="en-CA" sz="1100" kern="1200" noProof="0" dirty="0"/>
            <a:t>Manager, Visitor Services and Activities</a:t>
          </a:r>
        </a:p>
      </dsp:txBody>
      <dsp:txXfrm>
        <a:off x="801740" y="719849"/>
        <a:ext cx="1583998" cy="630143"/>
      </dsp:txXfrm>
    </dsp:sp>
    <dsp:sp modelId="{989B34D9-9342-4871-BF6C-32F058B0E1DE}">
      <dsp:nvSpPr>
        <dsp:cNvPr id="0" name=""/>
        <dsp:cNvSpPr/>
      </dsp:nvSpPr>
      <dsp:spPr>
        <a:xfrm>
          <a:off x="801740" y="1508417"/>
          <a:ext cx="1583998" cy="506798"/>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CA" sz="1100" kern="1200" noProof="0" dirty="0"/>
            <a:t>Recreational Activity Analyst</a:t>
          </a:r>
        </a:p>
      </dsp:txBody>
      <dsp:txXfrm>
        <a:off x="801740" y="1508417"/>
        <a:ext cx="1583998" cy="506798"/>
      </dsp:txXfrm>
    </dsp:sp>
    <dsp:sp modelId="{81D4C49A-C59F-4F51-872C-5E04FAD245C3}">
      <dsp:nvSpPr>
        <dsp:cNvPr id="0" name=""/>
        <dsp:cNvSpPr/>
      </dsp:nvSpPr>
      <dsp:spPr>
        <a:xfrm>
          <a:off x="347015" y="2358703"/>
          <a:ext cx="1013596" cy="506798"/>
        </a:xfrm>
        <a:prstGeom prst="rect">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CA" sz="1100" kern="1200" noProof="0" dirty="0"/>
            <a:t>National LTC Coordinator</a:t>
          </a:r>
        </a:p>
      </dsp:txBody>
      <dsp:txXfrm>
        <a:off x="347015" y="2358703"/>
        <a:ext cx="1013596" cy="506798"/>
      </dsp:txXfrm>
    </dsp:sp>
    <dsp:sp modelId="{7C2742FE-F9D8-40C2-8484-062A5874EB48}">
      <dsp:nvSpPr>
        <dsp:cNvPr id="0" name=""/>
        <dsp:cNvSpPr/>
      </dsp:nvSpPr>
      <dsp:spPr>
        <a:xfrm>
          <a:off x="600415" y="3027880"/>
          <a:ext cx="1013596" cy="506798"/>
        </a:xfrm>
        <a:prstGeom prst="rect">
          <a:avLst/>
        </a:prstGeom>
        <a:solidFill>
          <a:srgbClr val="63005D"/>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CA" sz="1100" kern="1200" noProof="0" dirty="0"/>
            <a:t>LTC Hub Coordinators</a:t>
          </a:r>
        </a:p>
      </dsp:txBody>
      <dsp:txXfrm>
        <a:off x="600415" y="3027880"/>
        <a:ext cx="1013596" cy="506798"/>
      </dsp:txXfrm>
    </dsp:sp>
    <dsp:sp modelId="{2B2F9788-778E-4DD0-8634-CA7F79968C47}">
      <dsp:nvSpPr>
        <dsp:cNvPr id="0" name=""/>
        <dsp:cNvSpPr/>
      </dsp:nvSpPr>
      <dsp:spPr>
        <a:xfrm>
          <a:off x="600415" y="3623834"/>
          <a:ext cx="1947869" cy="506798"/>
        </a:xfrm>
        <a:prstGeom prst="rect">
          <a:avLst/>
        </a:prstGeom>
        <a:solidFill>
          <a:srgbClr val="8D527A"/>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CA" sz="1100" kern="1200" noProof="0" dirty="0"/>
            <a:t>Field Units (Overnights or Learn-to Paddle sites)</a:t>
          </a:r>
        </a:p>
      </dsp:txBody>
      <dsp:txXfrm>
        <a:off x="600415" y="3623834"/>
        <a:ext cx="1947869" cy="506798"/>
      </dsp:txXfrm>
    </dsp:sp>
    <dsp:sp modelId="{F0D57FBF-8142-415F-858C-BECADD8EF141}">
      <dsp:nvSpPr>
        <dsp:cNvPr id="0" name=""/>
        <dsp:cNvSpPr/>
      </dsp:nvSpPr>
      <dsp:spPr>
        <a:xfrm>
          <a:off x="1826867" y="2358703"/>
          <a:ext cx="1013596" cy="506798"/>
        </a:xfrm>
        <a:prstGeom prst="rect">
          <a:avLst/>
        </a:prstGeom>
        <a:solidFill>
          <a:srgbClr val="6ABAEC"/>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CA" sz="1100" kern="1200" noProof="0" dirty="0"/>
            <a:t>Ottawa Hub Coordinator</a:t>
          </a:r>
        </a:p>
      </dsp:txBody>
      <dsp:txXfrm>
        <a:off x="1826867" y="2358703"/>
        <a:ext cx="1013596" cy="506798"/>
      </dsp:txXfrm>
    </dsp:sp>
    <dsp:sp modelId="{26F8A8EC-6335-4BE6-9CF5-00796DD6AC73}">
      <dsp:nvSpPr>
        <dsp:cNvPr id="0" name=""/>
        <dsp:cNvSpPr/>
      </dsp:nvSpPr>
      <dsp:spPr>
        <a:xfrm>
          <a:off x="1826867" y="3002155"/>
          <a:ext cx="1013596" cy="506798"/>
        </a:xfrm>
        <a:prstGeom prst="rect">
          <a:avLst/>
        </a:prstGeom>
        <a:solidFill>
          <a:srgbClr val="6ABAEC"/>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985" tIns="6985" rIns="6985" bIns="6985" numCol="1" spcCol="1270" anchor="ctr" anchorCtr="0">
          <a:noAutofit/>
        </a:bodyPr>
        <a:lstStyle/>
        <a:p>
          <a:pPr marL="0" lvl="0" indent="0" algn="ctr" defTabSz="488950">
            <a:lnSpc>
              <a:spcPct val="90000"/>
            </a:lnSpc>
            <a:spcBef>
              <a:spcPct val="0"/>
            </a:spcBef>
            <a:spcAft>
              <a:spcPct val="35000"/>
            </a:spcAft>
            <a:buNone/>
          </a:pPr>
          <a:r>
            <a:rPr lang="en-CA" sz="1100" kern="1200" noProof="0" dirty="0"/>
            <a:t>LTC Students (Ottawa)</a:t>
          </a:r>
        </a:p>
      </dsp:txBody>
      <dsp:txXfrm>
        <a:off x="1826867" y="3002155"/>
        <a:ext cx="1013596" cy="506798"/>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49606B1-FBAE-4CF3-AE28-120E6DEB3149}">
      <dsp:nvSpPr>
        <dsp:cNvPr id="0" name=""/>
        <dsp:cNvSpPr/>
      </dsp:nvSpPr>
      <dsp:spPr>
        <a:xfrm>
          <a:off x="2771090" y="-156407"/>
          <a:ext cx="1571850" cy="763814"/>
        </a:xfrm>
        <a:prstGeom prst="roundRect">
          <a:avLst/>
        </a:prstGeom>
        <a:solidFill>
          <a:srgbClr val="63005D"/>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CA" sz="1100" kern="1200" noProof="0" dirty="0"/>
            <a:t>G&amp;S, </a:t>
          </a:r>
          <a:r>
            <a:rPr lang="en-CA" sz="1100" b="0" kern="1200" noProof="0" dirty="0"/>
            <a:t>salary, </a:t>
          </a:r>
          <a:r>
            <a:rPr lang="en-CA" sz="1100" kern="1200" noProof="0" dirty="0"/>
            <a:t>and student funding is transferred to hubs</a:t>
          </a:r>
        </a:p>
      </dsp:txBody>
      <dsp:txXfrm>
        <a:off x="2808376" y="-119121"/>
        <a:ext cx="1497278" cy="689242"/>
      </dsp:txXfrm>
    </dsp:sp>
    <dsp:sp modelId="{B321A074-415E-4767-8184-F581E7ABF02B}">
      <dsp:nvSpPr>
        <dsp:cNvPr id="0" name=""/>
        <dsp:cNvSpPr/>
      </dsp:nvSpPr>
      <dsp:spPr>
        <a:xfrm>
          <a:off x="1438191" y="75711"/>
          <a:ext cx="3712768" cy="3712768"/>
        </a:xfrm>
        <a:custGeom>
          <a:avLst/>
          <a:gdLst/>
          <a:ahLst/>
          <a:cxnLst/>
          <a:rect l="0" t="0" r="0" b="0"/>
          <a:pathLst>
            <a:path>
              <a:moveTo>
                <a:pt x="2963544" y="366297"/>
              </a:moveTo>
              <a:arcTo wR="1856384" hR="1856384" stAng="18396780" swAng="402293"/>
            </a:path>
          </a:pathLst>
        </a:custGeom>
        <a:noFill/>
        <a:ln w="9525" cap="flat" cmpd="sng" algn="ctr">
          <a:solidFill>
            <a:schemeClr val="dk2">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F94D507C-8193-4269-AB67-A875C074FC00}">
      <dsp:nvSpPr>
        <dsp:cNvPr id="0" name=""/>
        <dsp:cNvSpPr/>
      </dsp:nvSpPr>
      <dsp:spPr>
        <a:xfrm>
          <a:off x="4338209" y="632024"/>
          <a:ext cx="1323667" cy="755816"/>
        </a:xfrm>
        <a:prstGeom prst="roundRect">
          <a:avLst/>
        </a:prstGeom>
        <a:solidFill>
          <a:srgbClr val="63005D"/>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CA" sz="1100" kern="1200" noProof="0" dirty="0"/>
            <a:t>Hubs deliver summer LTC season</a:t>
          </a:r>
        </a:p>
      </dsp:txBody>
      <dsp:txXfrm>
        <a:off x="4375105" y="668920"/>
        <a:ext cx="1249875" cy="682024"/>
      </dsp:txXfrm>
    </dsp:sp>
    <dsp:sp modelId="{1A515CCE-A6DD-46F7-91F6-CC0F6956DDE9}">
      <dsp:nvSpPr>
        <dsp:cNvPr id="0" name=""/>
        <dsp:cNvSpPr/>
      </dsp:nvSpPr>
      <dsp:spPr>
        <a:xfrm>
          <a:off x="1794432" y="530825"/>
          <a:ext cx="3712768" cy="3712768"/>
        </a:xfrm>
        <a:custGeom>
          <a:avLst/>
          <a:gdLst/>
          <a:ahLst/>
          <a:cxnLst/>
          <a:rect l="0" t="0" r="0" b="0"/>
          <a:pathLst>
            <a:path>
              <a:moveTo>
                <a:pt x="3457241" y="916480"/>
              </a:moveTo>
              <a:arcTo wR="1856384" hR="1856384" stAng="19774903" swAng="388407"/>
            </a:path>
          </a:pathLst>
        </a:custGeom>
        <a:noFill/>
        <a:ln w="9525" cap="flat" cmpd="sng" algn="ctr">
          <a:solidFill>
            <a:schemeClr val="dk2">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2DC2EA24-2F93-4566-8A26-9E8A58E3003C}">
      <dsp:nvSpPr>
        <dsp:cNvPr id="0" name=""/>
        <dsp:cNvSpPr/>
      </dsp:nvSpPr>
      <dsp:spPr>
        <a:xfrm>
          <a:off x="4772250" y="1698039"/>
          <a:ext cx="1282298" cy="902622"/>
        </a:xfrm>
        <a:prstGeom prst="roundRect">
          <a:avLst/>
        </a:prstGeom>
        <a:solidFill>
          <a:srgbClr val="63005D"/>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CA" sz="1100" kern="1200" noProof="0" dirty="0"/>
            <a:t>Hubs submit end-of-season reporting</a:t>
          </a:r>
        </a:p>
      </dsp:txBody>
      <dsp:txXfrm>
        <a:off x="4816312" y="1742101"/>
        <a:ext cx="1194174" cy="814498"/>
      </dsp:txXfrm>
    </dsp:sp>
    <dsp:sp modelId="{46D2DFA7-BD82-4FA5-B49E-D8FFB5BA04D8}">
      <dsp:nvSpPr>
        <dsp:cNvPr id="0" name=""/>
        <dsp:cNvSpPr/>
      </dsp:nvSpPr>
      <dsp:spPr>
        <a:xfrm>
          <a:off x="1629735" y="662803"/>
          <a:ext cx="3712768" cy="3712768"/>
        </a:xfrm>
        <a:custGeom>
          <a:avLst/>
          <a:gdLst/>
          <a:ahLst/>
          <a:cxnLst/>
          <a:rect l="0" t="0" r="0" b="0"/>
          <a:pathLst>
            <a:path>
              <a:moveTo>
                <a:pt x="3707456" y="1996716"/>
              </a:moveTo>
              <a:arcTo wR="1856384" hR="1856384" stAng="260122" swAng="328165"/>
            </a:path>
          </a:pathLst>
        </a:custGeom>
        <a:noFill/>
        <a:ln w="9525" cap="flat" cmpd="sng" algn="ctr">
          <a:solidFill>
            <a:schemeClr val="dk2">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370CC548-A452-4730-8FD0-C833E33E49F3}">
      <dsp:nvSpPr>
        <dsp:cNvPr id="0" name=""/>
        <dsp:cNvSpPr/>
      </dsp:nvSpPr>
      <dsp:spPr>
        <a:xfrm>
          <a:off x="4232468" y="2893250"/>
          <a:ext cx="1645175" cy="800185"/>
        </a:xfrm>
        <a:prstGeom prst="roundRect">
          <a:avLst/>
        </a:prstGeom>
        <a:solidFill>
          <a:srgbClr val="63005D"/>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CA" sz="1100" kern="1200" noProof="0" dirty="0"/>
            <a:t>Hubs submit funding  requests for additional seasons as needed</a:t>
          </a:r>
        </a:p>
      </dsp:txBody>
      <dsp:txXfrm>
        <a:off x="4271530" y="2932312"/>
        <a:ext cx="1567051" cy="722061"/>
      </dsp:txXfrm>
    </dsp:sp>
    <dsp:sp modelId="{882BC31F-8F2C-4310-8960-02FF14C24DC8}">
      <dsp:nvSpPr>
        <dsp:cNvPr id="0" name=""/>
        <dsp:cNvSpPr/>
      </dsp:nvSpPr>
      <dsp:spPr>
        <a:xfrm>
          <a:off x="1976637" y="152378"/>
          <a:ext cx="3712768" cy="3712768"/>
        </a:xfrm>
        <a:custGeom>
          <a:avLst/>
          <a:gdLst/>
          <a:ahLst/>
          <a:cxnLst/>
          <a:rect l="0" t="0" r="0" b="0"/>
          <a:pathLst>
            <a:path>
              <a:moveTo>
                <a:pt x="2550689" y="3578041"/>
              </a:moveTo>
              <a:arcTo wR="1856384" hR="1856384" stAng="4082213" swAng="519668"/>
            </a:path>
          </a:pathLst>
        </a:custGeom>
        <a:noFill/>
        <a:ln w="9525" cap="flat" cmpd="sng" algn="ctr">
          <a:solidFill>
            <a:schemeClr val="dk2">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20B83117-C1B3-450C-B910-B1A3834E7F32}">
      <dsp:nvSpPr>
        <dsp:cNvPr id="0" name=""/>
        <dsp:cNvSpPr/>
      </dsp:nvSpPr>
      <dsp:spPr>
        <a:xfrm>
          <a:off x="2945017" y="3465430"/>
          <a:ext cx="1223996" cy="945674"/>
        </a:xfrm>
        <a:prstGeom prst="roundRect">
          <a:avLst/>
        </a:prstGeom>
        <a:solidFill>
          <a:srgbClr val="63005D"/>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CA" sz="1100" kern="1200" noProof="0" dirty="0"/>
            <a:t>ERVE confirms student staffing needs for the next summer season</a:t>
          </a:r>
        </a:p>
      </dsp:txBody>
      <dsp:txXfrm>
        <a:off x="2991181" y="3511594"/>
        <a:ext cx="1131668" cy="853346"/>
      </dsp:txXfrm>
    </dsp:sp>
    <dsp:sp modelId="{F1172BB3-5C04-4643-88B0-8A108DCC0063}">
      <dsp:nvSpPr>
        <dsp:cNvPr id="0" name=""/>
        <dsp:cNvSpPr/>
      </dsp:nvSpPr>
      <dsp:spPr>
        <a:xfrm>
          <a:off x="1510121" y="170201"/>
          <a:ext cx="3712768" cy="3712768"/>
        </a:xfrm>
        <a:custGeom>
          <a:avLst/>
          <a:gdLst/>
          <a:ahLst/>
          <a:cxnLst/>
          <a:rect l="0" t="0" r="0" b="0"/>
          <a:pathLst>
            <a:path>
              <a:moveTo>
                <a:pt x="1370924" y="3648168"/>
              </a:moveTo>
              <a:arcTo wR="1856384" hR="1856384" stAng="6309575" swAng="367332"/>
            </a:path>
          </a:pathLst>
        </a:custGeom>
        <a:noFill/>
        <a:ln w="9525" cap="flat" cmpd="sng" algn="ctr">
          <a:solidFill>
            <a:schemeClr val="dk2">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BBE28833-ACAB-4421-9DCB-B7E50DA069E3}">
      <dsp:nvSpPr>
        <dsp:cNvPr id="0" name=""/>
        <dsp:cNvSpPr/>
      </dsp:nvSpPr>
      <dsp:spPr>
        <a:xfrm>
          <a:off x="1528757" y="2939343"/>
          <a:ext cx="1223996" cy="792000"/>
        </a:xfrm>
        <a:prstGeom prst="roundRect">
          <a:avLst/>
        </a:prstGeom>
        <a:solidFill>
          <a:srgbClr val="63005D"/>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CA" sz="1100" kern="1200" noProof="0" dirty="0"/>
            <a:t>ERVE confirms final annual program spending</a:t>
          </a:r>
        </a:p>
      </dsp:txBody>
      <dsp:txXfrm>
        <a:off x="1567419" y="2978005"/>
        <a:ext cx="1146672" cy="714676"/>
      </dsp:txXfrm>
    </dsp:sp>
    <dsp:sp modelId="{4032FEA1-E7A5-409F-92E0-AE5A9AACAE4C}">
      <dsp:nvSpPr>
        <dsp:cNvPr id="0" name=""/>
        <dsp:cNvSpPr/>
      </dsp:nvSpPr>
      <dsp:spPr>
        <a:xfrm>
          <a:off x="1730090" y="372847"/>
          <a:ext cx="3712768" cy="3712768"/>
        </a:xfrm>
        <a:custGeom>
          <a:avLst/>
          <a:gdLst/>
          <a:ahLst/>
          <a:cxnLst/>
          <a:rect l="0" t="0" r="0" b="0"/>
          <a:pathLst>
            <a:path>
              <a:moveTo>
                <a:pt x="109699" y="2485076"/>
              </a:moveTo>
              <a:arcTo wR="1856384" hR="1856384" stAng="9612267" swAng="486893"/>
            </a:path>
          </a:pathLst>
        </a:custGeom>
        <a:noFill/>
        <a:ln w="9525" cap="flat" cmpd="sng" algn="ctr">
          <a:solidFill>
            <a:schemeClr val="dk2">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096FE2FC-B6BD-4ECA-B46C-11DD35D825E3}">
      <dsp:nvSpPr>
        <dsp:cNvPr id="0" name=""/>
        <dsp:cNvSpPr/>
      </dsp:nvSpPr>
      <dsp:spPr>
        <a:xfrm>
          <a:off x="1176857" y="1644576"/>
          <a:ext cx="1047548" cy="874613"/>
        </a:xfrm>
        <a:prstGeom prst="roundRect">
          <a:avLst/>
        </a:prstGeom>
        <a:solidFill>
          <a:srgbClr val="D9E484"/>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CA" sz="1100" b="0" kern="1200" noProof="0" dirty="0">
              <a:solidFill>
                <a:schemeClr val="tx1"/>
              </a:solidFill>
            </a:rPr>
            <a:t>Beginning of new fiscal year</a:t>
          </a:r>
        </a:p>
      </dsp:txBody>
      <dsp:txXfrm>
        <a:off x="1219552" y="1687271"/>
        <a:ext cx="962158" cy="789223"/>
      </dsp:txXfrm>
    </dsp:sp>
    <dsp:sp modelId="{AAA8558C-1DFF-4551-8EFB-F1DF55053106}">
      <dsp:nvSpPr>
        <dsp:cNvPr id="0" name=""/>
        <dsp:cNvSpPr/>
      </dsp:nvSpPr>
      <dsp:spPr>
        <a:xfrm>
          <a:off x="1711067" y="179950"/>
          <a:ext cx="3712768" cy="3712768"/>
        </a:xfrm>
        <a:custGeom>
          <a:avLst/>
          <a:gdLst/>
          <a:ahLst/>
          <a:cxnLst/>
          <a:rect l="0" t="0" r="0" b="0"/>
          <a:pathLst>
            <a:path>
              <a:moveTo>
                <a:pt x="60351" y="1386884"/>
              </a:moveTo>
              <a:arcTo wR="1856384" hR="1856384" stAng="11678990" swAng="445487"/>
            </a:path>
          </a:pathLst>
        </a:custGeom>
        <a:noFill/>
        <a:ln w="9525" cap="flat" cmpd="sng" algn="ctr">
          <a:solidFill>
            <a:schemeClr val="dk2">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 modelId="{3F415E20-09AA-4F59-9A17-20120EBEE27E}">
      <dsp:nvSpPr>
        <dsp:cNvPr id="0" name=""/>
        <dsp:cNvSpPr/>
      </dsp:nvSpPr>
      <dsp:spPr>
        <a:xfrm>
          <a:off x="1531804" y="542408"/>
          <a:ext cx="1155209" cy="722871"/>
        </a:xfrm>
        <a:prstGeom prst="roundRect">
          <a:avLst/>
        </a:prstGeom>
        <a:solidFill>
          <a:srgbClr val="63005D"/>
        </a:solidFill>
        <a:ln w="25400" cap="flat" cmpd="sng" algn="ctr">
          <a:no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n-CA" sz="1100" kern="1200" noProof="0" dirty="0"/>
            <a:t>Hubs submit draft budgets to ERVE</a:t>
          </a:r>
        </a:p>
      </dsp:txBody>
      <dsp:txXfrm>
        <a:off x="1567092" y="577696"/>
        <a:ext cx="1084633" cy="652295"/>
      </dsp:txXfrm>
    </dsp:sp>
    <dsp:sp modelId="{26ECA243-02C9-476F-B328-30C975DF2182}">
      <dsp:nvSpPr>
        <dsp:cNvPr id="0" name=""/>
        <dsp:cNvSpPr/>
      </dsp:nvSpPr>
      <dsp:spPr>
        <a:xfrm>
          <a:off x="1644790" y="250481"/>
          <a:ext cx="3712768" cy="3712768"/>
        </a:xfrm>
        <a:custGeom>
          <a:avLst/>
          <a:gdLst/>
          <a:ahLst/>
          <a:cxnLst/>
          <a:rect l="0" t="0" r="0" b="0"/>
          <a:pathLst>
            <a:path>
              <a:moveTo>
                <a:pt x="908926" y="259986"/>
              </a:moveTo>
              <a:arcTo wR="1856384" hR="1856384" stAng="14358659" swAng="339013"/>
            </a:path>
          </a:pathLst>
        </a:custGeom>
        <a:noFill/>
        <a:ln w="9525" cap="flat" cmpd="sng" algn="ctr">
          <a:solidFill>
            <a:schemeClr val="dk2">
              <a:hueOff val="0"/>
              <a:satOff val="0"/>
              <a:lumOff val="0"/>
              <a:alphaOff val="0"/>
            </a:schemeClr>
          </a:solidFill>
          <a:prstDash val="solid"/>
          <a:tailEnd type="arrow"/>
        </a:ln>
        <a:effectLst/>
      </dsp:spPr>
      <dsp:style>
        <a:lnRef idx="1">
          <a:scrgbClr r="0" g="0" b="0"/>
        </a:lnRef>
        <a:fillRef idx="0">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cycle5">
  <dgm:title val=""/>
  <dgm:desc val=""/>
  <dgm:catLst>
    <dgm:cat type="cycle" pri="3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hoose name="Name9">
      <dgm:if name="Name10" func="var" arg="dir" op="equ" val="norm">
        <dgm:constrLst>
          <dgm:constr type="w" for="ch" forName="node" refType="w"/>
          <dgm:constr type="w" for="ch" ptType="sibTrans" refType="w" refFor="ch" refForName="node" op="equ" fact="0.3"/>
          <dgm:constr type="diam" for="ch" ptType="sibTrans" refType="diam" op="equ"/>
          <dgm:constr type="sibSp" refType="w" refFor="ch" refForName="node" op="equ" fact="0.15"/>
          <dgm:constr type="w" for="ch" forName="spNode" refType="sibSp" fact="1.6"/>
          <dgm:constr type="primFontSz" for="ch" forName="node" op="equ" val="65"/>
        </dgm:constrLst>
      </dgm:if>
      <dgm:else name="Name11">
        <dgm:constrLst>
          <dgm:constr type="w" for="ch" forName="node" refType="w"/>
          <dgm:constr type="w" for="ch" ptType="sibTrans" refType="w" refFor="ch" refForName="node" op="equ" fact="0.3"/>
          <dgm:constr type="diam" for="ch" ptType="sibTrans" refType="diam" fact="-1"/>
          <dgm:constr type="diam" for="ch" refType="diam" op="equ" fact="-1"/>
          <dgm:constr type="sibSp" refType="w" refFor="ch" refForName="node" op="equ" fact="0.15"/>
          <dgm:constr type="w" for="ch" forName="spNode" refType="sibSp" fact="1.6"/>
          <dgm:constr type="primFontSz" for="ch" forName="node" op="equ" val="65"/>
        </dgm:constrLst>
      </dgm:else>
    </dgm:choose>
    <dgm:ruleLst/>
    <dgm:forEach name="Name12" axis="ch" ptType="node">
      <dgm:layoutNode name="node">
        <dgm:varLst>
          <dgm:bulletEnabled val="1"/>
        </dgm:varLst>
        <dgm:alg type="tx"/>
        <dgm:shape xmlns:r="http://schemas.openxmlformats.org/officeDocument/2006/relationships" type="roundRect" r:blip="">
          <dgm:adjLst/>
        </dgm:shape>
        <dgm:presOf axis="desOrSelf" ptType="node"/>
        <dgm:constrLst>
          <dgm:constr type="h" refType="w" fact="0.65"/>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3">
        <dgm:if name="Name14" axis="par ch" ptType="doc node" func="cnt" op="gt" val="1">
          <dgm:layoutNode name="spNode">
            <dgm:alg type="sp"/>
            <dgm:shape xmlns:r="http://schemas.openxmlformats.org/officeDocument/2006/relationships" r:blip="">
              <dgm:adjLst/>
            </dgm:shape>
            <dgm:presOf/>
            <dgm:constrLst>
              <dgm:constr type="h" refType="w"/>
            </dgm:constrLst>
            <dgm:ruleLst/>
          </dgm:layoutNode>
          <dgm:forEach name="Name15" axis="followSib" ptType="sibTrans" hideLastTrans="0" cnt="1">
            <dgm:layoutNode name="sibTrans">
              <dgm:alg type="conn">
                <dgm:param type="dim" val="1D"/>
                <dgm:param type="connRout" val="curve"/>
                <dgm:param type="begPts" val="radial"/>
                <dgm:param type="endPts" val="radial"/>
              </dgm:alg>
              <dgm:shape xmlns:r="http://schemas.openxmlformats.org/officeDocument/2006/relationships" type="conn" r:blip="">
                <dgm:adjLst/>
              </dgm:shape>
              <dgm:presOf axis="self"/>
              <dgm:constrLst>
                <dgm:constr type="h" refType="w" fact="0.65"/>
                <dgm:constr type="connDist"/>
                <dgm:constr type="begPad" refType="connDist" fact="0.2"/>
                <dgm:constr type="endPad" refType="connDist" fact="0.2"/>
              </dgm:constrLst>
              <dgm:ruleLst/>
            </dgm:layoutNode>
          </dgm:forEach>
        </dgm:if>
        <dgm:else name="Name16"/>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8B8EB65-FCB1-492D-96F1-1EEFDB36395A}" type="datetimeFigureOut">
              <a:rPr lang="en-US" smtClean="0"/>
              <a:t>7/6/2026</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28B7C37-3688-416D-8869-513F3AB67DF6}" type="slidenum">
              <a:rPr lang="en-US" smtClean="0"/>
              <a:t>‹#›</a:t>
            </a:fld>
            <a:endParaRPr lang="en-US"/>
          </a:p>
        </p:txBody>
      </p:sp>
    </p:spTree>
    <p:extLst>
      <p:ext uri="{BB962C8B-B14F-4D97-AF65-F5344CB8AC3E}">
        <p14:creationId xmlns:p14="http://schemas.microsoft.com/office/powerpoint/2010/main" val="267922780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272A57C-5FAA-4E66-BDD9-A79C3D547D7C}" type="datetimeFigureOut">
              <a:rPr lang="en-US" smtClean="0"/>
              <a:t>7/6/2026</a:t>
            </a:fld>
            <a:endParaRPr lang="en-US"/>
          </a:p>
        </p:txBody>
      </p:sp>
      <p:sp>
        <p:nvSpPr>
          <p:cNvPr id="4" name="Slide Image Placeholder 3"/>
          <p:cNvSpPr>
            <a:spLocks noGrp="1" noRot="1" noChangeAspect="1"/>
          </p:cNvSpPr>
          <p:nvPr>
            <p:ph type="sldImg" idx="2"/>
          </p:nvPr>
        </p:nvSpPr>
        <p:spPr>
          <a:xfrm>
            <a:off x="2143125" y="685800"/>
            <a:ext cx="257175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19303DE-3E45-4DD3-9505-92EF4803EF97}" type="slidenum">
              <a:rPr lang="en-US" smtClean="0"/>
              <a:t>‹#›</a:t>
            </a:fld>
            <a:endParaRPr lang="en-US"/>
          </a:p>
        </p:txBody>
      </p:sp>
    </p:spTree>
    <p:extLst>
      <p:ext uri="{BB962C8B-B14F-4D97-AF65-F5344CB8AC3E}">
        <p14:creationId xmlns:p14="http://schemas.microsoft.com/office/powerpoint/2010/main" val="587102967"/>
      </p:ext>
    </p:extLst>
  </p:cSld>
  <p:clrMap bg1="lt1" tx1="dk1" bg2="lt2" tx2="dk2" accent1="accent1" accent2="accent2" accent3="accent3" accent4="accent4" accent5="accent5" accent6="accent6" hlink="hlink" folHlink="folHlink"/>
  <p:notesStyle>
    <a:lvl1pPr marL="114300" indent="-114300" algn="l" defTabSz="914400" rtl="0" eaLnBrk="1" latinLnBrk="0" hangingPunct="1">
      <a:lnSpc>
        <a:spcPct val="110000"/>
      </a:lnSpc>
      <a:spcBef>
        <a:spcPts val="300"/>
      </a:spcBef>
      <a:buFont typeface="Arial" panose="020B0604020202020204" pitchFamily="34" charset="0"/>
      <a:buChar char="•"/>
      <a:defRPr sz="1200" kern="1200">
        <a:solidFill>
          <a:schemeClr val="tx1"/>
        </a:solidFill>
        <a:latin typeface="+mn-lt"/>
        <a:ea typeface="+mn-ea"/>
        <a:cs typeface="+mn-cs"/>
      </a:defRPr>
    </a:lvl1pPr>
    <a:lvl2pPr marL="228600" indent="-114300" algn="l" defTabSz="914400" rtl="0" eaLnBrk="1" latinLnBrk="0" hangingPunct="1">
      <a:lnSpc>
        <a:spcPct val="100000"/>
      </a:lnSpc>
      <a:spcBef>
        <a:spcPts val="300"/>
      </a:spcBef>
      <a:buFont typeface="Arial" panose="020B0604020202020204" pitchFamily="34" charset="0"/>
      <a:buChar char="•"/>
      <a:defRPr sz="1100" kern="1200">
        <a:solidFill>
          <a:schemeClr val="tx1"/>
        </a:solidFill>
        <a:latin typeface="+mn-lt"/>
        <a:ea typeface="+mn-ea"/>
        <a:cs typeface="+mn-cs"/>
      </a:defRPr>
    </a:lvl2pPr>
    <a:lvl3pPr marL="342900" indent="-114300" algn="l" defTabSz="914400" rtl="0" eaLnBrk="1" latinLnBrk="0" hangingPunct="1">
      <a:lnSpc>
        <a:spcPct val="95000"/>
      </a:lnSpc>
      <a:spcBef>
        <a:spcPts val="300"/>
      </a:spcBef>
      <a:buFont typeface="Arial" panose="020B0604020202020204" pitchFamily="34" charset="0"/>
      <a:buChar char="•"/>
      <a:defRPr sz="1100" kern="1200">
        <a:solidFill>
          <a:schemeClr val="tx1"/>
        </a:solidFill>
        <a:latin typeface="+mn-lt"/>
        <a:ea typeface="+mn-ea"/>
        <a:cs typeface="+mn-cs"/>
      </a:defRPr>
    </a:lvl3pPr>
    <a:lvl4pPr marL="457200" indent="-114300" algn="l" defTabSz="914400" rtl="0" eaLnBrk="1" latinLnBrk="0" hangingPunct="1">
      <a:lnSpc>
        <a:spcPct val="95000"/>
      </a:lnSpc>
      <a:spcBef>
        <a:spcPts val="300"/>
      </a:spcBef>
      <a:buFont typeface="Arial" panose="020B0604020202020204" pitchFamily="34" charset="0"/>
      <a:buChar char="•"/>
      <a:defRPr sz="1100" kern="1200">
        <a:solidFill>
          <a:schemeClr val="tx1"/>
        </a:solidFill>
        <a:latin typeface="+mn-lt"/>
        <a:ea typeface="+mn-ea"/>
        <a:cs typeface="+mn-cs"/>
      </a:defRPr>
    </a:lvl4pPr>
    <a:lvl5pPr marL="571500" indent="-114300" algn="l" defTabSz="914400" rtl="0" eaLnBrk="1" latinLnBrk="0" hangingPunct="1">
      <a:lnSpc>
        <a:spcPct val="95000"/>
      </a:lnSpc>
      <a:spcBef>
        <a:spcPts val="300"/>
      </a:spcBef>
      <a:buFont typeface="Arial" panose="020B0604020202020204" pitchFamily="34" charset="0"/>
      <a:buChar char="•"/>
      <a:defRPr sz="11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14300" marR="0" lvl="0" indent="-114300" algn="l" defTabSz="914400" rtl="0" eaLnBrk="1" fontAlgn="auto" latinLnBrk="0" hangingPunct="1">
              <a:lnSpc>
                <a:spcPct val="110000"/>
              </a:lnSpc>
              <a:spcBef>
                <a:spcPts val="300"/>
              </a:spcBef>
              <a:spcAft>
                <a:spcPts val="0"/>
              </a:spcAft>
              <a:buClrTx/>
              <a:buSzTx/>
              <a:buFont typeface="Arial" panose="020B0604020202020204" pitchFamily="34" charset="0"/>
              <a:buChar char="•"/>
              <a:tabLst/>
              <a:defRPr/>
            </a:pPr>
            <a:endParaRPr lang="en-CA" b="0"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19303DE-3E45-4DD3-9505-92EF4803EF97}" type="slidenum">
              <a:rPr kumimoji="0" lang="en-US" sz="1200" b="0" i="0" u="none" strike="noStrike" kern="1200" cap="none" spc="0" normalizeH="0" baseline="0" noProof="0" smtClean="0">
                <a:ln>
                  <a:noFill/>
                </a:ln>
                <a:solidFill>
                  <a:prstClr val="black"/>
                </a:solidFill>
                <a:effectLst/>
                <a:uLnTx/>
                <a:uFillTx/>
                <a:latin typeface="Microsoft New Tai Lue"/>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dirty="0">
              <a:ln>
                <a:noFill/>
              </a:ln>
              <a:solidFill>
                <a:prstClr val="black"/>
              </a:solidFill>
              <a:effectLst/>
              <a:uLnTx/>
              <a:uFillTx/>
              <a:latin typeface="Microsoft New Tai Lue"/>
              <a:ea typeface="+mn-ea"/>
              <a:cs typeface="+mn-cs"/>
            </a:endParaRPr>
          </a:p>
        </p:txBody>
      </p:sp>
    </p:spTree>
    <p:extLst>
      <p:ext uri="{BB962C8B-B14F-4D97-AF65-F5344CB8AC3E}">
        <p14:creationId xmlns:p14="http://schemas.microsoft.com/office/powerpoint/2010/main" val="24492855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F19303DE-3E45-4DD3-9505-92EF4803EF97}" type="slidenum">
              <a:rPr lang="en-US" smtClean="0"/>
              <a:t>24</a:t>
            </a:fld>
            <a:endParaRPr lang="en-US"/>
          </a:p>
        </p:txBody>
      </p:sp>
    </p:spTree>
    <p:extLst>
      <p:ext uri="{BB962C8B-B14F-4D97-AF65-F5344CB8AC3E}">
        <p14:creationId xmlns:p14="http://schemas.microsoft.com/office/powerpoint/2010/main" val="18486445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14300" marR="0" lvl="0" indent="-114300" algn="l" defTabSz="914400" rtl="0" eaLnBrk="1" fontAlgn="auto" latinLnBrk="0" hangingPunct="1">
              <a:lnSpc>
                <a:spcPct val="110000"/>
              </a:lnSpc>
              <a:spcBef>
                <a:spcPts val="300"/>
              </a:spcBef>
              <a:spcAft>
                <a:spcPts val="0"/>
              </a:spcAft>
              <a:buClrTx/>
              <a:buSzTx/>
              <a:buFont typeface="Arial" panose="020B0604020202020204" pitchFamily="34" charset="0"/>
              <a:buChar char="•"/>
              <a:tabLst/>
              <a:defRPr/>
            </a:pPr>
            <a:endParaRPr lang="en-CA"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19303DE-3E45-4DD3-9505-92EF4803EF97}" type="slidenum">
              <a:rPr kumimoji="0" lang="en-US" sz="1200" b="0" i="0" u="none" strike="noStrike" kern="1200" cap="none" spc="0" normalizeH="0" baseline="0" noProof="0" smtClean="0">
                <a:ln>
                  <a:noFill/>
                </a:ln>
                <a:solidFill>
                  <a:prstClr val="black"/>
                </a:solidFill>
                <a:effectLst/>
                <a:uLnTx/>
                <a:uFillTx/>
                <a:latin typeface="Microsoft New Tai Lue"/>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dirty="0">
              <a:ln>
                <a:noFill/>
              </a:ln>
              <a:solidFill>
                <a:prstClr val="black"/>
              </a:solidFill>
              <a:effectLst/>
              <a:uLnTx/>
              <a:uFillTx/>
              <a:latin typeface="Microsoft New Tai Lue"/>
              <a:ea typeface="+mn-ea"/>
              <a:cs typeface="+mn-cs"/>
            </a:endParaRPr>
          </a:p>
        </p:txBody>
      </p:sp>
    </p:spTree>
    <p:extLst>
      <p:ext uri="{BB962C8B-B14F-4D97-AF65-F5344CB8AC3E}">
        <p14:creationId xmlns:p14="http://schemas.microsoft.com/office/powerpoint/2010/main" val="10495768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14300" marR="0" lvl="0" indent="-114300" algn="l" defTabSz="914400" rtl="0" eaLnBrk="1" fontAlgn="auto" latinLnBrk="0" hangingPunct="1">
              <a:lnSpc>
                <a:spcPct val="110000"/>
              </a:lnSpc>
              <a:spcBef>
                <a:spcPts val="300"/>
              </a:spcBef>
              <a:spcAft>
                <a:spcPts val="0"/>
              </a:spcAft>
              <a:buClrTx/>
              <a:buSzTx/>
              <a:buFont typeface="Arial" panose="020B0604020202020204" pitchFamily="34" charset="0"/>
              <a:buChar char="•"/>
              <a:tabLst/>
              <a:defRPr/>
            </a:pPr>
            <a:endParaRPr lang="en-CA" dirty="0"/>
          </a:p>
        </p:txBody>
      </p:sp>
      <p:sp>
        <p:nvSpPr>
          <p:cNvPr id="4" name="Slide Number Placeholder 3"/>
          <p:cNvSpPr>
            <a:spLocks noGrp="1"/>
          </p:cNvSpPr>
          <p:nvPr>
            <p:ph type="sldNum" sz="quarter" idx="10"/>
          </p:nvPr>
        </p:nvSpPr>
        <p:spPr/>
        <p:txBody>
          <a:bodyPr/>
          <a:lstStyle/>
          <a:p>
            <a:fld id="{F19303DE-3E45-4DD3-9505-92EF4803EF97}" type="slidenum">
              <a:rPr lang="en-US" smtClean="0"/>
              <a:t>38</a:t>
            </a:fld>
            <a:endParaRPr lang="en-US"/>
          </a:p>
        </p:txBody>
      </p:sp>
    </p:spTree>
    <p:extLst>
      <p:ext uri="{BB962C8B-B14F-4D97-AF65-F5344CB8AC3E}">
        <p14:creationId xmlns:p14="http://schemas.microsoft.com/office/powerpoint/2010/main" val="21470060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5"/>
          </p:nvPr>
        </p:nvSpPr>
        <p:spPr/>
        <p:txBody>
          <a:bodyPr/>
          <a:lstStyle/>
          <a:p>
            <a:fld id="{F19303DE-3E45-4DD3-9505-92EF4803EF97}" type="slidenum">
              <a:rPr lang="en-US" smtClean="0"/>
              <a:t>39</a:t>
            </a:fld>
            <a:endParaRPr lang="en-US"/>
          </a:p>
        </p:txBody>
      </p:sp>
    </p:spTree>
    <p:extLst>
      <p:ext uri="{BB962C8B-B14F-4D97-AF65-F5344CB8AC3E}">
        <p14:creationId xmlns:p14="http://schemas.microsoft.com/office/powerpoint/2010/main" val="22569345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CA"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19303DE-3E45-4DD3-9505-92EF4803EF97}" type="slidenum">
              <a:rPr kumimoji="0" lang="en-US" sz="1200" b="0" i="0" u="none" strike="noStrike" kern="1200" cap="none" spc="0" normalizeH="0" baseline="0" noProof="0" smtClean="0">
                <a:ln>
                  <a:noFill/>
                </a:ln>
                <a:solidFill>
                  <a:prstClr val="black"/>
                </a:solidFill>
                <a:effectLst/>
                <a:uLnTx/>
                <a:uFillTx/>
                <a:latin typeface="Microsoft New Tai Lue"/>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45</a:t>
            </a:fld>
            <a:endParaRPr kumimoji="0" lang="en-US" sz="1200" b="0" i="0" u="none" strike="noStrike" kern="1200" cap="none" spc="0" normalizeH="0" baseline="0" noProof="0" dirty="0">
              <a:ln>
                <a:noFill/>
              </a:ln>
              <a:solidFill>
                <a:prstClr val="black"/>
              </a:solidFill>
              <a:effectLst/>
              <a:uLnTx/>
              <a:uFillTx/>
              <a:latin typeface="Microsoft New Tai Lue"/>
              <a:ea typeface="+mn-ea"/>
              <a:cs typeface="+mn-cs"/>
            </a:endParaRPr>
          </a:p>
        </p:txBody>
      </p:sp>
    </p:spTree>
    <p:extLst>
      <p:ext uri="{BB962C8B-B14F-4D97-AF65-F5344CB8AC3E}">
        <p14:creationId xmlns:p14="http://schemas.microsoft.com/office/powerpoint/2010/main" val="230206017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F19303DE-3E45-4DD3-9505-92EF4803EF97}" type="slidenum">
              <a:rPr lang="en-US" smtClean="0"/>
              <a:t>46</a:t>
            </a:fld>
            <a:endParaRPr lang="en-US"/>
          </a:p>
        </p:txBody>
      </p:sp>
    </p:spTree>
    <p:extLst>
      <p:ext uri="{BB962C8B-B14F-4D97-AF65-F5344CB8AC3E}">
        <p14:creationId xmlns:p14="http://schemas.microsoft.com/office/powerpoint/2010/main" val="17596610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F19303DE-3E45-4DD3-9505-92EF4803EF97}" type="slidenum">
              <a:rPr lang="en-US" smtClean="0"/>
              <a:t>2</a:t>
            </a:fld>
            <a:endParaRPr lang="en-US"/>
          </a:p>
        </p:txBody>
      </p:sp>
    </p:spTree>
    <p:extLst>
      <p:ext uri="{BB962C8B-B14F-4D97-AF65-F5344CB8AC3E}">
        <p14:creationId xmlns:p14="http://schemas.microsoft.com/office/powerpoint/2010/main" val="17356430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43125" y="685800"/>
            <a:ext cx="2571750" cy="3429000"/>
          </a:xfrm>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F19303DE-3E45-4DD3-9505-92EF4803EF97}" type="slidenum">
              <a:rPr lang="en-US" smtClean="0"/>
              <a:t>4</a:t>
            </a:fld>
            <a:endParaRPr lang="en-US" dirty="0"/>
          </a:p>
        </p:txBody>
      </p:sp>
    </p:spTree>
    <p:extLst>
      <p:ext uri="{BB962C8B-B14F-4D97-AF65-F5344CB8AC3E}">
        <p14:creationId xmlns:p14="http://schemas.microsoft.com/office/powerpoint/2010/main" val="24974332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143125" y="685800"/>
            <a:ext cx="2571750" cy="3429000"/>
          </a:xfrm>
        </p:spPr>
      </p:sp>
      <p:sp>
        <p:nvSpPr>
          <p:cNvPr id="3" name="Notes Placeholder 2"/>
          <p:cNvSpPr>
            <a:spLocks noGrp="1"/>
          </p:cNvSpPr>
          <p:nvPr>
            <p:ph type="body" idx="1"/>
          </p:nvPr>
        </p:nvSpPr>
        <p:spPr/>
        <p:txBody>
          <a:bodyPr/>
          <a:lstStyle/>
          <a:p>
            <a:pPr marL="114300" marR="0" lvl="0" indent="-114300" algn="l" defTabSz="914400" rtl="0" eaLnBrk="1" fontAlgn="auto" latinLnBrk="0" hangingPunct="1">
              <a:lnSpc>
                <a:spcPct val="110000"/>
              </a:lnSpc>
              <a:spcBef>
                <a:spcPts val="300"/>
              </a:spcBef>
              <a:spcAft>
                <a:spcPts val="0"/>
              </a:spcAft>
              <a:buClrTx/>
              <a:buSzTx/>
              <a:buFont typeface="Arial" panose="020B0604020202020204" pitchFamily="34" charset="0"/>
              <a:buChar char="•"/>
              <a:tabLst/>
              <a:defRPr/>
            </a:pPr>
            <a:endParaRPr lang="en-CA" dirty="0"/>
          </a:p>
        </p:txBody>
      </p:sp>
      <p:sp>
        <p:nvSpPr>
          <p:cNvPr id="4" name="Slide Number Placeholder 3"/>
          <p:cNvSpPr>
            <a:spLocks noGrp="1"/>
          </p:cNvSpPr>
          <p:nvPr>
            <p:ph type="sldNum" sz="quarter" idx="10"/>
          </p:nvPr>
        </p:nvSpPr>
        <p:spPr/>
        <p:txBody>
          <a:bodyPr/>
          <a:lstStyle/>
          <a:p>
            <a:fld id="{F19303DE-3E45-4DD3-9505-92EF4803EF97}" type="slidenum">
              <a:rPr lang="en-US" smtClean="0"/>
              <a:t>5</a:t>
            </a:fld>
            <a:endParaRPr lang="en-US" dirty="0"/>
          </a:p>
        </p:txBody>
      </p:sp>
    </p:spTree>
    <p:extLst>
      <p:ext uri="{BB962C8B-B14F-4D97-AF65-F5344CB8AC3E}">
        <p14:creationId xmlns:p14="http://schemas.microsoft.com/office/powerpoint/2010/main" val="9072115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fld id="{F19303DE-3E45-4DD3-9505-92EF4803EF97}" type="slidenum">
              <a:rPr lang="en-US" smtClean="0"/>
              <a:t>6</a:t>
            </a:fld>
            <a:endParaRPr lang="en-US" dirty="0"/>
          </a:p>
        </p:txBody>
      </p:sp>
    </p:spTree>
    <p:extLst>
      <p:ext uri="{BB962C8B-B14F-4D97-AF65-F5344CB8AC3E}">
        <p14:creationId xmlns:p14="http://schemas.microsoft.com/office/powerpoint/2010/main" val="31208872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CA"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19303DE-3E45-4DD3-9505-92EF4803EF97}" type="slidenum">
              <a:rPr kumimoji="0" lang="en-US" sz="1200" b="0" i="0" u="none" strike="noStrike" kern="1200" cap="none" spc="0" normalizeH="0" baseline="0" noProof="0" smtClean="0">
                <a:ln>
                  <a:noFill/>
                </a:ln>
                <a:solidFill>
                  <a:prstClr val="black"/>
                </a:solidFill>
                <a:effectLst/>
                <a:uLnTx/>
                <a:uFillTx/>
                <a:latin typeface="Microsoft New Tai Lue"/>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dirty="0">
              <a:ln>
                <a:noFill/>
              </a:ln>
              <a:solidFill>
                <a:prstClr val="black"/>
              </a:solidFill>
              <a:effectLst/>
              <a:uLnTx/>
              <a:uFillTx/>
              <a:latin typeface="Microsoft New Tai Lue"/>
              <a:ea typeface="+mn-ea"/>
              <a:cs typeface="+mn-cs"/>
            </a:endParaRPr>
          </a:p>
        </p:txBody>
      </p:sp>
    </p:spTree>
    <p:extLst>
      <p:ext uri="{BB962C8B-B14F-4D97-AF65-F5344CB8AC3E}">
        <p14:creationId xmlns:p14="http://schemas.microsoft.com/office/powerpoint/2010/main" val="40792616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CA"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19303DE-3E45-4DD3-9505-92EF4803EF97}" type="slidenum">
              <a:rPr kumimoji="0" lang="en-US" sz="1200" b="0" i="0" u="none" strike="noStrike" kern="1200" cap="none" spc="0" normalizeH="0" baseline="0" noProof="0" smtClean="0">
                <a:ln>
                  <a:noFill/>
                </a:ln>
                <a:solidFill>
                  <a:prstClr val="black"/>
                </a:solidFill>
                <a:effectLst/>
                <a:uLnTx/>
                <a:uFillTx/>
                <a:latin typeface="Microsoft New Tai Lue"/>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dirty="0">
              <a:ln>
                <a:noFill/>
              </a:ln>
              <a:solidFill>
                <a:prstClr val="black"/>
              </a:solidFill>
              <a:effectLst/>
              <a:uLnTx/>
              <a:uFillTx/>
              <a:latin typeface="Microsoft New Tai Lue"/>
              <a:ea typeface="+mn-ea"/>
              <a:cs typeface="+mn-cs"/>
            </a:endParaRPr>
          </a:p>
        </p:txBody>
      </p:sp>
    </p:spTree>
    <p:extLst>
      <p:ext uri="{BB962C8B-B14F-4D97-AF65-F5344CB8AC3E}">
        <p14:creationId xmlns:p14="http://schemas.microsoft.com/office/powerpoint/2010/main" val="15035972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None/>
            </a:pPr>
            <a:endParaRPr lang="en-CA"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19303DE-3E45-4DD3-9505-92EF4803EF97}" type="slidenum">
              <a:rPr kumimoji="0" lang="en-US" sz="1200" b="0" i="0" u="none" strike="noStrike" kern="1200" cap="none" spc="0" normalizeH="0" baseline="0" noProof="0" smtClean="0">
                <a:ln>
                  <a:noFill/>
                </a:ln>
                <a:solidFill>
                  <a:prstClr val="black"/>
                </a:solidFill>
                <a:effectLst/>
                <a:uLnTx/>
                <a:uFillTx/>
                <a:latin typeface="Microsoft New Tai Lue"/>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15</a:t>
            </a:fld>
            <a:endParaRPr kumimoji="0" lang="en-US" sz="1200" b="0" i="0" u="none" strike="noStrike" kern="1200" cap="none" spc="0" normalizeH="0" baseline="0" noProof="0">
              <a:ln>
                <a:noFill/>
              </a:ln>
              <a:solidFill>
                <a:prstClr val="black"/>
              </a:solidFill>
              <a:effectLst/>
              <a:uLnTx/>
              <a:uFillTx/>
              <a:latin typeface="Microsoft New Tai Lue"/>
              <a:ea typeface="+mn-ea"/>
              <a:cs typeface="+mn-cs"/>
            </a:endParaRPr>
          </a:p>
        </p:txBody>
      </p:sp>
    </p:spTree>
    <p:extLst>
      <p:ext uri="{BB962C8B-B14F-4D97-AF65-F5344CB8AC3E}">
        <p14:creationId xmlns:p14="http://schemas.microsoft.com/office/powerpoint/2010/main" val="15811372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14300" marR="0" lvl="0" indent="-114300" algn="l" defTabSz="914400" rtl="0" eaLnBrk="1" fontAlgn="auto" latinLnBrk="0" hangingPunct="1">
              <a:lnSpc>
                <a:spcPct val="110000"/>
              </a:lnSpc>
              <a:spcBef>
                <a:spcPts val="300"/>
              </a:spcBef>
              <a:spcAft>
                <a:spcPts val="0"/>
              </a:spcAft>
              <a:buClrTx/>
              <a:buSzTx/>
              <a:buFont typeface="Arial" panose="020B0604020202020204" pitchFamily="34" charset="0"/>
              <a:buChar char="•"/>
              <a:tabLst/>
              <a:defRPr/>
            </a:pPr>
            <a:endParaRPr lang="en-CA" dirty="0"/>
          </a:p>
        </p:txBody>
      </p:sp>
      <p:sp>
        <p:nvSpPr>
          <p:cNvPr id="4" name="Slide Number Placeholder 3"/>
          <p:cNvSpPr>
            <a:spLocks noGrp="1"/>
          </p:cNvSpPr>
          <p:nvPr>
            <p:ph type="sldNum" sz="quarter" idx="10"/>
          </p:nvPr>
        </p:nvSpPr>
        <p:spPr/>
        <p:txBody>
          <a:bodyPr/>
          <a:lstStyle/>
          <a:p>
            <a:fld id="{F19303DE-3E45-4DD3-9505-92EF4803EF97}" type="slidenum">
              <a:rPr lang="en-US" smtClean="0"/>
              <a:t>16</a:t>
            </a:fld>
            <a:endParaRPr lang="en-US" dirty="0"/>
          </a:p>
        </p:txBody>
      </p:sp>
    </p:spTree>
    <p:extLst>
      <p:ext uri="{BB962C8B-B14F-4D97-AF65-F5344CB8AC3E}">
        <p14:creationId xmlns:p14="http://schemas.microsoft.com/office/powerpoint/2010/main" val="298302879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5.tiff"/><Relationship Id="rId2" Type="http://schemas.openxmlformats.org/officeDocument/2006/relationships/image" Target="../media/image4.tiff"/><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Cover Page">
    <p:bg>
      <p:bgPr>
        <a:blipFill dpi="0" rotWithShape="1">
          <a:blip r:embed="rId2">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270287" y="4939404"/>
            <a:ext cx="5271532" cy="713251"/>
          </a:xfrm>
        </p:spPr>
        <p:txBody>
          <a:bodyPr lIns="108000" tIns="108000" rIns="108000" bIns="108000"/>
          <a:lstStyle>
            <a:lvl1pPr>
              <a:lnSpc>
                <a:spcPct val="90000"/>
              </a:lnSpc>
              <a:defRPr sz="4000" kern="100" cap="all" spc="-200" baseline="0">
                <a:solidFill>
                  <a:schemeClr val="bg1"/>
                </a:solidFill>
              </a:defRPr>
            </a:lvl1pPr>
          </a:lstStyle>
          <a:p>
            <a:r>
              <a:rPr lang="en-US" dirty="0"/>
              <a:t>add title</a:t>
            </a:r>
          </a:p>
        </p:txBody>
      </p:sp>
      <p:grpSp>
        <p:nvGrpSpPr>
          <p:cNvPr id="18" name="Group 17"/>
          <p:cNvGrpSpPr/>
          <p:nvPr userDrawn="1"/>
        </p:nvGrpSpPr>
        <p:grpSpPr>
          <a:xfrm>
            <a:off x="0" y="0"/>
            <a:ext cx="6858000" cy="756000"/>
            <a:chOff x="0" y="862405"/>
            <a:chExt cx="6858000" cy="756000"/>
          </a:xfrm>
        </p:grpSpPr>
        <p:sp>
          <p:nvSpPr>
            <p:cNvPr id="12" name="Rectangle 11"/>
            <p:cNvSpPr/>
            <p:nvPr userDrawn="1"/>
          </p:nvSpPr>
          <p:spPr>
            <a:xfrm>
              <a:off x="0" y="862405"/>
              <a:ext cx="6858000" cy="75600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CA"/>
            </a:p>
          </p:txBody>
        </p:sp>
        <p:pic>
          <p:nvPicPr>
            <p:cNvPr id="13" name="Picture 2" descr="https://lh5.googleusercontent.com/vC7xgymyT8bHThaAS84Dx0ck7djost_F7i8zd3cY34jR4YgCr_UBG_-bZFWzTVmWgMVnJuiG4rCa74wo5xf7lwiSiuznZkt48VNhzs05YMeOGQk6OSM3ze1qq7sppSYCPGeduobhRueHyxJkkH5Fvkwoux5ylKVH-gPmVwLSuJO1y6lXrcmQgrHbJFWdK5wb21xj1f_gpQ"/>
            <p:cNvPicPr>
              <a:picLocks noChangeAspect="1" noChangeArrowheads="1"/>
            </p:cNvPicPr>
            <p:nvPr userDrawn="1"/>
          </p:nvPicPr>
          <p:blipFill rotWithShape="1">
            <a:blip r:embed="rId3" cstate="print">
              <a:extLst>
                <a:ext uri="{28A0092B-C50C-407E-A947-70E740481C1C}">
                  <a14:useLocalDpi xmlns:a14="http://schemas.microsoft.com/office/drawing/2010/main"/>
                </a:ext>
              </a:extLst>
            </a:blip>
            <a:srcRect/>
            <a:stretch/>
          </p:blipFill>
          <p:spPr bwMode="auto">
            <a:xfrm>
              <a:off x="3662827" y="1102552"/>
              <a:ext cx="3083173" cy="252000"/>
            </a:xfrm>
            <a:prstGeom prst="rect">
              <a:avLst/>
            </a:prstGeom>
            <a:noFill/>
            <a:extLst>
              <a:ext uri="{909E8E84-426E-40DD-AFC4-6F175D3DCCD1}">
                <a14:hiddenFill xmlns:a14="http://schemas.microsoft.com/office/drawing/2010/main">
                  <a:solidFill>
                    <a:srgbClr val="FFFFFF"/>
                  </a:solidFill>
                </a14:hiddenFill>
              </a:ext>
            </a:extLst>
          </p:spPr>
        </p:pic>
      </p:grpSp>
      <p:pic>
        <p:nvPicPr>
          <p:cNvPr id="7" name="Picture 6"/>
          <p:cNvPicPr>
            <a:picLocks noChangeAspect="1"/>
          </p:cNvPicPr>
          <p:nvPr userDrawn="1"/>
        </p:nvPicPr>
        <p:blipFill>
          <a:blip r:embed="rId4" cstate="print">
            <a:extLst>
              <a:ext uri="{28A0092B-C50C-407E-A947-70E740481C1C}">
                <a14:useLocalDpi xmlns:a14="http://schemas.microsoft.com/office/drawing/2010/main"/>
              </a:ext>
            </a:extLst>
          </a:blip>
          <a:stretch>
            <a:fillRect/>
          </a:stretch>
        </p:blipFill>
        <p:spPr>
          <a:xfrm>
            <a:off x="270287" y="167139"/>
            <a:ext cx="528851" cy="398016"/>
          </a:xfrm>
          <a:prstGeom prst="rect">
            <a:avLst/>
          </a:prstGeom>
        </p:spPr>
      </p:pic>
    </p:spTree>
    <p:extLst>
      <p:ext uri="{BB962C8B-B14F-4D97-AF65-F5344CB8AC3E}">
        <p14:creationId xmlns:p14="http://schemas.microsoft.com/office/powerpoint/2010/main" val="3368647703"/>
      </p:ext>
    </p:extLst>
  </p:cSld>
  <p:clrMapOvr>
    <a:masterClrMapping/>
  </p:clrMapOvr>
  <p:extLst>
    <p:ext uri="{DCECCB84-F9BA-43D5-87BE-67443E8EF086}">
      <p15:sldGuideLst xmlns:p15="http://schemas.microsoft.com/office/powerpoint/2012/main">
        <p15:guide id="1" orient="horz" pos="2880" userDrawn="1">
          <p15:clr>
            <a:srgbClr val="FBAE40"/>
          </p15:clr>
        </p15:guide>
        <p15:guide id="2" pos="2160"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 + half">
    <p:spTree>
      <p:nvGrpSpPr>
        <p:cNvPr id="1" name=""/>
        <p:cNvGrpSpPr/>
        <p:nvPr/>
      </p:nvGrpSpPr>
      <p:grpSpPr>
        <a:xfrm>
          <a:off x="0" y="0"/>
          <a:ext cx="0" cy="0"/>
          <a:chOff x="0" y="0"/>
          <a:chExt cx="0" cy="0"/>
        </a:xfrm>
      </p:grpSpPr>
      <p:sp>
        <p:nvSpPr>
          <p:cNvPr id="2" name="Title 1"/>
          <p:cNvSpPr>
            <a:spLocks noGrp="1"/>
          </p:cNvSpPr>
          <p:nvPr>
            <p:ph type="title"/>
          </p:nvPr>
        </p:nvSpPr>
        <p:spPr>
          <a:xfrm>
            <a:off x="342900" y="914401"/>
            <a:ext cx="2376000" cy="936000"/>
          </a:xfrm>
        </p:spPr>
        <p:txBody>
          <a:bodyPr vert="horz" wrap="square" lIns="0" tIns="0" rIns="0" bIns="0" rtlCol="0" anchor="t">
            <a:noAutofit/>
          </a:bodyPr>
          <a:lstStyle>
            <a:lvl1pPr>
              <a:defRPr lang="en-US" sz="2800" spc="0" baseline="0"/>
            </a:lvl1pPr>
          </a:lstStyle>
          <a:p>
            <a:pPr lvl="0"/>
            <a:r>
              <a:rPr lang="en-US" dirty="0"/>
              <a:t>Click to edit Master title style</a:t>
            </a:r>
          </a:p>
        </p:txBody>
      </p:sp>
      <p:sp>
        <p:nvSpPr>
          <p:cNvPr id="5" name="Content Placeholder 1"/>
          <p:cNvSpPr>
            <a:spLocks noGrp="1"/>
          </p:cNvSpPr>
          <p:nvPr>
            <p:ph idx="13"/>
          </p:nvPr>
        </p:nvSpPr>
        <p:spPr>
          <a:xfrm>
            <a:off x="342900" y="3352800"/>
            <a:ext cx="2160000" cy="4041600"/>
          </a:xfrm>
        </p:spPr>
        <p:txBody>
          <a:bodyPr/>
          <a:lstStyle>
            <a:lvl3pPr marL="285750" indent="-285750">
              <a:defRPr lang="en-US" sz="1600" b="0" kern="1200" baseline="0" dirty="0" smtClean="0">
                <a:solidFill>
                  <a:srgbClr val="007C7C"/>
                </a:solidFill>
                <a:latin typeface="HelveticaNeue LT 45 Light" panose="020B0403020202020204" pitchFamily="34" charset="0"/>
                <a:ea typeface="+mn-ea"/>
                <a:cs typeface="Microsoft New Tai Lue" panose="020B0502040204020203" pitchFamily="34" charset="0"/>
              </a:defRPr>
            </a:lvl3pPr>
          </a:lstStyle>
          <a:p>
            <a:pPr lvl="0"/>
            <a:r>
              <a:rPr lang="en-US" dirty="0"/>
              <a:t>Click to edit Master text styles</a:t>
            </a:r>
          </a:p>
          <a:p>
            <a:pPr lvl="1"/>
            <a:r>
              <a:rPr lang="en-US" dirty="0"/>
              <a:t>Second level</a:t>
            </a:r>
          </a:p>
          <a:p>
            <a:pPr marL="0" lvl="2" indent="0" algn="l" defTabSz="1219170" rtl="0" eaLnBrk="1" latinLnBrk="0" hangingPunct="1">
              <a:lnSpc>
                <a:spcPct val="120000"/>
              </a:lnSpc>
              <a:spcBef>
                <a:spcPts val="800"/>
              </a:spcBef>
              <a:spcAft>
                <a:spcPts val="0"/>
              </a:spcAft>
              <a:buFont typeface="Arial" panose="020B0604020202020204" pitchFamily="34" charset="0"/>
              <a:buChar char="​"/>
            </a:pPr>
            <a:r>
              <a:rPr lang="en-US" dirty="0"/>
              <a:t>Third level</a:t>
            </a:r>
          </a:p>
          <a:p>
            <a:pPr lvl="3"/>
            <a:r>
              <a:rPr lang="en-US" dirty="0"/>
              <a:t>Fourth level</a:t>
            </a:r>
          </a:p>
          <a:p>
            <a:pPr lvl="4"/>
            <a:r>
              <a:rPr lang="en-US" dirty="0"/>
              <a:t>Fifth level</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7" name="Text Placeholder 1"/>
          <p:cNvSpPr>
            <a:spLocks noGrp="1"/>
          </p:cNvSpPr>
          <p:nvPr>
            <p:ph type="body" sz="quarter" idx="10" hasCustomPrompt="1"/>
          </p:nvPr>
        </p:nvSpPr>
        <p:spPr>
          <a:xfrm>
            <a:off x="975947" y="8542867"/>
            <a:ext cx="5054090" cy="601133"/>
          </a:xfrm>
        </p:spPr>
        <p:txBody>
          <a:bodyPr vert="horz" lIns="0" tIns="0" rIns="0" bIns="0" rtlCol="0">
            <a:noAutofit/>
          </a:bodyPr>
          <a:lstStyle>
            <a:lvl1pPr>
              <a:defRPr lang="en-US" sz="1100" dirty="0">
                <a:solidFill>
                  <a:schemeClr val="tx1">
                    <a:lumMod val="50000"/>
                    <a:lumOff val="50000"/>
                  </a:schemeClr>
                </a:solidFill>
              </a:defRPr>
            </a:lvl1pPr>
          </a:lstStyle>
          <a:p>
            <a:pPr lvl="0">
              <a:lnSpc>
                <a:spcPct val="85000"/>
              </a:lnSpc>
              <a:buFontTx/>
              <a:buNone/>
            </a:pPr>
            <a:r>
              <a:rPr lang="en-US" dirty="0"/>
              <a:t>Click to insert attribution</a:t>
            </a:r>
          </a:p>
        </p:txBody>
      </p:sp>
    </p:spTree>
    <p:extLst>
      <p:ext uri="{BB962C8B-B14F-4D97-AF65-F5344CB8AC3E}">
        <p14:creationId xmlns:p14="http://schemas.microsoft.com/office/powerpoint/2010/main" val="39280623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1 + half">
    <p:spTree>
      <p:nvGrpSpPr>
        <p:cNvPr id="1" name=""/>
        <p:cNvGrpSpPr/>
        <p:nvPr/>
      </p:nvGrpSpPr>
      <p:grpSpPr>
        <a:xfrm>
          <a:off x="0" y="0"/>
          <a:ext cx="0" cy="0"/>
          <a:chOff x="0" y="0"/>
          <a:chExt cx="0" cy="0"/>
        </a:xfrm>
      </p:grpSpPr>
      <p:sp>
        <p:nvSpPr>
          <p:cNvPr id="2" name="Title 1"/>
          <p:cNvSpPr>
            <a:spLocks noGrp="1"/>
          </p:cNvSpPr>
          <p:nvPr>
            <p:ph type="title"/>
          </p:nvPr>
        </p:nvSpPr>
        <p:spPr>
          <a:xfrm>
            <a:off x="2885663" y="212400"/>
            <a:ext cx="3671999" cy="180000"/>
          </a:xfrm>
        </p:spPr>
        <p:txBody>
          <a:bodyPr vert="horz" wrap="square" lIns="0" tIns="0" rIns="0" bIns="0" rtlCol="0" anchor="t">
            <a:noAutofit/>
          </a:bodyPr>
          <a:lstStyle>
            <a:lvl1pPr algn="r">
              <a:defRPr lang="en-US" sz="1400" spc="0" baseline="0"/>
            </a:lvl1pPr>
          </a:lstStyle>
          <a:p>
            <a:pPr lvl="0"/>
            <a:r>
              <a:rPr lang="en-US" dirty="0"/>
              <a:t>Click to edit Master title style</a:t>
            </a:r>
          </a:p>
        </p:txBody>
      </p:sp>
      <p:sp>
        <p:nvSpPr>
          <p:cNvPr id="5" name="Content Placeholder 1"/>
          <p:cNvSpPr>
            <a:spLocks noGrp="1"/>
          </p:cNvSpPr>
          <p:nvPr>
            <p:ph idx="13"/>
          </p:nvPr>
        </p:nvSpPr>
        <p:spPr>
          <a:xfrm>
            <a:off x="342900" y="932400"/>
            <a:ext cx="2340000" cy="6462000"/>
          </a:xfrm>
        </p:spPr>
        <p:txBody>
          <a:bodyPr/>
          <a:lstStyle>
            <a:lvl3pPr marL="285750" indent="-285750">
              <a:defRPr lang="en-US" sz="1600" b="0" kern="1200" baseline="0" dirty="0" smtClean="0">
                <a:solidFill>
                  <a:srgbClr val="007C7C"/>
                </a:solidFill>
                <a:latin typeface="HelveticaNeue LT 45 Light" panose="020B0403020202020204" pitchFamily="34" charset="0"/>
                <a:ea typeface="+mn-ea"/>
                <a:cs typeface="Microsoft New Tai Lue" panose="020B0502040204020203" pitchFamily="34" charset="0"/>
              </a:defRPr>
            </a:lvl3pPr>
          </a:lstStyle>
          <a:p>
            <a:pPr lvl="0"/>
            <a:r>
              <a:rPr lang="en-US" dirty="0"/>
              <a:t>Click to edit Master text styles</a:t>
            </a:r>
          </a:p>
          <a:p>
            <a:pPr lvl="1"/>
            <a:r>
              <a:rPr lang="en-US" dirty="0"/>
              <a:t>Second level</a:t>
            </a:r>
          </a:p>
          <a:p>
            <a:pPr marL="0" lvl="2" indent="0" algn="l" defTabSz="1219170" rtl="0" eaLnBrk="1" latinLnBrk="0" hangingPunct="1">
              <a:lnSpc>
                <a:spcPct val="120000"/>
              </a:lnSpc>
              <a:spcBef>
                <a:spcPts val="800"/>
              </a:spcBef>
              <a:spcAft>
                <a:spcPts val="0"/>
              </a:spcAft>
              <a:buFont typeface="Arial" panose="020B0604020202020204" pitchFamily="34" charset="0"/>
              <a:buChar char="​"/>
            </a:pPr>
            <a:r>
              <a:rPr lang="en-US" dirty="0"/>
              <a:t>Third level</a:t>
            </a:r>
          </a:p>
          <a:p>
            <a:pPr lvl="3"/>
            <a:r>
              <a:rPr lang="en-US" dirty="0"/>
              <a:t>Fourth level</a:t>
            </a:r>
          </a:p>
          <a:p>
            <a:pPr lvl="4"/>
            <a:r>
              <a:rPr lang="en-US" dirty="0"/>
              <a:t>Fifth level</a:t>
            </a:r>
          </a:p>
        </p:txBody>
      </p:sp>
      <p:sp>
        <p:nvSpPr>
          <p:cNvPr id="3" name="Content Placeholder 2"/>
          <p:cNvSpPr>
            <a:spLocks noGrp="1"/>
          </p:cNvSpPr>
          <p:nvPr>
            <p:ph idx="1"/>
          </p:nvPr>
        </p:nvSpPr>
        <p:spPr>
          <a:xfrm>
            <a:off x="2906929" y="914400"/>
            <a:ext cx="3600000" cy="6480000"/>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57983887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Full top line 3 columns">
    <p:spTree>
      <p:nvGrpSpPr>
        <p:cNvPr id="1" name=""/>
        <p:cNvGrpSpPr/>
        <p:nvPr/>
      </p:nvGrpSpPr>
      <p:grpSpPr>
        <a:xfrm>
          <a:off x="0" y="0"/>
          <a:ext cx="0" cy="0"/>
          <a:chOff x="0" y="0"/>
          <a:chExt cx="0" cy="0"/>
        </a:xfrm>
      </p:grpSpPr>
      <p:sp>
        <p:nvSpPr>
          <p:cNvPr id="12" name="Title 4"/>
          <p:cNvSpPr>
            <a:spLocks noGrp="1"/>
          </p:cNvSpPr>
          <p:nvPr>
            <p:ph type="title"/>
          </p:nvPr>
        </p:nvSpPr>
        <p:spPr>
          <a:xfrm>
            <a:off x="3330000" y="212400"/>
            <a:ext cx="3240000" cy="180000"/>
          </a:xfrm>
        </p:spPr>
        <p:txBody>
          <a:bodyPr vert="horz" wrap="square" lIns="0" tIns="0" rIns="0" bIns="0" rtlCol="0" anchor="t">
            <a:noAutofit/>
          </a:bodyPr>
          <a:lstStyle>
            <a:lvl1pPr algn="r">
              <a:defRPr lang="en-CA" sz="1400" dirty="0"/>
            </a:lvl1pPr>
          </a:lstStyle>
          <a:p>
            <a:pPr lvl="0"/>
            <a:r>
              <a:rPr lang="en-US" dirty="0"/>
              <a:t>Click to edit Master title style</a:t>
            </a:r>
            <a:endParaRPr lang="en-CA" dirty="0"/>
          </a:p>
        </p:txBody>
      </p:sp>
      <p:sp>
        <p:nvSpPr>
          <p:cNvPr id="6" name="TextBox 5"/>
          <p:cNvSpPr txBox="1"/>
          <p:nvPr userDrawn="1"/>
        </p:nvSpPr>
        <p:spPr>
          <a:xfrm>
            <a:off x="6348388" y="8530287"/>
            <a:ext cx="166712" cy="164212"/>
          </a:xfrm>
          <a:prstGeom prst="rect">
            <a:avLst/>
          </a:prstGeom>
          <a:noFill/>
        </p:spPr>
        <p:txBody>
          <a:bodyPr wrap="none" lIns="0" tIns="0" rIns="0" bIns="0" rtlCol="0">
            <a:spAutoFit/>
          </a:bodyPr>
          <a:lstStyle/>
          <a:p>
            <a:pPr algn="r"/>
            <a:fld id="{2385CB4A-7E96-44CA-B116-B71B544B697D}" type="slidenum">
              <a:rPr lang="en-US" sz="1067" smtClean="0">
                <a:solidFill>
                  <a:schemeClr val="bg2"/>
                </a:solidFill>
              </a:rPr>
              <a:pPr algn="r"/>
              <a:t>‹#›</a:t>
            </a:fld>
            <a:endParaRPr lang="en-US" sz="1067" dirty="0">
              <a:solidFill>
                <a:schemeClr val="bg2"/>
              </a:solidFill>
            </a:endParaRPr>
          </a:p>
        </p:txBody>
      </p:sp>
      <p:sp>
        <p:nvSpPr>
          <p:cNvPr id="7" name="TextBox 6"/>
          <p:cNvSpPr txBox="1"/>
          <p:nvPr userDrawn="1"/>
        </p:nvSpPr>
        <p:spPr>
          <a:xfrm>
            <a:off x="6234890" y="8530287"/>
            <a:ext cx="32061" cy="164212"/>
          </a:xfrm>
          <a:prstGeom prst="rect">
            <a:avLst/>
          </a:prstGeom>
          <a:noFill/>
        </p:spPr>
        <p:txBody>
          <a:bodyPr wrap="none" lIns="0" tIns="0" rIns="0" bIns="0" rtlCol="0">
            <a:spAutoFit/>
          </a:bodyPr>
          <a:lstStyle/>
          <a:p>
            <a:pPr algn="r"/>
            <a:r>
              <a:rPr lang="en-US" sz="1067" dirty="0">
                <a:solidFill>
                  <a:schemeClr val="bg2"/>
                </a:solidFill>
              </a:rPr>
              <a:t>|</a:t>
            </a:r>
          </a:p>
        </p:txBody>
      </p:sp>
      <p:cxnSp>
        <p:nvCxnSpPr>
          <p:cNvPr id="13" name="Straight Connector 12"/>
          <p:cNvCxnSpPr/>
          <p:nvPr userDrawn="1"/>
        </p:nvCxnSpPr>
        <p:spPr>
          <a:xfrm>
            <a:off x="350807" y="613049"/>
            <a:ext cx="6156000" cy="0"/>
          </a:xfrm>
          <a:prstGeom prst="line">
            <a:avLst/>
          </a:prstGeom>
          <a:ln w="12700">
            <a:solidFill>
              <a:schemeClr val="tx2"/>
            </a:solidFill>
            <a:bevel/>
          </a:ln>
        </p:spPr>
        <p:style>
          <a:lnRef idx="1">
            <a:schemeClr val="accent1"/>
          </a:lnRef>
          <a:fillRef idx="0">
            <a:schemeClr val="accent1"/>
          </a:fillRef>
          <a:effectRef idx="0">
            <a:schemeClr val="accent1"/>
          </a:effectRef>
          <a:fontRef idx="minor">
            <a:schemeClr val="tx1"/>
          </a:fontRef>
        </p:style>
      </p:cxnSp>
      <p:sp>
        <p:nvSpPr>
          <p:cNvPr id="2" name="Content Placeholder 3">
            <a:extLst>
              <a:ext uri="{FF2B5EF4-FFF2-40B4-BE49-F238E27FC236}">
                <a16:creationId xmlns:a16="http://schemas.microsoft.com/office/drawing/2014/main" id="{414A9AB2-506A-85E6-BD14-052E3CD8C7D1}"/>
              </a:ext>
            </a:extLst>
          </p:cNvPr>
          <p:cNvSpPr>
            <a:spLocks noGrp="1"/>
          </p:cNvSpPr>
          <p:nvPr>
            <p:ph idx="11"/>
          </p:nvPr>
        </p:nvSpPr>
        <p:spPr>
          <a:xfrm>
            <a:off x="4634807" y="914397"/>
            <a:ext cx="1872000" cy="6386948"/>
          </a:xfrm>
        </p:spPr>
        <p:txBody>
          <a:bodyPr vert="horz" lIns="0" tIns="0" rIns="0" bIns="0" rtlCol="0">
            <a:noAutofit/>
          </a:bodyPr>
          <a:lstStyle>
            <a:lvl1pPr>
              <a:defRPr lang="en-US" dirty="0" smtClean="0"/>
            </a:lvl1pPr>
            <a:lvl2pPr>
              <a:defRPr lang="en-US" dirty="0" smtClean="0"/>
            </a:lvl2pPr>
            <a:lvl3pPr>
              <a:defRPr lang="en-US" dirty="0" smtClean="0"/>
            </a:lvl3pPr>
            <a:lvl4pPr>
              <a:defRPr lang="en-US" dirty="0" smtClean="0"/>
            </a:lvl4pPr>
            <a:lvl5pPr>
              <a:defRPr lang="en-US" dirty="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3">
            <a:extLst>
              <a:ext uri="{FF2B5EF4-FFF2-40B4-BE49-F238E27FC236}">
                <a16:creationId xmlns:a16="http://schemas.microsoft.com/office/drawing/2014/main" id="{D333D16C-6ABB-06DE-DC21-111563EC4721}"/>
              </a:ext>
            </a:extLst>
          </p:cNvPr>
          <p:cNvSpPr>
            <a:spLocks noGrp="1"/>
          </p:cNvSpPr>
          <p:nvPr>
            <p:ph idx="12"/>
          </p:nvPr>
        </p:nvSpPr>
        <p:spPr>
          <a:xfrm>
            <a:off x="2492807" y="914397"/>
            <a:ext cx="1872000" cy="6386948"/>
          </a:xfrm>
        </p:spPr>
        <p:txBody>
          <a:bodyPr vert="horz" lIns="0" tIns="0" rIns="0" bIns="0" rtlCol="0">
            <a:noAutofit/>
          </a:bodyPr>
          <a:lstStyle>
            <a:lvl1pPr>
              <a:defRPr lang="en-US" dirty="0" smtClean="0"/>
            </a:lvl1pPr>
            <a:lvl2pPr>
              <a:defRPr lang="en-US" dirty="0" smtClean="0"/>
            </a:lvl2pPr>
            <a:lvl3pPr>
              <a:defRPr lang="en-US" dirty="0" smtClean="0"/>
            </a:lvl3pPr>
            <a:lvl4pPr>
              <a:defRPr lang="en-US" dirty="0" smtClean="0"/>
            </a:lvl4pPr>
            <a:lvl5pPr>
              <a:defRPr lang="en-US" dirty="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Content Placeholder 3">
            <a:extLst>
              <a:ext uri="{FF2B5EF4-FFF2-40B4-BE49-F238E27FC236}">
                <a16:creationId xmlns:a16="http://schemas.microsoft.com/office/drawing/2014/main" id="{C1DD5F22-703F-381C-7692-8B5EE638ACE0}"/>
              </a:ext>
            </a:extLst>
          </p:cNvPr>
          <p:cNvSpPr>
            <a:spLocks noGrp="1"/>
          </p:cNvSpPr>
          <p:nvPr>
            <p:ph idx="13"/>
          </p:nvPr>
        </p:nvSpPr>
        <p:spPr>
          <a:xfrm>
            <a:off x="350807" y="914397"/>
            <a:ext cx="1872000" cy="6386948"/>
          </a:xfrm>
        </p:spPr>
        <p:txBody>
          <a:bodyPr vert="horz" lIns="0" tIns="0" rIns="0" bIns="0" rtlCol="0">
            <a:noAutofit/>
          </a:bodyPr>
          <a:lstStyle>
            <a:lvl1pPr>
              <a:defRPr lang="en-US" dirty="0" smtClean="0"/>
            </a:lvl1pPr>
            <a:lvl2pPr>
              <a:defRPr lang="en-US" dirty="0" smtClean="0"/>
            </a:lvl2pPr>
            <a:lvl3pPr>
              <a:defRPr lang="en-US" dirty="0" smtClean="0"/>
            </a:lvl3pPr>
            <a:lvl4pPr>
              <a:defRPr lang="en-US" dirty="0" smtClean="0"/>
            </a:lvl4pPr>
            <a:lvl5pPr>
              <a:defRPr lang="en-US" dirty="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50403951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3 columns of text">
    <p:spTree>
      <p:nvGrpSpPr>
        <p:cNvPr id="1" name=""/>
        <p:cNvGrpSpPr/>
        <p:nvPr/>
      </p:nvGrpSpPr>
      <p:grpSpPr>
        <a:xfrm>
          <a:off x="0" y="0"/>
          <a:ext cx="0" cy="0"/>
          <a:chOff x="0" y="0"/>
          <a:chExt cx="0" cy="0"/>
        </a:xfrm>
      </p:grpSpPr>
      <p:sp>
        <p:nvSpPr>
          <p:cNvPr id="2" name="Title 1"/>
          <p:cNvSpPr>
            <a:spLocks noGrp="1"/>
          </p:cNvSpPr>
          <p:nvPr>
            <p:ph type="title"/>
          </p:nvPr>
        </p:nvSpPr>
        <p:spPr>
          <a:xfrm>
            <a:off x="3330995" y="213028"/>
            <a:ext cx="3240000" cy="180000"/>
          </a:xfrm>
        </p:spPr>
        <p:txBody>
          <a:bodyPr vert="horz" wrap="square" lIns="0" tIns="0" rIns="0" bIns="0" rtlCol="0" anchor="t">
            <a:noAutofit/>
          </a:bodyPr>
          <a:lstStyle>
            <a:lvl1pPr algn="r">
              <a:defRPr lang="en-US" sz="1400" dirty="0"/>
            </a:lvl1pPr>
          </a:lstStyle>
          <a:p>
            <a:pPr lvl="0"/>
            <a:r>
              <a:rPr lang="en-US" dirty="0"/>
              <a:t>Click to edit Master title style</a:t>
            </a:r>
          </a:p>
        </p:txBody>
      </p:sp>
      <p:sp>
        <p:nvSpPr>
          <p:cNvPr id="6" name="Content Placeholder 1"/>
          <p:cNvSpPr>
            <a:spLocks noGrp="1"/>
          </p:cNvSpPr>
          <p:nvPr>
            <p:ph idx="12"/>
          </p:nvPr>
        </p:nvSpPr>
        <p:spPr>
          <a:xfrm>
            <a:off x="342901" y="914401"/>
            <a:ext cx="2160000" cy="6386944"/>
          </a:xfrm>
        </p:spPr>
        <p:txBody>
          <a:bodyPr/>
          <a:lstStyle>
            <a:lvl1pPr>
              <a:defRPr>
                <a:latin typeface="+mn-lt"/>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2"/>
          <p:cNvSpPr>
            <a:spLocks noGrp="1"/>
          </p:cNvSpPr>
          <p:nvPr>
            <p:ph idx="1"/>
          </p:nvPr>
        </p:nvSpPr>
        <p:spPr>
          <a:xfrm>
            <a:off x="2870689" y="914401"/>
            <a:ext cx="1764000" cy="6386944"/>
          </a:xfrm>
        </p:spPr>
        <p:txBody>
          <a:bodyPr/>
          <a:lstStyle>
            <a:lvl1pPr>
              <a:defRPr>
                <a:latin typeface="+mn-lt"/>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6" name="Content Placeholder 3"/>
          <p:cNvSpPr>
            <a:spLocks noGrp="1"/>
          </p:cNvSpPr>
          <p:nvPr>
            <p:ph idx="10"/>
          </p:nvPr>
        </p:nvSpPr>
        <p:spPr>
          <a:xfrm>
            <a:off x="4806995" y="914397"/>
            <a:ext cx="1764000" cy="6386948"/>
          </a:xfrm>
        </p:spPr>
        <p:txBody>
          <a:bodyPr vert="horz" lIns="0" tIns="0" rIns="0" bIns="0" rtlCol="0">
            <a:noAutofit/>
          </a:bodyPr>
          <a:lstStyle>
            <a:lvl1pPr>
              <a:defRPr lang="en-US" dirty="0" smtClean="0"/>
            </a:lvl1pPr>
            <a:lvl2pPr>
              <a:defRPr lang="en-US" dirty="0" smtClean="0"/>
            </a:lvl2pPr>
            <a:lvl3pPr>
              <a:defRPr lang="en-US" dirty="0" smtClean="0"/>
            </a:lvl3pPr>
            <a:lvl4pPr>
              <a:defRPr lang="en-US" dirty="0" smtClean="0"/>
            </a:lvl4pPr>
            <a:lvl5pPr>
              <a:defRPr lang="en-US" dirty="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97353940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Large Table">
    <p:spTree>
      <p:nvGrpSpPr>
        <p:cNvPr id="1" name=""/>
        <p:cNvGrpSpPr/>
        <p:nvPr/>
      </p:nvGrpSpPr>
      <p:grpSpPr>
        <a:xfrm>
          <a:off x="0" y="0"/>
          <a:ext cx="0" cy="0"/>
          <a:chOff x="0" y="0"/>
          <a:chExt cx="0" cy="0"/>
        </a:xfrm>
      </p:grpSpPr>
      <p:sp>
        <p:nvSpPr>
          <p:cNvPr id="8" name="Title 4"/>
          <p:cNvSpPr>
            <a:spLocks noGrp="1"/>
          </p:cNvSpPr>
          <p:nvPr>
            <p:ph type="title"/>
          </p:nvPr>
        </p:nvSpPr>
        <p:spPr>
          <a:xfrm>
            <a:off x="342899" y="355003"/>
            <a:ext cx="4506191" cy="414201"/>
          </a:xfrm>
        </p:spPr>
        <p:txBody>
          <a:bodyPr vert="horz" wrap="square" lIns="0" tIns="0" rIns="0" bIns="0" rtlCol="0" anchor="t">
            <a:noAutofit/>
          </a:bodyPr>
          <a:lstStyle>
            <a:lvl1pPr>
              <a:defRPr lang="en-CA" dirty="0"/>
            </a:lvl1pPr>
          </a:lstStyle>
          <a:p>
            <a:pPr lvl="0"/>
            <a:r>
              <a:rPr lang="en-US" dirty="0"/>
              <a:t>Click to edit Master title style</a:t>
            </a:r>
            <a:endParaRPr lang="en-CA" dirty="0"/>
          </a:p>
        </p:txBody>
      </p:sp>
      <p:sp>
        <p:nvSpPr>
          <p:cNvPr id="3" name="Content Placeholder 2"/>
          <p:cNvSpPr>
            <a:spLocks noGrp="1"/>
          </p:cNvSpPr>
          <p:nvPr>
            <p:ph idx="1"/>
          </p:nvPr>
        </p:nvSpPr>
        <p:spPr>
          <a:xfrm>
            <a:off x="342901" y="1061423"/>
            <a:ext cx="6120000" cy="7176645"/>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348388" y="8530287"/>
            <a:ext cx="166712" cy="164212"/>
          </a:xfrm>
          <a:prstGeom prst="rect">
            <a:avLst/>
          </a:prstGeom>
          <a:noFill/>
        </p:spPr>
        <p:txBody>
          <a:bodyPr wrap="none" lIns="0" tIns="0" rIns="0" bIns="0" rtlCol="0">
            <a:spAutoFit/>
          </a:bodyPr>
          <a:lstStyle/>
          <a:p>
            <a:pPr algn="r"/>
            <a:fld id="{2385CB4A-7E96-44CA-B116-B71B544B697D}" type="slidenum">
              <a:rPr lang="en-US" sz="1067" smtClean="0">
                <a:solidFill>
                  <a:schemeClr val="bg2"/>
                </a:solidFill>
              </a:rPr>
              <a:pPr algn="r"/>
              <a:t>‹#›</a:t>
            </a:fld>
            <a:endParaRPr lang="en-US" sz="1067" dirty="0">
              <a:solidFill>
                <a:schemeClr val="bg2"/>
              </a:solidFill>
            </a:endParaRPr>
          </a:p>
        </p:txBody>
      </p:sp>
      <p:sp>
        <p:nvSpPr>
          <p:cNvPr id="7" name="TextBox 6"/>
          <p:cNvSpPr txBox="1"/>
          <p:nvPr userDrawn="1"/>
        </p:nvSpPr>
        <p:spPr>
          <a:xfrm>
            <a:off x="6234890" y="8530287"/>
            <a:ext cx="32061" cy="164212"/>
          </a:xfrm>
          <a:prstGeom prst="rect">
            <a:avLst/>
          </a:prstGeom>
          <a:noFill/>
        </p:spPr>
        <p:txBody>
          <a:bodyPr wrap="none" lIns="0" tIns="0" rIns="0" bIns="0" rtlCol="0">
            <a:spAutoFit/>
          </a:bodyPr>
          <a:lstStyle/>
          <a:p>
            <a:pPr algn="r"/>
            <a:r>
              <a:rPr lang="en-US" sz="1067" dirty="0">
                <a:solidFill>
                  <a:schemeClr val="bg2"/>
                </a:solidFill>
              </a:rPr>
              <a:t>|</a:t>
            </a:r>
          </a:p>
        </p:txBody>
      </p:sp>
    </p:spTree>
    <p:extLst>
      <p:ext uri="{BB962C8B-B14F-4D97-AF65-F5344CB8AC3E}">
        <p14:creationId xmlns:p14="http://schemas.microsoft.com/office/powerpoint/2010/main" val="149029393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Full Top Line">
    <p:spTree>
      <p:nvGrpSpPr>
        <p:cNvPr id="1" name=""/>
        <p:cNvGrpSpPr/>
        <p:nvPr/>
      </p:nvGrpSpPr>
      <p:grpSpPr>
        <a:xfrm>
          <a:off x="0" y="0"/>
          <a:ext cx="0" cy="0"/>
          <a:chOff x="0" y="0"/>
          <a:chExt cx="0" cy="0"/>
        </a:xfrm>
      </p:grpSpPr>
      <p:sp>
        <p:nvSpPr>
          <p:cNvPr id="12" name="Title 4"/>
          <p:cNvSpPr>
            <a:spLocks noGrp="1"/>
          </p:cNvSpPr>
          <p:nvPr>
            <p:ph type="title"/>
          </p:nvPr>
        </p:nvSpPr>
        <p:spPr>
          <a:xfrm>
            <a:off x="350807" y="914401"/>
            <a:ext cx="3643292" cy="422910"/>
          </a:xfrm>
        </p:spPr>
        <p:txBody>
          <a:bodyPr vert="horz" wrap="square" lIns="0" tIns="0" rIns="0" bIns="0" rtlCol="0" anchor="t">
            <a:noAutofit/>
          </a:bodyPr>
          <a:lstStyle>
            <a:lvl1pPr>
              <a:defRPr lang="en-CA" dirty="0"/>
            </a:lvl1pPr>
          </a:lstStyle>
          <a:p>
            <a:pPr lvl="0"/>
            <a:r>
              <a:rPr lang="en-US" dirty="0"/>
              <a:t>Click to edit Master title style</a:t>
            </a:r>
            <a:endParaRPr lang="en-CA" dirty="0"/>
          </a:p>
        </p:txBody>
      </p:sp>
      <p:sp>
        <p:nvSpPr>
          <p:cNvPr id="10" name="Content Placeholder 2"/>
          <p:cNvSpPr>
            <a:spLocks noGrp="1"/>
          </p:cNvSpPr>
          <p:nvPr>
            <p:ph idx="11"/>
          </p:nvPr>
        </p:nvSpPr>
        <p:spPr>
          <a:xfrm>
            <a:off x="2871809" y="2000250"/>
            <a:ext cx="3643292" cy="6237817"/>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Text Placeholder 2"/>
          <p:cNvSpPr>
            <a:spLocks noGrp="1"/>
          </p:cNvSpPr>
          <p:nvPr>
            <p:ph type="body" sz="quarter" idx="10" hasCustomPrompt="1"/>
          </p:nvPr>
        </p:nvSpPr>
        <p:spPr>
          <a:xfrm>
            <a:off x="975947" y="8542867"/>
            <a:ext cx="5054090" cy="601133"/>
          </a:xfrm>
        </p:spPr>
        <p:txBody>
          <a:bodyPr vert="horz" lIns="0" tIns="0" rIns="0" bIns="0" rtlCol="0">
            <a:noAutofit/>
          </a:bodyPr>
          <a:lstStyle>
            <a:lvl1pPr>
              <a:defRPr lang="en-US" sz="1100" dirty="0">
                <a:solidFill>
                  <a:schemeClr val="tx1">
                    <a:lumMod val="50000"/>
                    <a:lumOff val="50000"/>
                  </a:schemeClr>
                </a:solidFill>
              </a:defRPr>
            </a:lvl1pPr>
          </a:lstStyle>
          <a:p>
            <a:pPr lvl="0">
              <a:lnSpc>
                <a:spcPct val="85000"/>
              </a:lnSpc>
              <a:buFontTx/>
              <a:buNone/>
            </a:pPr>
            <a:r>
              <a:rPr lang="en-US" dirty="0"/>
              <a:t>Click to insert attribution</a:t>
            </a:r>
          </a:p>
        </p:txBody>
      </p:sp>
      <p:sp>
        <p:nvSpPr>
          <p:cNvPr id="6" name="TextBox 5"/>
          <p:cNvSpPr txBox="1"/>
          <p:nvPr userDrawn="1"/>
        </p:nvSpPr>
        <p:spPr>
          <a:xfrm>
            <a:off x="6348388" y="8530287"/>
            <a:ext cx="166712" cy="164212"/>
          </a:xfrm>
          <a:prstGeom prst="rect">
            <a:avLst/>
          </a:prstGeom>
          <a:noFill/>
        </p:spPr>
        <p:txBody>
          <a:bodyPr wrap="none" lIns="0" tIns="0" rIns="0" bIns="0" rtlCol="0">
            <a:spAutoFit/>
          </a:bodyPr>
          <a:lstStyle/>
          <a:p>
            <a:pPr algn="r"/>
            <a:fld id="{2385CB4A-7E96-44CA-B116-B71B544B697D}" type="slidenum">
              <a:rPr lang="en-US" sz="1067" smtClean="0">
                <a:solidFill>
                  <a:schemeClr val="bg2"/>
                </a:solidFill>
              </a:rPr>
              <a:pPr algn="r"/>
              <a:t>‹#›</a:t>
            </a:fld>
            <a:endParaRPr lang="en-US" sz="1067" dirty="0">
              <a:solidFill>
                <a:schemeClr val="bg2"/>
              </a:solidFill>
            </a:endParaRPr>
          </a:p>
        </p:txBody>
      </p:sp>
      <p:sp>
        <p:nvSpPr>
          <p:cNvPr id="7" name="TextBox 6"/>
          <p:cNvSpPr txBox="1"/>
          <p:nvPr userDrawn="1"/>
        </p:nvSpPr>
        <p:spPr>
          <a:xfrm>
            <a:off x="6234890" y="8530287"/>
            <a:ext cx="32061" cy="164212"/>
          </a:xfrm>
          <a:prstGeom prst="rect">
            <a:avLst/>
          </a:prstGeom>
          <a:noFill/>
        </p:spPr>
        <p:txBody>
          <a:bodyPr wrap="none" lIns="0" tIns="0" rIns="0" bIns="0" rtlCol="0">
            <a:spAutoFit/>
          </a:bodyPr>
          <a:lstStyle/>
          <a:p>
            <a:pPr algn="r"/>
            <a:r>
              <a:rPr lang="en-US" sz="1067" dirty="0">
                <a:solidFill>
                  <a:schemeClr val="bg2"/>
                </a:solidFill>
              </a:rPr>
              <a:t>|</a:t>
            </a:r>
          </a:p>
        </p:txBody>
      </p:sp>
      <p:cxnSp>
        <p:nvCxnSpPr>
          <p:cNvPr id="13" name="Straight Connector 12"/>
          <p:cNvCxnSpPr/>
          <p:nvPr userDrawn="1"/>
        </p:nvCxnSpPr>
        <p:spPr>
          <a:xfrm>
            <a:off x="350807" y="613049"/>
            <a:ext cx="6156000" cy="0"/>
          </a:xfrm>
          <a:prstGeom prst="line">
            <a:avLst/>
          </a:prstGeom>
          <a:ln w="12700">
            <a:solidFill>
              <a:schemeClr val="tx2"/>
            </a:solidFill>
            <a:beve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79204234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Vertical Element or Time Line">
    <p:spTree>
      <p:nvGrpSpPr>
        <p:cNvPr id="1" name=""/>
        <p:cNvGrpSpPr/>
        <p:nvPr/>
      </p:nvGrpSpPr>
      <p:grpSpPr>
        <a:xfrm>
          <a:off x="0" y="0"/>
          <a:ext cx="0" cy="0"/>
          <a:chOff x="0" y="0"/>
          <a:chExt cx="0" cy="0"/>
        </a:xfrm>
      </p:grpSpPr>
      <p:sp>
        <p:nvSpPr>
          <p:cNvPr id="12" name="Title 4"/>
          <p:cNvSpPr>
            <a:spLocks noGrp="1"/>
          </p:cNvSpPr>
          <p:nvPr>
            <p:ph type="title"/>
          </p:nvPr>
        </p:nvSpPr>
        <p:spPr>
          <a:xfrm>
            <a:off x="3059101" y="883920"/>
            <a:ext cx="3455999" cy="422910"/>
          </a:xfrm>
        </p:spPr>
        <p:txBody>
          <a:bodyPr vert="horz" wrap="square" lIns="0" tIns="0" rIns="0" bIns="0" rtlCol="0" anchor="t">
            <a:noAutofit/>
          </a:bodyPr>
          <a:lstStyle>
            <a:lvl1pPr>
              <a:defRPr lang="en-CA" dirty="0"/>
            </a:lvl1pPr>
          </a:lstStyle>
          <a:p>
            <a:pPr lvl="0"/>
            <a:r>
              <a:rPr lang="en-US" dirty="0"/>
              <a:t>Click to edit Master title style</a:t>
            </a:r>
            <a:endParaRPr lang="en-CA" dirty="0"/>
          </a:p>
        </p:txBody>
      </p:sp>
      <p:sp>
        <p:nvSpPr>
          <p:cNvPr id="10" name="Content Placeholder 2"/>
          <p:cNvSpPr>
            <a:spLocks noGrp="1"/>
          </p:cNvSpPr>
          <p:nvPr>
            <p:ph idx="11"/>
          </p:nvPr>
        </p:nvSpPr>
        <p:spPr>
          <a:xfrm>
            <a:off x="3059101" y="2000250"/>
            <a:ext cx="3455999" cy="6237817"/>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348388" y="8530287"/>
            <a:ext cx="166712" cy="164212"/>
          </a:xfrm>
          <a:prstGeom prst="rect">
            <a:avLst/>
          </a:prstGeom>
          <a:noFill/>
        </p:spPr>
        <p:txBody>
          <a:bodyPr wrap="none" lIns="0" tIns="0" rIns="0" bIns="0" rtlCol="0">
            <a:spAutoFit/>
          </a:bodyPr>
          <a:lstStyle/>
          <a:p>
            <a:pPr algn="r"/>
            <a:fld id="{2385CB4A-7E96-44CA-B116-B71B544B697D}" type="slidenum">
              <a:rPr lang="en-US" sz="1067" smtClean="0">
                <a:solidFill>
                  <a:schemeClr val="bg2"/>
                </a:solidFill>
              </a:rPr>
              <a:pPr algn="r"/>
              <a:t>‹#›</a:t>
            </a:fld>
            <a:endParaRPr lang="en-US" sz="1067" dirty="0">
              <a:solidFill>
                <a:schemeClr val="bg2"/>
              </a:solidFill>
            </a:endParaRPr>
          </a:p>
        </p:txBody>
      </p:sp>
      <p:sp>
        <p:nvSpPr>
          <p:cNvPr id="7" name="TextBox 6"/>
          <p:cNvSpPr txBox="1"/>
          <p:nvPr userDrawn="1"/>
        </p:nvSpPr>
        <p:spPr>
          <a:xfrm>
            <a:off x="6234890" y="8530287"/>
            <a:ext cx="32061" cy="164212"/>
          </a:xfrm>
          <a:prstGeom prst="rect">
            <a:avLst/>
          </a:prstGeom>
          <a:noFill/>
        </p:spPr>
        <p:txBody>
          <a:bodyPr wrap="none" lIns="0" tIns="0" rIns="0" bIns="0" rtlCol="0">
            <a:spAutoFit/>
          </a:bodyPr>
          <a:lstStyle/>
          <a:p>
            <a:pPr algn="r"/>
            <a:r>
              <a:rPr lang="en-US" sz="1067" dirty="0">
                <a:solidFill>
                  <a:schemeClr val="bg2"/>
                </a:solidFill>
              </a:rPr>
              <a:t>|</a:t>
            </a:r>
          </a:p>
        </p:txBody>
      </p:sp>
      <p:cxnSp>
        <p:nvCxnSpPr>
          <p:cNvPr id="8" name="Straight Connector 7"/>
          <p:cNvCxnSpPr/>
          <p:nvPr userDrawn="1"/>
        </p:nvCxnSpPr>
        <p:spPr>
          <a:xfrm>
            <a:off x="3059101" y="621028"/>
            <a:ext cx="3456000" cy="0"/>
          </a:xfrm>
          <a:prstGeom prst="line">
            <a:avLst/>
          </a:prstGeom>
          <a:ln w="12700">
            <a:solidFill>
              <a:schemeClr val="tx2"/>
            </a:solidFill>
            <a:beve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3757374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 columns of text">
    <p:spTree>
      <p:nvGrpSpPr>
        <p:cNvPr id="1" name=""/>
        <p:cNvGrpSpPr/>
        <p:nvPr/>
      </p:nvGrpSpPr>
      <p:grpSpPr>
        <a:xfrm>
          <a:off x="0" y="0"/>
          <a:ext cx="0" cy="0"/>
          <a:chOff x="0" y="0"/>
          <a:chExt cx="0" cy="0"/>
        </a:xfrm>
      </p:grpSpPr>
      <p:sp>
        <p:nvSpPr>
          <p:cNvPr id="2" name="Title 1"/>
          <p:cNvSpPr>
            <a:spLocks noGrp="1"/>
          </p:cNvSpPr>
          <p:nvPr>
            <p:ph type="title"/>
          </p:nvPr>
        </p:nvSpPr>
        <p:spPr>
          <a:xfrm>
            <a:off x="342900" y="914401"/>
            <a:ext cx="2376000" cy="936000"/>
          </a:xfrm>
        </p:spPr>
        <p:txBody>
          <a:bodyPr vert="horz" wrap="square" lIns="0" tIns="0" rIns="0" bIns="0" rtlCol="0" anchor="t">
            <a:noAutofit/>
          </a:bodyPr>
          <a:lstStyle>
            <a:lvl1pPr>
              <a:defRPr lang="en-US" dirty="0"/>
            </a:lvl1pPr>
          </a:lstStyle>
          <a:p>
            <a:pPr lvl="0"/>
            <a:r>
              <a:rPr lang="en-US" dirty="0"/>
              <a:t>Click to edit Master title style</a:t>
            </a:r>
          </a:p>
        </p:txBody>
      </p:sp>
      <p:sp>
        <p:nvSpPr>
          <p:cNvPr id="6" name="Content Placeholder 1"/>
          <p:cNvSpPr>
            <a:spLocks noGrp="1"/>
          </p:cNvSpPr>
          <p:nvPr>
            <p:ph idx="12"/>
          </p:nvPr>
        </p:nvSpPr>
        <p:spPr>
          <a:xfrm>
            <a:off x="342901" y="2462401"/>
            <a:ext cx="2160000" cy="4838944"/>
          </a:xfrm>
        </p:spPr>
        <p:txBody>
          <a:bodyPr/>
          <a:lstStyle>
            <a:lvl1pPr>
              <a:defRPr>
                <a:latin typeface="+mn-lt"/>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2"/>
          <p:cNvSpPr>
            <a:spLocks noGrp="1"/>
          </p:cNvSpPr>
          <p:nvPr>
            <p:ph idx="1"/>
          </p:nvPr>
        </p:nvSpPr>
        <p:spPr>
          <a:xfrm>
            <a:off x="2870689" y="914401"/>
            <a:ext cx="1764000" cy="6386944"/>
          </a:xfrm>
        </p:spPr>
        <p:txBody>
          <a:bodyPr/>
          <a:lstStyle>
            <a:lvl1pPr>
              <a:defRPr>
                <a:latin typeface="+mn-lt"/>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6" name="Content Placeholder 3"/>
          <p:cNvSpPr>
            <a:spLocks noGrp="1"/>
          </p:cNvSpPr>
          <p:nvPr>
            <p:ph idx="10"/>
          </p:nvPr>
        </p:nvSpPr>
        <p:spPr>
          <a:xfrm>
            <a:off x="4806995" y="914397"/>
            <a:ext cx="1764000" cy="6386948"/>
          </a:xfrm>
        </p:spPr>
        <p:txBody>
          <a:bodyPr vert="horz" lIns="0" tIns="0" rIns="0" bIns="0" rtlCol="0">
            <a:noAutofit/>
          </a:bodyPr>
          <a:lstStyle>
            <a:lvl1pPr>
              <a:defRPr lang="en-US" dirty="0" smtClean="0"/>
            </a:lvl1pPr>
            <a:lvl2pPr>
              <a:defRPr lang="en-US" dirty="0" smtClean="0"/>
            </a:lvl2pPr>
            <a:lvl3pPr>
              <a:defRPr lang="en-US" dirty="0" smtClean="0"/>
            </a:lvl3pPr>
            <a:lvl4pPr>
              <a:defRPr lang="en-US" dirty="0" smtClean="0"/>
            </a:lvl4pPr>
            <a:lvl5pPr>
              <a:defRPr lang="en-US" dirty="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28868180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MRAP">
    <p:spTree>
      <p:nvGrpSpPr>
        <p:cNvPr id="1" name=""/>
        <p:cNvGrpSpPr/>
        <p:nvPr/>
      </p:nvGrpSpPr>
      <p:grpSpPr>
        <a:xfrm>
          <a:off x="0" y="0"/>
          <a:ext cx="0" cy="0"/>
          <a:chOff x="0" y="0"/>
          <a:chExt cx="0" cy="0"/>
        </a:xfrm>
      </p:grpSpPr>
      <p:sp>
        <p:nvSpPr>
          <p:cNvPr id="12" name="Title 4"/>
          <p:cNvSpPr>
            <a:spLocks noGrp="1"/>
          </p:cNvSpPr>
          <p:nvPr>
            <p:ph type="title"/>
          </p:nvPr>
        </p:nvSpPr>
        <p:spPr>
          <a:xfrm>
            <a:off x="350806" y="161501"/>
            <a:ext cx="4480685" cy="318654"/>
          </a:xfrm>
        </p:spPr>
        <p:txBody>
          <a:bodyPr vert="horz" wrap="square" lIns="0" tIns="0" rIns="0" bIns="0" rtlCol="0" anchor="t">
            <a:noAutofit/>
          </a:bodyPr>
          <a:lstStyle>
            <a:lvl1pPr>
              <a:defRPr lang="en-CA" sz="2400" dirty="0"/>
            </a:lvl1pPr>
          </a:lstStyle>
          <a:p>
            <a:pPr lvl="0"/>
            <a:r>
              <a:rPr lang="en-US" dirty="0"/>
              <a:t>Click to edit Master title style</a:t>
            </a:r>
            <a:endParaRPr lang="en-CA" dirty="0"/>
          </a:p>
        </p:txBody>
      </p:sp>
      <p:sp>
        <p:nvSpPr>
          <p:cNvPr id="8" name="Content Placeholder 2"/>
          <p:cNvSpPr>
            <a:spLocks noGrp="1"/>
          </p:cNvSpPr>
          <p:nvPr>
            <p:ph idx="12"/>
          </p:nvPr>
        </p:nvSpPr>
        <p:spPr>
          <a:xfrm>
            <a:off x="350806" y="1122219"/>
            <a:ext cx="6164294" cy="7115848"/>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348388" y="8530287"/>
            <a:ext cx="166712" cy="164212"/>
          </a:xfrm>
          <a:prstGeom prst="rect">
            <a:avLst/>
          </a:prstGeom>
          <a:noFill/>
        </p:spPr>
        <p:txBody>
          <a:bodyPr wrap="none" lIns="0" tIns="0" rIns="0" bIns="0" rtlCol="0">
            <a:spAutoFit/>
          </a:bodyPr>
          <a:lstStyle/>
          <a:p>
            <a:pPr algn="r"/>
            <a:fld id="{2385CB4A-7E96-44CA-B116-B71B544B697D}" type="slidenum">
              <a:rPr lang="en-US" sz="1067" smtClean="0">
                <a:solidFill>
                  <a:schemeClr val="bg2"/>
                </a:solidFill>
              </a:rPr>
              <a:pPr algn="r"/>
              <a:t>‹#›</a:t>
            </a:fld>
            <a:endParaRPr lang="en-US" sz="1067" dirty="0">
              <a:solidFill>
                <a:schemeClr val="bg2"/>
              </a:solidFill>
            </a:endParaRPr>
          </a:p>
        </p:txBody>
      </p:sp>
      <p:sp>
        <p:nvSpPr>
          <p:cNvPr id="7" name="TextBox 6"/>
          <p:cNvSpPr txBox="1"/>
          <p:nvPr userDrawn="1"/>
        </p:nvSpPr>
        <p:spPr>
          <a:xfrm>
            <a:off x="6234890" y="8530287"/>
            <a:ext cx="32061" cy="164212"/>
          </a:xfrm>
          <a:prstGeom prst="rect">
            <a:avLst/>
          </a:prstGeom>
          <a:noFill/>
        </p:spPr>
        <p:txBody>
          <a:bodyPr wrap="none" lIns="0" tIns="0" rIns="0" bIns="0" rtlCol="0">
            <a:spAutoFit/>
          </a:bodyPr>
          <a:lstStyle/>
          <a:p>
            <a:pPr algn="r"/>
            <a:r>
              <a:rPr lang="en-US" sz="1067" dirty="0">
                <a:solidFill>
                  <a:schemeClr val="bg2"/>
                </a:solidFill>
              </a:rPr>
              <a:t>|</a:t>
            </a:r>
          </a:p>
        </p:txBody>
      </p:sp>
      <p:cxnSp>
        <p:nvCxnSpPr>
          <p:cNvPr id="13" name="Straight Connector 12"/>
          <p:cNvCxnSpPr/>
          <p:nvPr userDrawn="1"/>
        </p:nvCxnSpPr>
        <p:spPr>
          <a:xfrm>
            <a:off x="350807" y="613049"/>
            <a:ext cx="6156000" cy="0"/>
          </a:xfrm>
          <a:prstGeom prst="line">
            <a:avLst/>
          </a:prstGeom>
          <a:ln w="12700">
            <a:solidFill>
              <a:schemeClr val="tx2"/>
            </a:solidFill>
            <a:beve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7775031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wrap="square" lIns="0" tIns="0" rIns="0" bIns="0" rtlCol="0" anchor="t">
            <a:noAutofit/>
          </a:bodyPr>
          <a:lstStyle>
            <a:lvl1pPr>
              <a:defRPr lang="en-US"/>
            </a:lvl1pPr>
          </a:lstStyle>
          <a:p>
            <a:pPr lvl="0"/>
            <a:r>
              <a:rPr lang="en-US"/>
              <a:t>Click to edit Master title style</a:t>
            </a:r>
          </a:p>
        </p:txBody>
      </p:sp>
      <p:sp>
        <p:nvSpPr>
          <p:cNvPr id="3" name="Text Placeholder 2"/>
          <p:cNvSpPr>
            <a:spLocks noGrp="1"/>
          </p:cNvSpPr>
          <p:nvPr>
            <p:ph type="body" sz="quarter" idx="10" hasCustomPrompt="1"/>
          </p:nvPr>
        </p:nvSpPr>
        <p:spPr>
          <a:xfrm>
            <a:off x="342900" y="8542867"/>
            <a:ext cx="5687137" cy="601133"/>
          </a:xfrm>
        </p:spPr>
        <p:txBody>
          <a:bodyPr vert="horz" lIns="0" tIns="0" rIns="0" bIns="0" rtlCol="0">
            <a:noAutofit/>
          </a:bodyPr>
          <a:lstStyle>
            <a:lvl1pPr>
              <a:defRPr lang="en-US" sz="1100" dirty="0">
                <a:solidFill>
                  <a:schemeClr val="tx1">
                    <a:lumMod val="50000"/>
                    <a:lumOff val="50000"/>
                  </a:schemeClr>
                </a:solidFill>
              </a:defRPr>
            </a:lvl1pPr>
          </a:lstStyle>
          <a:p>
            <a:pPr lvl="0">
              <a:lnSpc>
                <a:spcPct val="85000"/>
              </a:lnSpc>
              <a:buFontTx/>
              <a:buNone/>
            </a:pPr>
            <a:r>
              <a:rPr lang="en-US" dirty="0"/>
              <a:t>Click to insert attribution</a:t>
            </a:r>
          </a:p>
        </p:txBody>
      </p:sp>
    </p:spTree>
    <p:extLst>
      <p:ext uri="{BB962C8B-B14F-4D97-AF65-F5344CB8AC3E}">
        <p14:creationId xmlns:p14="http://schemas.microsoft.com/office/powerpoint/2010/main" val="37489032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Second page">
    <p:spTree>
      <p:nvGrpSpPr>
        <p:cNvPr id="1" name=""/>
        <p:cNvGrpSpPr/>
        <p:nvPr/>
      </p:nvGrpSpPr>
      <p:grpSpPr>
        <a:xfrm>
          <a:off x="0" y="0"/>
          <a:ext cx="0" cy="0"/>
          <a:chOff x="0" y="0"/>
          <a:chExt cx="0" cy="0"/>
        </a:xfrm>
      </p:grpSpPr>
      <p:pic>
        <p:nvPicPr>
          <p:cNvPr id="9" name="Picture 8" descr="Canada Wordmark.tif"/>
          <p:cNvPicPr/>
          <p:nvPr userDrawn="1"/>
        </p:nvPicPr>
        <p:blipFill>
          <a:blip r:embed="rId2" cstate="print">
            <a:extLst>
              <a:ext uri="{28A0092B-C50C-407E-A947-70E740481C1C}">
                <a14:useLocalDpi xmlns:a14="http://schemas.microsoft.com/office/drawing/2010/main"/>
              </a:ext>
            </a:extLst>
          </a:blip>
          <a:stretch>
            <a:fillRect/>
          </a:stretch>
        </p:blipFill>
        <p:spPr>
          <a:xfrm>
            <a:off x="5383136" y="8349596"/>
            <a:ext cx="981075" cy="457200"/>
          </a:xfrm>
          <a:prstGeom prst="rect">
            <a:avLst/>
          </a:prstGeom>
        </p:spPr>
      </p:pic>
      <p:pic>
        <p:nvPicPr>
          <p:cNvPr id="10" name="Picture 9" descr="PC Signature EN.tif"/>
          <p:cNvPicPr/>
          <p:nvPr userDrawn="1"/>
        </p:nvPicPr>
        <p:blipFill>
          <a:blip r:embed="rId3" cstate="print">
            <a:extLst>
              <a:ext uri="{28A0092B-C50C-407E-A947-70E740481C1C}">
                <a14:useLocalDpi xmlns:a14="http://schemas.microsoft.com/office/drawing/2010/main"/>
              </a:ext>
            </a:extLst>
          </a:blip>
          <a:stretch>
            <a:fillRect/>
          </a:stretch>
        </p:blipFill>
        <p:spPr>
          <a:xfrm>
            <a:off x="444103" y="8349596"/>
            <a:ext cx="1217930" cy="457200"/>
          </a:xfrm>
          <a:prstGeom prst="rect">
            <a:avLst/>
          </a:prstGeom>
        </p:spPr>
      </p:pic>
    </p:spTree>
    <p:extLst>
      <p:ext uri="{BB962C8B-B14F-4D97-AF65-F5344CB8AC3E}">
        <p14:creationId xmlns:p14="http://schemas.microsoft.com/office/powerpoint/2010/main" val="74537963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Grid">
    <p:spTree>
      <p:nvGrpSpPr>
        <p:cNvPr id="1" name=""/>
        <p:cNvGrpSpPr/>
        <p:nvPr/>
      </p:nvGrpSpPr>
      <p:grpSpPr>
        <a:xfrm>
          <a:off x="0" y="0"/>
          <a:ext cx="0" cy="0"/>
          <a:chOff x="0" y="0"/>
          <a:chExt cx="0" cy="0"/>
        </a:xfrm>
      </p:grpSpPr>
      <p:grpSp>
        <p:nvGrpSpPr>
          <p:cNvPr id="4" name="Group 3"/>
          <p:cNvGrpSpPr/>
          <p:nvPr userDrawn="1"/>
        </p:nvGrpSpPr>
        <p:grpSpPr>
          <a:xfrm>
            <a:off x="0" y="0"/>
            <a:ext cx="6858000" cy="9144000"/>
            <a:chOff x="0" y="0"/>
            <a:chExt cx="9144000" cy="6858000"/>
          </a:xfrm>
        </p:grpSpPr>
        <p:cxnSp>
          <p:nvCxnSpPr>
            <p:cNvPr id="49" name="Straight Connector 48"/>
            <p:cNvCxnSpPr/>
            <p:nvPr userDrawn="1"/>
          </p:nvCxnSpPr>
          <p:spPr>
            <a:xfrm>
              <a:off x="457200" y="0"/>
              <a:ext cx="0" cy="6858000"/>
            </a:xfrm>
            <a:prstGeom prst="line">
              <a:avLst/>
            </a:prstGeom>
            <a:ln>
              <a:solidFill>
                <a:srgbClr val="FF0066"/>
              </a:solidFill>
              <a:prstDash val="sysDash"/>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a:xfrm>
              <a:off x="8686800" y="0"/>
              <a:ext cx="0" cy="6858000"/>
            </a:xfrm>
            <a:prstGeom prst="line">
              <a:avLst/>
            </a:prstGeom>
            <a:ln>
              <a:solidFill>
                <a:srgbClr val="FF0066"/>
              </a:solidFill>
              <a:prstDash val="sysDash"/>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userDrawn="1"/>
          </p:nvCxnSpPr>
          <p:spPr>
            <a:xfrm>
              <a:off x="1113726" y="0"/>
              <a:ext cx="0" cy="6858000"/>
            </a:xfrm>
            <a:prstGeom prst="line">
              <a:avLst/>
            </a:prstGeom>
            <a:ln>
              <a:solidFill>
                <a:srgbClr val="FF0066"/>
              </a:solidFill>
              <a:prstDash val="sysDash"/>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userDrawn="1"/>
          </p:nvCxnSpPr>
          <p:spPr>
            <a:xfrm>
              <a:off x="1300622" y="0"/>
              <a:ext cx="0" cy="6858000"/>
            </a:xfrm>
            <a:prstGeom prst="line">
              <a:avLst/>
            </a:prstGeom>
            <a:ln>
              <a:solidFill>
                <a:srgbClr val="FF0066"/>
              </a:solidFill>
              <a:prstDash val="sysDash"/>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userDrawn="1"/>
          </p:nvCxnSpPr>
          <p:spPr>
            <a:xfrm>
              <a:off x="1954396" y="0"/>
              <a:ext cx="0" cy="6858000"/>
            </a:xfrm>
            <a:prstGeom prst="line">
              <a:avLst/>
            </a:prstGeom>
            <a:ln>
              <a:solidFill>
                <a:srgbClr val="FF0066"/>
              </a:solidFill>
              <a:prstDash val="sysDash"/>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userDrawn="1"/>
          </p:nvCxnSpPr>
          <p:spPr>
            <a:xfrm>
              <a:off x="2143050" y="0"/>
              <a:ext cx="0" cy="6858000"/>
            </a:xfrm>
            <a:prstGeom prst="line">
              <a:avLst/>
            </a:prstGeom>
            <a:ln>
              <a:solidFill>
                <a:srgbClr val="FF0066"/>
              </a:solidFill>
              <a:prstDash val="sysDash"/>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userDrawn="1"/>
          </p:nvCxnSpPr>
          <p:spPr>
            <a:xfrm>
              <a:off x="2796824" y="0"/>
              <a:ext cx="0" cy="6858000"/>
            </a:xfrm>
            <a:prstGeom prst="line">
              <a:avLst/>
            </a:prstGeom>
            <a:ln>
              <a:solidFill>
                <a:srgbClr val="FF0066"/>
              </a:solidFill>
              <a:prstDash val="sysDash"/>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userDrawn="1"/>
          </p:nvCxnSpPr>
          <p:spPr>
            <a:xfrm>
              <a:off x="2990753" y="0"/>
              <a:ext cx="0" cy="6858000"/>
            </a:xfrm>
            <a:prstGeom prst="line">
              <a:avLst/>
            </a:prstGeom>
            <a:ln>
              <a:solidFill>
                <a:srgbClr val="FF0066"/>
              </a:solidFill>
              <a:prstDash val="sysDash"/>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userDrawn="1"/>
          </p:nvCxnSpPr>
          <p:spPr>
            <a:xfrm>
              <a:off x="3639252" y="0"/>
              <a:ext cx="0" cy="6858000"/>
            </a:xfrm>
            <a:prstGeom prst="line">
              <a:avLst/>
            </a:prstGeom>
            <a:ln>
              <a:solidFill>
                <a:srgbClr val="FF0066"/>
              </a:solidFill>
              <a:prstDash val="sysDash"/>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userDrawn="1"/>
          </p:nvCxnSpPr>
          <p:spPr>
            <a:xfrm>
              <a:off x="3829078" y="0"/>
              <a:ext cx="0" cy="6858000"/>
            </a:xfrm>
            <a:prstGeom prst="line">
              <a:avLst/>
            </a:prstGeom>
            <a:ln>
              <a:solidFill>
                <a:srgbClr val="FF0066"/>
              </a:solidFill>
              <a:prstDash val="sysDash"/>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userDrawn="1"/>
          </p:nvCxnSpPr>
          <p:spPr>
            <a:xfrm>
              <a:off x="4478749" y="0"/>
              <a:ext cx="0" cy="6858000"/>
            </a:xfrm>
            <a:prstGeom prst="line">
              <a:avLst/>
            </a:prstGeom>
            <a:ln>
              <a:solidFill>
                <a:srgbClr val="FF0066"/>
              </a:solidFill>
              <a:prstDash val="sysDash"/>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userDrawn="1"/>
          </p:nvCxnSpPr>
          <p:spPr>
            <a:xfrm>
              <a:off x="4670334" y="0"/>
              <a:ext cx="0" cy="6858000"/>
            </a:xfrm>
            <a:prstGeom prst="line">
              <a:avLst/>
            </a:prstGeom>
            <a:ln>
              <a:solidFill>
                <a:srgbClr val="FF0066"/>
              </a:solidFill>
              <a:prstDash val="sysDash"/>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userDrawn="1"/>
          </p:nvCxnSpPr>
          <p:spPr>
            <a:xfrm>
              <a:off x="5324108" y="0"/>
              <a:ext cx="0" cy="6858000"/>
            </a:xfrm>
            <a:prstGeom prst="line">
              <a:avLst/>
            </a:prstGeom>
            <a:ln>
              <a:solidFill>
                <a:srgbClr val="FF0066"/>
              </a:solidFill>
              <a:prstDash val="sysDash"/>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userDrawn="1"/>
          </p:nvCxnSpPr>
          <p:spPr>
            <a:xfrm>
              <a:off x="5512762" y="0"/>
              <a:ext cx="0" cy="6858000"/>
            </a:xfrm>
            <a:prstGeom prst="line">
              <a:avLst/>
            </a:prstGeom>
            <a:ln>
              <a:solidFill>
                <a:srgbClr val="FF0066"/>
              </a:solidFill>
              <a:prstDash val="sysDash"/>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userDrawn="1"/>
          </p:nvCxnSpPr>
          <p:spPr>
            <a:xfrm>
              <a:off x="6166536" y="0"/>
              <a:ext cx="0" cy="6858000"/>
            </a:xfrm>
            <a:prstGeom prst="line">
              <a:avLst/>
            </a:prstGeom>
            <a:ln>
              <a:solidFill>
                <a:srgbClr val="FF0066"/>
              </a:solidFill>
              <a:prstDash val="sysDash"/>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userDrawn="1"/>
          </p:nvCxnSpPr>
          <p:spPr>
            <a:xfrm>
              <a:off x="6355190" y="0"/>
              <a:ext cx="0" cy="6858000"/>
            </a:xfrm>
            <a:prstGeom prst="line">
              <a:avLst/>
            </a:prstGeom>
            <a:ln>
              <a:solidFill>
                <a:srgbClr val="FF0066"/>
              </a:solidFill>
              <a:prstDash val="sysDash"/>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userDrawn="1"/>
          </p:nvCxnSpPr>
          <p:spPr>
            <a:xfrm>
              <a:off x="7008964" y="0"/>
              <a:ext cx="0" cy="6858000"/>
            </a:xfrm>
            <a:prstGeom prst="line">
              <a:avLst/>
            </a:prstGeom>
            <a:ln>
              <a:solidFill>
                <a:srgbClr val="FF0066"/>
              </a:solidFill>
              <a:prstDash val="sysDash"/>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userDrawn="1"/>
          </p:nvCxnSpPr>
          <p:spPr>
            <a:xfrm>
              <a:off x="7197618" y="0"/>
              <a:ext cx="0" cy="6858000"/>
            </a:xfrm>
            <a:prstGeom prst="line">
              <a:avLst/>
            </a:prstGeom>
            <a:ln>
              <a:solidFill>
                <a:srgbClr val="FF0066"/>
              </a:solidFill>
              <a:prstDash val="sysDash"/>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userDrawn="1"/>
          </p:nvCxnSpPr>
          <p:spPr>
            <a:xfrm>
              <a:off x="7851392" y="0"/>
              <a:ext cx="0" cy="6858000"/>
            </a:xfrm>
            <a:prstGeom prst="line">
              <a:avLst/>
            </a:prstGeom>
            <a:ln>
              <a:solidFill>
                <a:srgbClr val="FF0066"/>
              </a:solidFill>
              <a:prstDash val="sysDash"/>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userDrawn="1"/>
          </p:nvCxnSpPr>
          <p:spPr>
            <a:xfrm>
              <a:off x="8040049" y="0"/>
              <a:ext cx="0" cy="6858000"/>
            </a:xfrm>
            <a:prstGeom prst="line">
              <a:avLst/>
            </a:prstGeom>
            <a:ln>
              <a:solidFill>
                <a:srgbClr val="FF0066"/>
              </a:solidFill>
              <a:prstDash val="sysDash"/>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userDrawn="1"/>
          </p:nvCxnSpPr>
          <p:spPr>
            <a:xfrm>
              <a:off x="0" y="457200"/>
              <a:ext cx="9144000" cy="0"/>
            </a:xfrm>
            <a:prstGeom prst="line">
              <a:avLst/>
            </a:prstGeom>
            <a:ln>
              <a:solidFill>
                <a:srgbClr val="FF0066"/>
              </a:solidFill>
              <a:prstDash val="sysDash"/>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userDrawn="1"/>
          </p:nvCxnSpPr>
          <p:spPr>
            <a:xfrm>
              <a:off x="0" y="685800"/>
              <a:ext cx="9144000" cy="0"/>
            </a:xfrm>
            <a:prstGeom prst="line">
              <a:avLst/>
            </a:prstGeom>
            <a:ln>
              <a:solidFill>
                <a:srgbClr val="FF0066"/>
              </a:solidFill>
              <a:prstDash val="sysDash"/>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userDrawn="1"/>
          </p:nvCxnSpPr>
          <p:spPr>
            <a:xfrm>
              <a:off x="0" y="6178550"/>
              <a:ext cx="9144000" cy="0"/>
            </a:xfrm>
            <a:prstGeom prst="line">
              <a:avLst/>
            </a:prstGeom>
            <a:ln>
              <a:solidFill>
                <a:srgbClr val="FF0066"/>
              </a:solidFill>
              <a:prstDash val="sysDash"/>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userDrawn="1"/>
          </p:nvCxnSpPr>
          <p:spPr>
            <a:xfrm>
              <a:off x="0" y="6407150"/>
              <a:ext cx="9144000" cy="0"/>
            </a:xfrm>
            <a:prstGeom prst="line">
              <a:avLst/>
            </a:prstGeom>
            <a:ln>
              <a:solidFill>
                <a:srgbClr val="FF0066"/>
              </a:solidFill>
              <a:prstDash val="sysDash"/>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userDrawn="1"/>
          </p:nvCxnSpPr>
          <p:spPr>
            <a:xfrm flipH="1">
              <a:off x="0" y="3429000"/>
              <a:ext cx="9144000" cy="0"/>
            </a:xfrm>
            <a:prstGeom prst="line">
              <a:avLst/>
            </a:prstGeom>
            <a:ln>
              <a:solidFill>
                <a:srgbClr val="FF0066"/>
              </a:solidFill>
              <a:prstDash val="sysDash"/>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66492154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userDrawn="1">
  <p:cSld name="1_Large Table">
    <p:spTree>
      <p:nvGrpSpPr>
        <p:cNvPr id="1" name=""/>
        <p:cNvGrpSpPr/>
        <p:nvPr/>
      </p:nvGrpSpPr>
      <p:grpSpPr>
        <a:xfrm>
          <a:off x="0" y="0"/>
          <a:ext cx="0" cy="0"/>
          <a:chOff x="0" y="0"/>
          <a:chExt cx="0" cy="0"/>
        </a:xfrm>
      </p:grpSpPr>
      <p:sp>
        <p:nvSpPr>
          <p:cNvPr id="3" name="Content Placeholder 2"/>
          <p:cNvSpPr>
            <a:spLocks noGrp="1"/>
          </p:cNvSpPr>
          <p:nvPr>
            <p:ph idx="1"/>
          </p:nvPr>
        </p:nvSpPr>
        <p:spPr>
          <a:xfrm>
            <a:off x="327677" y="555585"/>
            <a:ext cx="6229984" cy="7836061"/>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348388" y="8530287"/>
            <a:ext cx="166712" cy="164212"/>
          </a:xfrm>
          <a:prstGeom prst="rect">
            <a:avLst/>
          </a:prstGeom>
          <a:noFill/>
        </p:spPr>
        <p:txBody>
          <a:bodyPr wrap="none" lIns="0" tIns="0" rIns="0" bIns="0" rtlCol="0">
            <a:spAutoFit/>
          </a:bodyPr>
          <a:lstStyle/>
          <a:p>
            <a:pPr algn="r"/>
            <a:fld id="{2385CB4A-7E96-44CA-B116-B71B544B697D}" type="slidenum">
              <a:rPr lang="en-US" sz="1067" smtClean="0">
                <a:solidFill>
                  <a:schemeClr val="bg2"/>
                </a:solidFill>
              </a:rPr>
              <a:pPr algn="r"/>
              <a:t>‹#›</a:t>
            </a:fld>
            <a:endParaRPr lang="en-US" sz="1067" dirty="0">
              <a:solidFill>
                <a:schemeClr val="bg2"/>
              </a:solidFill>
            </a:endParaRPr>
          </a:p>
        </p:txBody>
      </p:sp>
      <p:sp>
        <p:nvSpPr>
          <p:cNvPr id="7" name="TextBox 6"/>
          <p:cNvSpPr txBox="1"/>
          <p:nvPr userDrawn="1"/>
        </p:nvSpPr>
        <p:spPr>
          <a:xfrm>
            <a:off x="6234890" y="8530287"/>
            <a:ext cx="32061" cy="164212"/>
          </a:xfrm>
          <a:prstGeom prst="rect">
            <a:avLst/>
          </a:prstGeom>
          <a:noFill/>
        </p:spPr>
        <p:txBody>
          <a:bodyPr wrap="none" lIns="0" tIns="0" rIns="0" bIns="0" rtlCol="0">
            <a:spAutoFit/>
          </a:bodyPr>
          <a:lstStyle/>
          <a:p>
            <a:pPr algn="r"/>
            <a:r>
              <a:rPr lang="en-US" sz="1067" dirty="0">
                <a:solidFill>
                  <a:schemeClr val="bg2"/>
                </a:solidFill>
              </a:rPr>
              <a:t>|</a:t>
            </a:r>
          </a:p>
        </p:txBody>
      </p:sp>
      <p:sp>
        <p:nvSpPr>
          <p:cNvPr id="2" name="Title 1">
            <a:extLst>
              <a:ext uri="{FF2B5EF4-FFF2-40B4-BE49-F238E27FC236}">
                <a16:creationId xmlns:a16="http://schemas.microsoft.com/office/drawing/2014/main" id="{AA0FCE30-E12E-3B6E-8F7E-2CCC236D5AC0}"/>
              </a:ext>
            </a:extLst>
          </p:cNvPr>
          <p:cNvSpPr>
            <a:spLocks noGrp="1"/>
          </p:cNvSpPr>
          <p:nvPr>
            <p:ph type="title"/>
          </p:nvPr>
        </p:nvSpPr>
        <p:spPr>
          <a:xfrm>
            <a:off x="2885663" y="212400"/>
            <a:ext cx="3671999" cy="180000"/>
          </a:xfrm>
        </p:spPr>
        <p:txBody>
          <a:bodyPr vert="horz" wrap="square" lIns="0" tIns="0" rIns="0" bIns="0" rtlCol="0" anchor="t">
            <a:noAutofit/>
          </a:bodyPr>
          <a:lstStyle>
            <a:lvl1pPr algn="r">
              <a:defRPr lang="en-US" sz="1400" spc="0" baseline="0"/>
            </a:lvl1pPr>
          </a:lstStyle>
          <a:p>
            <a:pPr lvl="0"/>
            <a:r>
              <a:rPr lang="en-US" dirty="0"/>
              <a:t>Click to edit Master title style</a:t>
            </a:r>
          </a:p>
        </p:txBody>
      </p:sp>
    </p:spTree>
    <p:extLst>
      <p:ext uri="{BB962C8B-B14F-4D97-AF65-F5344CB8AC3E}">
        <p14:creationId xmlns:p14="http://schemas.microsoft.com/office/powerpoint/2010/main" val="8512518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able of Contents">
    <p:spTree>
      <p:nvGrpSpPr>
        <p:cNvPr id="1" name=""/>
        <p:cNvGrpSpPr/>
        <p:nvPr/>
      </p:nvGrpSpPr>
      <p:grpSpPr>
        <a:xfrm>
          <a:off x="0" y="0"/>
          <a:ext cx="0" cy="0"/>
          <a:chOff x="0" y="0"/>
          <a:chExt cx="0" cy="0"/>
        </a:xfrm>
      </p:grpSpPr>
      <p:sp>
        <p:nvSpPr>
          <p:cNvPr id="12" name="Title 4"/>
          <p:cNvSpPr>
            <a:spLocks noGrp="1"/>
          </p:cNvSpPr>
          <p:nvPr>
            <p:ph type="title" hasCustomPrompt="1"/>
          </p:nvPr>
        </p:nvSpPr>
        <p:spPr>
          <a:xfrm>
            <a:off x="351027" y="914401"/>
            <a:ext cx="3643292" cy="422910"/>
          </a:xfrm>
        </p:spPr>
        <p:txBody>
          <a:bodyPr vert="horz" wrap="square" lIns="0" tIns="0" rIns="0" bIns="0" rtlCol="0" anchor="t">
            <a:noAutofit/>
          </a:bodyPr>
          <a:lstStyle>
            <a:lvl1pPr>
              <a:defRPr lang="en-CA" sz="2800" spc="0" baseline="0">
                <a:latin typeface="HelveticaNeue LT 45 Light" panose="020B0403020202020204" pitchFamily="34" charset="0"/>
              </a:defRPr>
            </a:lvl1pPr>
          </a:lstStyle>
          <a:p>
            <a:pPr lvl="0"/>
            <a:r>
              <a:rPr lang="en-CA" noProof="0" dirty="0"/>
              <a:t>Table of Contents</a:t>
            </a:r>
          </a:p>
        </p:txBody>
      </p:sp>
      <p:sp>
        <p:nvSpPr>
          <p:cNvPr id="10" name="Content Placeholder 2"/>
          <p:cNvSpPr>
            <a:spLocks noGrp="1"/>
          </p:cNvSpPr>
          <p:nvPr>
            <p:ph idx="11"/>
          </p:nvPr>
        </p:nvSpPr>
        <p:spPr>
          <a:xfrm>
            <a:off x="351027" y="2000250"/>
            <a:ext cx="3643292" cy="6237817"/>
          </a:xfrm>
        </p:spPr>
        <p:txBody>
          <a:bodyPr/>
          <a:lstStyle>
            <a:lvl2pPr>
              <a:defRPr>
                <a:solidFill>
                  <a:srgbClr val="007C7C"/>
                </a:solidFill>
              </a:defRPr>
            </a:lvl2pPr>
          </a:lstStyle>
          <a:p>
            <a:pPr lvl="0"/>
            <a:r>
              <a:rPr lang="en-CA" noProof="0" dirty="0"/>
              <a:t>Click to edit Master text styles</a:t>
            </a:r>
          </a:p>
          <a:p>
            <a:pPr lvl="1"/>
            <a:r>
              <a:rPr lang="en-CA" noProof="0" dirty="0"/>
              <a:t>Second level</a:t>
            </a:r>
          </a:p>
          <a:p>
            <a:pPr lvl="2"/>
            <a:r>
              <a:rPr lang="en-CA" noProof="0" dirty="0"/>
              <a:t>Third level</a:t>
            </a:r>
          </a:p>
          <a:p>
            <a:pPr lvl="3"/>
            <a:r>
              <a:rPr lang="en-CA" noProof="0" dirty="0"/>
              <a:t>Fourth level</a:t>
            </a:r>
          </a:p>
          <a:p>
            <a:pPr lvl="4"/>
            <a:r>
              <a:rPr lang="en-CA" noProof="0" dirty="0"/>
              <a:t>Fifth level</a:t>
            </a:r>
          </a:p>
        </p:txBody>
      </p:sp>
      <p:sp>
        <p:nvSpPr>
          <p:cNvPr id="6" name="TextBox 5"/>
          <p:cNvSpPr txBox="1"/>
          <p:nvPr userDrawn="1"/>
        </p:nvSpPr>
        <p:spPr>
          <a:xfrm>
            <a:off x="6348388" y="8530287"/>
            <a:ext cx="166712" cy="164212"/>
          </a:xfrm>
          <a:prstGeom prst="rect">
            <a:avLst/>
          </a:prstGeom>
          <a:noFill/>
        </p:spPr>
        <p:txBody>
          <a:bodyPr wrap="none" lIns="0" tIns="0" rIns="0" bIns="0" rtlCol="0">
            <a:spAutoFit/>
          </a:bodyPr>
          <a:lstStyle/>
          <a:p>
            <a:pPr algn="r"/>
            <a:fld id="{2385CB4A-7E96-44CA-B116-B71B544B697D}" type="slidenum">
              <a:rPr lang="en-US" sz="1067" smtClean="0">
                <a:solidFill>
                  <a:schemeClr val="bg2"/>
                </a:solidFill>
              </a:rPr>
              <a:pPr algn="r"/>
              <a:t>‹#›</a:t>
            </a:fld>
            <a:endParaRPr lang="en-US" sz="1067" dirty="0">
              <a:solidFill>
                <a:schemeClr val="bg2"/>
              </a:solidFill>
            </a:endParaRPr>
          </a:p>
        </p:txBody>
      </p:sp>
      <p:sp>
        <p:nvSpPr>
          <p:cNvPr id="7" name="TextBox 6"/>
          <p:cNvSpPr txBox="1"/>
          <p:nvPr userDrawn="1"/>
        </p:nvSpPr>
        <p:spPr>
          <a:xfrm>
            <a:off x="6234890" y="8530287"/>
            <a:ext cx="32061" cy="164212"/>
          </a:xfrm>
          <a:prstGeom prst="rect">
            <a:avLst/>
          </a:prstGeom>
          <a:noFill/>
        </p:spPr>
        <p:txBody>
          <a:bodyPr wrap="none" lIns="0" tIns="0" rIns="0" bIns="0" rtlCol="0">
            <a:spAutoFit/>
          </a:bodyPr>
          <a:lstStyle/>
          <a:p>
            <a:pPr algn="r"/>
            <a:r>
              <a:rPr lang="en-US" sz="1067" dirty="0">
                <a:solidFill>
                  <a:schemeClr val="bg2"/>
                </a:solidFill>
              </a:rPr>
              <a:t>|</a:t>
            </a:r>
          </a:p>
        </p:txBody>
      </p:sp>
      <p:cxnSp>
        <p:nvCxnSpPr>
          <p:cNvPr id="13" name="Straight Connector 12"/>
          <p:cNvCxnSpPr/>
          <p:nvPr userDrawn="1"/>
        </p:nvCxnSpPr>
        <p:spPr>
          <a:xfrm>
            <a:off x="351027" y="613409"/>
            <a:ext cx="3636000" cy="0"/>
          </a:xfrm>
          <a:prstGeom prst="line">
            <a:avLst/>
          </a:prstGeom>
          <a:ln w="12700">
            <a:solidFill>
              <a:schemeClr val="tx2"/>
            </a:solidFill>
            <a:beve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301067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ables and Figures">
    <p:spTree>
      <p:nvGrpSpPr>
        <p:cNvPr id="1" name=""/>
        <p:cNvGrpSpPr/>
        <p:nvPr/>
      </p:nvGrpSpPr>
      <p:grpSpPr>
        <a:xfrm>
          <a:off x="0" y="0"/>
          <a:ext cx="0" cy="0"/>
          <a:chOff x="0" y="0"/>
          <a:chExt cx="0" cy="0"/>
        </a:xfrm>
      </p:grpSpPr>
      <p:sp>
        <p:nvSpPr>
          <p:cNvPr id="12" name="Title 4"/>
          <p:cNvSpPr>
            <a:spLocks noGrp="1"/>
          </p:cNvSpPr>
          <p:nvPr>
            <p:ph type="title"/>
          </p:nvPr>
        </p:nvSpPr>
        <p:spPr>
          <a:xfrm>
            <a:off x="351027" y="914401"/>
            <a:ext cx="3643292" cy="422910"/>
          </a:xfrm>
        </p:spPr>
        <p:txBody>
          <a:bodyPr vert="horz" wrap="square" lIns="0" tIns="0" rIns="0" bIns="0" rtlCol="0" anchor="t">
            <a:noAutofit/>
          </a:bodyPr>
          <a:lstStyle>
            <a:lvl1pPr>
              <a:defRPr lang="en-CA" sz="2800" spc="0" baseline="0">
                <a:latin typeface="HelveticaNeue LT 45 Light" panose="020B0403020202020204" pitchFamily="34" charset="0"/>
              </a:defRPr>
            </a:lvl1pPr>
          </a:lstStyle>
          <a:p>
            <a:pPr lvl="0"/>
            <a:r>
              <a:rPr lang="en-US"/>
              <a:t>Click to edit Master title style</a:t>
            </a:r>
            <a:endParaRPr lang="en-CA"/>
          </a:p>
        </p:txBody>
      </p:sp>
      <p:sp>
        <p:nvSpPr>
          <p:cNvPr id="8" name="Content Placeholder 1"/>
          <p:cNvSpPr>
            <a:spLocks noGrp="1"/>
          </p:cNvSpPr>
          <p:nvPr>
            <p:ph idx="1"/>
          </p:nvPr>
        </p:nvSpPr>
        <p:spPr>
          <a:xfrm>
            <a:off x="342898" y="2058638"/>
            <a:ext cx="6200385" cy="2526028"/>
          </a:xfrm>
        </p:spPr>
        <p:txBody>
          <a:bodyPr/>
          <a:lstStyle>
            <a:lvl2pPr>
              <a:defRPr>
                <a:solidFill>
                  <a:srgbClr val="007C7C"/>
                </a:solidFill>
              </a:defRPr>
            </a:lvl2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Content Placeholder 2"/>
          <p:cNvSpPr>
            <a:spLocks noGrp="1"/>
          </p:cNvSpPr>
          <p:nvPr>
            <p:ph idx="10"/>
          </p:nvPr>
        </p:nvSpPr>
        <p:spPr>
          <a:xfrm>
            <a:off x="342899" y="4880307"/>
            <a:ext cx="6200385" cy="2674619"/>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6348388" y="8530287"/>
            <a:ext cx="166712" cy="164212"/>
          </a:xfrm>
          <a:prstGeom prst="rect">
            <a:avLst/>
          </a:prstGeom>
          <a:noFill/>
        </p:spPr>
        <p:txBody>
          <a:bodyPr wrap="none" lIns="0" tIns="0" rIns="0" bIns="0" rtlCol="0">
            <a:spAutoFit/>
          </a:bodyPr>
          <a:lstStyle/>
          <a:p>
            <a:pPr algn="r"/>
            <a:fld id="{2385CB4A-7E96-44CA-B116-B71B544B697D}" type="slidenum">
              <a:rPr lang="en-US" sz="1067" smtClean="0">
                <a:solidFill>
                  <a:schemeClr val="bg2"/>
                </a:solidFill>
              </a:rPr>
              <a:pPr algn="r"/>
              <a:t>‹#›</a:t>
            </a:fld>
            <a:endParaRPr lang="en-US" sz="1067" dirty="0">
              <a:solidFill>
                <a:schemeClr val="bg2"/>
              </a:solidFill>
            </a:endParaRPr>
          </a:p>
        </p:txBody>
      </p:sp>
      <p:sp>
        <p:nvSpPr>
          <p:cNvPr id="7" name="TextBox 6"/>
          <p:cNvSpPr txBox="1"/>
          <p:nvPr userDrawn="1"/>
        </p:nvSpPr>
        <p:spPr>
          <a:xfrm>
            <a:off x="6234890" y="8530287"/>
            <a:ext cx="32061" cy="164212"/>
          </a:xfrm>
          <a:prstGeom prst="rect">
            <a:avLst/>
          </a:prstGeom>
          <a:noFill/>
        </p:spPr>
        <p:txBody>
          <a:bodyPr wrap="none" lIns="0" tIns="0" rIns="0" bIns="0" rtlCol="0">
            <a:spAutoFit/>
          </a:bodyPr>
          <a:lstStyle/>
          <a:p>
            <a:pPr algn="r"/>
            <a:r>
              <a:rPr lang="en-US" sz="1067" dirty="0">
                <a:solidFill>
                  <a:schemeClr val="bg2"/>
                </a:solidFill>
              </a:rPr>
              <a:t>|</a:t>
            </a:r>
          </a:p>
        </p:txBody>
      </p:sp>
      <p:cxnSp>
        <p:nvCxnSpPr>
          <p:cNvPr id="13" name="Straight Connector 12"/>
          <p:cNvCxnSpPr/>
          <p:nvPr userDrawn="1"/>
        </p:nvCxnSpPr>
        <p:spPr>
          <a:xfrm>
            <a:off x="351027" y="613409"/>
            <a:ext cx="3636000" cy="0"/>
          </a:xfrm>
          <a:prstGeom prst="line">
            <a:avLst/>
          </a:prstGeom>
          <a:ln w="12700">
            <a:solidFill>
              <a:schemeClr val="tx2"/>
            </a:solidFill>
            <a:beve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602301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Section Titles">
    <p:bg>
      <p:bgPr>
        <a:solidFill>
          <a:srgbClr val="A61B75"/>
        </a:solidFill>
        <a:effectLst/>
      </p:bgPr>
    </p:bg>
    <p:spTree>
      <p:nvGrpSpPr>
        <p:cNvPr id="1" name=""/>
        <p:cNvGrpSpPr/>
        <p:nvPr/>
      </p:nvGrpSpPr>
      <p:grpSpPr>
        <a:xfrm>
          <a:off x="0" y="0"/>
          <a:ext cx="0" cy="0"/>
          <a:chOff x="0" y="0"/>
          <a:chExt cx="0" cy="0"/>
        </a:xfrm>
      </p:grpSpPr>
      <p:sp>
        <p:nvSpPr>
          <p:cNvPr id="6" name="Title 1"/>
          <p:cNvSpPr>
            <a:spLocks noGrp="1"/>
          </p:cNvSpPr>
          <p:nvPr>
            <p:ph type="title"/>
          </p:nvPr>
        </p:nvSpPr>
        <p:spPr>
          <a:xfrm>
            <a:off x="1007918" y="914400"/>
            <a:ext cx="5268191" cy="1537856"/>
          </a:xfrm>
        </p:spPr>
        <p:txBody>
          <a:bodyPr/>
          <a:lstStyle>
            <a:lvl1pPr>
              <a:defRPr sz="4400" spc="0" baseline="0">
                <a:solidFill>
                  <a:schemeClr val="bg1"/>
                </a:solidFill>
                <a:latin typeface="HelveticaNeue LT 45 Light" panose="020B0403020202020204" pitchFamily="34" charset="0"/>
              </a:defRPr>
            </a:lvl1pPr>
          </a:lstStyle>
          <a:p>
            <a:r>
              <a:rPr lang="en-US" dirty="0"/>
              <a:t>Click to edit Master title style</a:t>
            </a:r>
          </a:p>
        </p:txBody>
      </p:sp>
    </p:spTree>
    <p:extLst>
      <p:ext uri="{BB962C8B-B14F-4D97-AF65-F5344CB8AC3E}">
        <p14:creationId xmlns:p14="http://schemas.microsoft.com/office/powerpoint/2010/main" val="42719952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Chapter Title">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00652" y="5820032"/>
            <a:ext cx="5891645" cy="1773381"/>
          </a:xfrm>
          <a:noFill/>
        </p:spPr>
        <p:txBody>
          <a:bodyPr lIns="108000" tIns="72000" rIns="108000" bIns="72000"/>
          <a:lstStyle>
            <a:lvl1pPr algn="ctr">
              <a:defRPr sz="4400" spc="0" baseline="0">
                <a:solidFill>
                  <a:schemeClr val="tx1"/>
                </a:solidFill>
                <a:latin typeface="HelveticaNeue LT 45 Light" panose="020B0403020202020204" pitchFamily="34" charset="0"/>
              </a:defRPr>
            </a:lvl1pPr>
          </a:lstStyle>
          <a:p>
            <a:r>
              <a:rPr lang="en-US" dirty="0"/>
              <a:t>Click To Edit Title Style</a:t>
            </a:r>
            <a:endParaRPr lang="en-CA" dirty="0"/>
          </a:p>
        </p:txBody>
      </p:sp>
      <p:sp>
        <p:nvSpPr>
          <p:cNvPr id="4" name="Picture Placeholder 3"/>
          <p:cNvSpPr>
            <a:spLocks noGrp="1"/>
          </p:cNvSpPr>
          <p:nvPr>
            <p:ph type="pic" sz="quarter" idx="10"/>
          </p:nvPr>
        </p:nvSpPr>
        <p:spPr>
          <a:xfrm>
            <a:off x="0" y="0"/>
            <a:ext cx="6858000" cy="4325681"/>
          </a:xfrm>
        </p:spPr>
        <p:txBody>
          <a:bodyPr/>
          <a:lstStyle/>
          <a:p>
            <a:endParaRPr lang="en-CA"/>
          </a:p>
        </p:txBody>
      </p:sp>
      <p:sp>
        <p:nvSpPr>
          <p:cNvPr id="6" name="Text Placeholder 5"/>
          <p:cNvSpPr>
            <a:spLocks noGrp="1"/>
          </p:cNvSpPr>
          <p:nvPr>
            <p:ph type="body" sz="quarter" idx="11"/>
          </p:nvPr>
        </p:nvSpPr>
        <p:spPr>
          <a:xfrm>
            <a:off x="3546475" y="4436848"/>
            <a:ext cx="3163888" cy="258763"/>
          </a:xfrm>
        </p:spPr>
        <p:txBody>
          <a:bodyPr/>
          <a:lstStyle/>
          <a:p>
            <a:pPr lvl="0"/>
            <a:r>
              <a:rPr lang="en-US" dirty="0"/>
              <a:t>Edit Master text styles</a:t>
            </a:r>
          </a:p>
        </p:txBody>
      </p:sp>
    </p:spTree>
    <p:extLst>
      <p:ext uri="{BB962C8B-B14F-4D97-AF65-F5344CB8AC3E}">
        <p14:creationId xmlns:p14="http://schemas.microsoft.com/office/powerpoint/2010/main" val="237687964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Findings Overview">
    <p:bg>
      <p:bgPr>
        <a:solidFill>
          <a:schemeClr val="accent6">
            <a:lumMod val="60000"/>
            <a:lumOff val="40000"/>
          </a:schemeClr>
        </a:solidFill>
        <a:effectLst/>
      </p:bgPr>
    </p:bg>
    <p:spTree>
      <p:nvGrpSpPr>
        <p:cNvPr id="1" name=""/>
        <p:cNvGrpSpPr/>
        <p:nvPr/>
      </p:nvGrpSpPr>
      <p:grpSpPr>
        <a:xfrm>
          <a:off x="0" y="0"/>
          <a:ext cx="0" cy="0"/>
          <a:chOff x="0" y="0"/>
          <a:chExt cx="0" cy="0"/>
        </a:xfrm>
      </p:grpSpPr>
      <p:sp>
        <p:nvSpPr>
          <p:cNvPr id="6" name="Title 1"/>
          <p:cNvSpPr>
            <a:spLocks noGrp="1"/>
          </p:cNvSpPr>
          <p:nvPr>
            <p:ph type="title"/>
          </p:nvPr>
        </p:nvSpPr>
        <p:spPr>
          <a:xfrm>
            <a:off x="1007918" y="914400"/>
            <a:ext cx="5268191" cy="1537856"/>
          </a:xfrm>
        </p:spPr>
        <p:txBody>
          <a:bodyPr/>
          <a:lstStyle>
            <a:lvl1pPr>
              <a:defRPr sz="4400" spc="-150" baseline="0">
                <a:solidFill>
                  <a:schemeClr val="bg1"/>
                </a:solidFill>
                <a:latin typeface="HelveticaNeue LT 45 Light" panose="020B0403020202020204" pitchFamily="34" charset="0"/>
              </a:defRPr>
            </a:lvl1pPr>
          </a:lstStyle>
          <a:p>
            <a:r>
              <a:rPr lang="en-US" dirty="0"/>
              <a:t>Click to edit Master title style</a:t>
            </a:r>
          </a:p>
        </p:txBody>
      </p:sp>
      <p:sp>
        <p:nvSpPr>
          <p:cNvPr id="5" name="Table Placeholder 2"/>
          <p:cNvSpPr>
            <a:spLocks noGrp="1"/>
          </p:cNvSpPr>
          <p:nvPr>
            <p:ph type="tbl" sz="quarter" idx="11"/>
          </p:nvPr>
        </p:nvSpPr>
        <p:spPr>
          <a:xfrm>
            <a:off x="627894" y="4604223"/>
            <a:ext cx="5648215" cy="3485528"/>
          </a:xfrm>
        </p:spPr>
        <p:txBody>
          <a:bodyPr/>
          <a:lstStyle>
            <a:lvl1pPr>
              <a:defRPr>
                <a:solidFill>
                  <a:schemeClr val="tx1"/>
                </a:solidFill>
                <a:latin typeface="+mn-lt"/>
              </a:defRPr>
            </a:lvl1pPr>
          </a:lstStyle>
          <a:p>
            <a:endParaRPr lang="en-CA" dirty="0"/>
          </a:p>
        </p:txBody>
      </p:sp>
    </p:spTree>
    <p:extLst>
      <p:ext uri="{BB962C8B-B14F-4D97-AF65-F5344CB8AC3E}">
        <p14:creationId xmlns:p14="http://schemas.microsoft.com/office/powerpoint/2010/main" val="30721063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Basic page 1 Column">
    <p:spTree>
      <p:nvGrpSpPr>
        <p:cNvPr id="1" name=""/>
        <p:cNvGrpSpPr/>
        <p:nvPr/>
      </p:nvGrpSpPr>
      <p:grpSpPr>
        <a:xfrm>
          <a:off x="0" y="0"/>
          <a:ext cx="0" cy="0"/>
          <a:chOff x="0" y="0"/>
          <a:chExt cx="0" cy="0"/>
        </a:xfrm>
      </p:grpSpPr>
      <p:sp>
        <p:nvSpPr>
          <p:cNvPr id="2" name="Title 1"/>
          <p:cNvSpPr>
            <a:spLocks noGrp="1"/>
          </p:cNvSpPr>
          <p:nvPr>
            <p:ph type="title"/>
          </p:nvPr>
        </p:nvSpPr>
        <p:spPr>
          <a:xfrm>
            <a:off x="342900" y="914401"/>
            <a:ext cx="2376000" cy="936000"/>
          </a:xfrm>
        </p:spPr>
        <p:txBody>
          <a:bodyPr vert="horz" wrap="square" lIns="0" tIns="0" rIns="0" bIns="0" rtlCol="0" anchor="t">
            <a:noAutofit/>
          </a:bodyPr>
          <a:lstStyle>
            <a:lvl1pPr>
              <a:defRPr lang="en-US" sz="2800" spc="0" baseline="0">
                <a:latin typeface="HelveticaNeue LT 45 Light" panose="020B0403020202020204" pitchFamily="34" charset="0"/>
              </a:defRPr>
            </a:lvl1pPr>
          </a:lstStyle>
          <a:p>
            <a:pPr lvl="0"/>
            <a:r>
              <a:rPr lang="en-CA" noProof="0" dirty="0"/>
              <a:t>Click to edit Master title style</a:t>
            </a:r>
          </a:p>
        </p:txBody>
      </p:sp>
      <p:sp>
        <p:nvSpPr>
          <p:cNvPr id="8" name="Text Placeholder 1"/>
          <p:cNvSpPr>
            <a:spLocks noGrp="1"/>
          </p:cNvSpPr>
          <p:nvPr>
            <p:ph type="body" sz="quarter" idx="15"/>
          </p:nvPr>
        </p:nvSpPr>
        <p:spPr>
          <a:xfrm>
            <a:off x="343332" y="2755900"/>
            <a:ext cx="2159568" cy="1136650"/>
          </a:xfrm>
        </p:spPr>
        <p:txBody>
          <a:bodyPr/>
          <a:lstStyle>
            <a:lvl3pPr>
              <a:defRPr>
                <a:solidFill>
                  <a:srgbClr val="007C7C"/>
                </a:solidFill>
              </a:defRPr>
            </a:lvl3pPr>
          </a:lstStyle>
          <a:p>
            <a:pPr lvl="0"/>
            <a:r>
              <a:rPr lang="en-US" dirty="0"/>
              <a:t>Edit Master text styles</a:t>
            </a:r>
          </a:p>
          <a:p>
            <a:pPr lvl="1"/>
            <a:r>
              <a:rPr lang="en-US" dirty="0"/>
              <a:t>Second level</a:t>
            </a:r>
          </a:p>
          <a:p>
            <a:pPr lvl="2"/>
            <a:r>
              <a:rPr lang="en-US" dirty="0"/>
              <a:t>Third level</a:t>
            </a:r>
          </a:p>
        </p:txBody>
      </p:sp>
      <p:sp>
        <p:nvSpPr>
          <p:cNvPr id="9" name="Text Placeholder 2"/>
          <p:cNvSpPr>
            <a:spLocks noGrp="1"/>
          </p:cNvSpPr>
          <p:nvPr>
            <p:ph type="body" sz="quarter" idx="16"/>
          </p:nvPr>
        </p:nvSpPr>
        <p:spPr>
          <a:xfrm>
            <a:off x="343332" y="4472692"/>
            <a:ext cx="2159568" cy="1136650"/>
          </a:xfrm>
        </p:spPr>
        <p:txBody>
          <a:bodyPr/>
          <a:lstStyle>
            <a:lvl3pPr>
              <a:defRPr>
                <a:solidFill>
                  <a:srgbClr val="007C7C"/>
                </a:solidFill>
              </a:defRPr>
            </a:lvl3pPr>
          </a:lstStyle>
          <a:p>
            <a:pPr lvl="0"/>
            <a:r>
              <a:rPr lang="en-US" dirty="0"/>
              <a:t>Edit Master text styles</a:t>
            </a:r>
          </a:p>
          <a:p>
            <a:pPr lvl="1"/>
            <a:r>
              <a:rPr lang="en-US" dirty="0"/>
              <a:t>Second level</a:t>
            </a:r>
          </a:p>
          <a:p>
            <a:pPr lvl="2"/>
            <a:r>
              <a:rPr lang="en-US" dirty="0"/>
              <a:t>Third level</a:t>
            </a:r>
          </a:p>
        </p:txBody>
      </p:sp>
      <p:sp>
        <p:nvSpPr>
          <p:cNvPr id="3" name="Content Placeholder 1"/>
          <p:cNvSpPr>
            <a:spLocks noGrp="1"/>
          </p:cNvSpPr>
          <p:nvPr>
            <p:ph idx="1" hasCustomPrompt="1"/>
          </p:nvPr>
        </p:nvSpPr>
        <p:spPr/>
        <p:txBody>
          <a:bodyPr/>
          <a:lstStyle/>
          <a:p>
            <a:pPr lvl="0"/>
            <a:r>
              <a:rPr lang="en-CA" noProof="0" dirty="0"/>
              <a:t>Click to edit Master text styles</a:t>
            </a:r>
          </a:p>
          <a:p>
            <a:pPr lvl="1"/>
            <a:r>
              <a:rPr lang="en-CA" noProof="0" dirty="0"/>
              <a:t>Second level</a:t>
            </a:r>
          </a:p>
          <a:p>
            <a:pPr lvl="2"/>
            <a:r>
              <a:rPr lang="en-CA" noProof="0" dirty="0"/>
              <a:t>Third level</a:t>
            </a:r>
          </a:p>
          <a:p>
            <a:pPr lvl="3"/>
            <a:r>
              <a:rPr lang="en-CA" noProof="0" dirty="0"/>
              <a:t>Fourth level</a:t>
            </a:r>
          </a:p>
          <a:p>
            <a:pPr lvl="4"/>
            <a:r>
              <a:rPr lang="en-CA" noProof="0" dirty="0"/>
              <a:t>Fifth level</a:t>
            </a:r>
          </a:p>
          <a:p>
            <a:pPr lvl="4"/>
            <a:endParaRPr lang="en-CA" noProof="0" dirty="0"/>
          </a:p>
        </p:txBody>
      </p:sp>
      <p:sp>
        <p:nvSpPr>
          <p:cNvPr id="7" name="Text Placeholder 3"/>
          <p:cNvSpPr>
            <a:spLocks noGrp="1"/>
          </p:cNvSpPr>
          <p:nvPr>
            <p:ph type="body" sz="quarter" idx="10" hasCustomPrompt="1"/>
          </p:nvPr>
        </p:nvSpPr>
        <p:spPr>
          <a:xfrm>
            <a:off x="975947" y="8542867"/>
            <a:ext cx="5054090" cy="601133"/>
          </a:xfrm>
        </p:spPr>
        <p:txBody>
          <a:bodyPr/>
          <a:lstStyle>
            <a:lvl1pPr>
              <a:lnSpc>
                <a:spcPct val="85000"/>
              </a:lnSpc>
              <a:buFontTx/>
              <a:buNone/>
              <a:defRPr sz="1100" i="0">
                <a:solidFill>
                  <a:schemeClr val="tx2"/>
                </a:solidFill>
                <a:latin typeface="+mn-lt"/>
              </a:defRPr>
            </a:lvl1pPr>
            <a:lvl2pPr>
              <a:lnSpc>
                <a:spcPct val="85000"/>
              </a:lnSpc>
              <a:buFontTx/>
              <a:buNone/>
              <a:defRPr sz="1067">
                <a:solidFill>
                  <a:schemeClr val="bg2"/>
                </a:solidFill>
                <a:latin typeface="+mn-lt"/>
              </a:defRPr>
            </a:lvl2pPr>
            <a:lvl3pPr>
              <a:lnSpc>
                <a:spcPct val="85000"/>
              </a:lnSpc>
              <a:buFontTx/>
              <a:buNone/>
              <a:defRPr sz="1067">
                <a:solidFill>
                  <a:schemeClr val="bg2"/>
                </a:solidFill>
                <a:latin typeface="+mn-lt"/>
              </a:defRPr>
            </a:lvl3pPr>
            <a:lvl4pPr>
              <a:lnSpc>
                <a:spcPct val="85000"/>
              </a:lnSpc>
              <a:buFontTx/>
              <a:buNone/>
              <a:defRPr sz="1067">
                <a:solidFill>
                  <a:schemeClr val="bg2"/>
                </a:solidFill>
                <a:latin typeface="+mn-lt"/>
              </a:defRPr>
            </a:lvl4pPr>
            <a:lvl5pPr marL="0" indent="0">
              <a:lnSpc>
                <a:spcPct val="85000"/>
              </a:lnSpc>
              <a:buFontTx/>
              <a:buNone/>
              <a:defRPr sz="1067">
                <a:solidFill>
                  <a:schemeClr val="bg2"/>
                </a:solidFill>
                <a:latin typeface="+mn-lt"/>
              </a:defRPr>
            </a:lvl5pPr>
          </a:lstStyle>
          <a:p>
            <a:pPr lvl="0"/>
            <a:r>
              <a:rPr lang="en-US" dirty="0"/>
              <a:t>Click to insert attribution</a:t>
            </a:r>
          </a:p>
        </p:txBody>
      </p:sp>
    </p:spTree>
    <p:extLst>
      <p:ext uri="{BB962C8B-B14F-4D97-AF65-F5344CB8AC3E}">
        <p14:creationId xmlns:p14="http://schemas.microsoft.com/office/powerpoint/2010/main" val="30332337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asic page 2 Columns">
    <p:spTree>
      <p:nvGrpSpPr>
        <p:cNvPr id="1" name=""/>
        <p:cNvGrpSpPr/>
        <p:nvPr/>
      </p:nvGrpSpPr>
      <p:grpSpPr>
        <a:xfrm>
          <a:off x="0" y="0"/>
          <a:ext cx="0" cy="0"/>
          <a:chOff x="0" y="0"/>
          <a:chExt cx="0" cy="0"/>
        </a:xfrm>
      </p:grpSpPr>
      <p:sp>
        <p:nvSpPr>
          <p:cNvPr id="2" name="Title 1"/>
          <p:cNvSpPr>
            <a:spLocks noGrp="1"/>
          </p:cNvSpPr>
          <p:nvPr>
            <p:ph type="title"/>
          </p:nvPr>
        </p:nvSpPr>
        <p:spPr/>
        <p:txBody>
          <a:bodyPr vert="horz" wrap="square" lIns="0" tIns="0" rIns="0" bIns="0" rtlCol="0" anchor="t">
            <a:noAutofit/>
          </a:bodyPr>
          <a:lstStyle>
            <a:lvl1pPr>
              <a:defRPr lang="en-US" sz="2800" spc="0" baseline="0">
                <a:latin typeface="HelveticaNeue LT 45 Light" panose="020B0403020202020204" pitchFamily="34" charset="0"/>
              </a:defRPr>
            </a:lvl1pPr>
          </a:lstStyle>
          <a:p>
            <a:pPr lvl="0"/>
            <a:r>
              <a:rPr lang="en-CA" noProof="0" dirty="0"/>
              <a:t>Click to edit Master title style</a:t>
            </a:r>
          </a:p>
        </p:txBody>
      </p:sp>
      <p:sp>
        <p:nvSpPr>
          <p:cNvPr id="8" name="Text Placeholder 1"/>
          <p:cNvSpPr>
            <a:spLocks noGrp="1"/>
          </p:cNvSpPr>
          <p:nvPr>
            <p:ph type="body" sz="quarter" idx="15"/>
          </p:nvPr>
        </p:nvSpPr>
        <p:spPr>
          <a:xfrm>
            <a:off x="343332" y="2755900"/>
            <a:ext cx="2159568" cy="1136650"/>
          </a:xfrm>
        </p:spPr>
        <p:txBody>
          <a:bodyPr/>
          <a:lstStyle>
            <a:lvl3pPr marL="285750" indent="-285750">
              <a:defRPr lang="en-US" sz="1600" b="0" kern="1200" baseline="0" dirty="0" smtClean="0">
                <a:solidFill>
                  <a:srgbClr val="007C7C"/>
                </a:solidFill>
                <a:latin typeface="HelveticaNeue LT 45 Light" panose="020B0403020202020204" pitchFamily="34" charset="0"/>
                <a:ea typeface="+mn-ea"/>
                <a:cs typeface="Microsoft New Tai Lue" panose="020B0502040204020203" pitchFamily="34" charset="0"/>
              </a:defRPr>
            </a:lvl3pPr>
          </a:lstStyle>
          <a:p>
            <a:pPr lvl="0"/>
            <a:r>
              <a:rPr lang="en-CA" noProof="0" dirty="0"/>
              <a:t>Edit Master text styles</a:t>
            </a:r>
          </a:p>
          <a:p>
            <a:pPr lvl="1"/>
            <a:r>
              <a:rPr lang="en-CA" noProof="0" dirty="0"/>
              <a:t>Second level</a:t>
            </a:r>
          </a:p>
          <a:p>
            <a:pPr marL="0" lvl="2" indent="0" algn="l" defTabSz="1219170" rtl="0" eaLnBrk="1" latinLnBrk="0" hangingPunct="1">
              <a:lnSpc>
                <a:spcPct val="120000"/>
              </a:lnSpc>
              <a:spcBef>
                <a:spcPts val="800"/>
              </a:spcBef>
              <a:spcAft>
                <a:spcPts val="0"/>
              </a:spcAft>
              <a:buFont typeface="Arial" panose="020B0604020202020204" pitchFamily="34" charset="0"/>
              <a:buChar char="​"/>
            </a:pPr>
            <a:r>
              <a:rPr lang="en-CA" noProof="0" dirty="0"/>
              <a:t>Third level</a:t>
            </a:r>
          </a:p>
        </p:txBody>
      </p:sp>
      <p:sp>
        <p:nvSpPr>
          <p:cNvPr id="9" name="Text Placeholder 2"/>
          <p:cNvSpPr>
            <a:spLocks noGrp="1"/>
          </p:cNvSpPr>
          <p:nvPr>
            <p:ph type="body" sz="quarter" idx="16"/>
          </p:nvPr>
        </p:nvSpPr>
        <p:spPr>
          <a:xfrm>
            <a:off x="343332" y="4472692"/>
            <a:ext cx="2159568" cy="1136650"/>
          </a:xfrm>
        </p:spPr>
        <p:txBody>
          <a:bodyPr/>
          <a:lstStyle>
            <a:lvl3pPr marL="285750" indent="-285750">
              <a:defRPr lang="en-US" sz="1600" b="0" kern="1200" baseline="0" dirty="0" smtClean="0">
                <a:solidFill>
                  <a:srgbClr val="007C7C"/>
                </a:solidFill>
                <a:latin typeface="HelveticaNeue LT 45 Light" panose="020B0403020202020204" pitchFamily="34" charset="0"/>
                <a:ea typeface="+mn-ea"/>
                <a:cs typeface="Microsoft New Tai Lue" panose="020B0502040204020203" pitchFamily="34" charset="0"/>
              </a:defRPr>
            </a:lvl3pPr>
          </a:lstStyle>
          <a:p>
            <a:pPr lvl="0"/>
            <a:r>
              <a:rPr lang="en-CA" noProof="0" dirty="0"/>
              <a:t>Edit Master text styles</a:t>
            </a:r>
          </a:p>
          <a:p>
            <a:pPr lvl="1"/>
            <a:r>
              <a:rPr lang="en-CA" noProof="0" dirty="0"/>
              <a:t>Second level</a:t>
            </a:r>
          </a:p>
          <a:p>
            <a:pPr marL="0" lvl="2" indent="0" algn="l" defTabSz="1219170" rtl="0" eaLnBrk="1" latinLnBrk="0" hangingPunct="1">
              <a:lnSpc>
                <a:spcPct val="120000"/>
              </a:lnSpc>
              <a:spcBef>
                <a:spcPts val="800"/>
              </a:spcBef>
              <a:spcAft>
                <a:spcPts val="0"/>
              </a:spcAft>
              <a:buFont typeface="Arial" panose="020B0604020202020204" pitchFamily="34" charset="0"/>
              <a:buChar char="​"/>
            </a:pPr>
            <a:r>
              <a:rPr lang="en-CA" noProof="0" dirty="0"/>
              <a:t>Third level</a:t>
            </a:r>
          </a:p>
        </p:txBody>
      </p:sp>
      <p:sp>
        <p:nvSpPr>
          <p:cNvPr id="3" name="Content Placeholder 1"/>
          <p:cNvSpPr>
            <a:spLocks noGrp="1"/>
          </p:cNvSpPr>
          <p:nvPr>
            <p:ph idx="1" hasCustomPrompt="1"/>
          </p:nvPr>
        </p:nvSpPr>
        <p:spPr>
          <a:xfrm>
            <a:off x="2870689" y="914400"/>
            <a:ext cx="1764000" cy="6480000"/>
          </a:xfrm>
        </p:spPr>
        <p:txBody>
          <a:bodyPr/>
          <a:lstStyle>
            <a:lvl1pPr>
              <a:defRPr>
                <a:latin typeface="+mn-lt"/>
              </a:defRPr>
            </a:lvl1pPr>
            <a:lvl5pPr>
              <a:defRPr/>
            </a:lvl5pPr>
          </a:lstStyle>
          <a:p>
            <a:pPr lvl="0"/>
            <a:r>
              <a:rPr lang="en-CA" noProof="0" dirty="0"/>
              <a:t>Click to edit Master text styles</a:t>
            </a:r>
          </a:p>
          <a:p>
            <a:pPr lvl="1"/>
            <a:r>
              <a:rPr lang="en-CA" noProof="0" dirty="0"/>
              <a:t>Second level</a:t>
            </a:r>
          </a:p>
          <a:p>
            <a:pPr lvl="2"/>
            <a:r>
              <a:rPr lang="en-CA" noProof="0" dirty="0"/>
              <a:t>Third level</a:t>
            </a:r>
          </a:p>
          <a:p>
            <a:pPr lvl="3"/>
            <a:r>
              <a:rPr lang="en-CA" noProof="0" dirty="0"/>
              <a:t>Fourth level</a:t>
            </a:r>
          </a:p>
          <a:p>
            <a:pPr lvl="4"/>
            <a:r>
              <a:rPr lang="en-CA" noProof="0" dirty="0"/>
              <a:t>Fifth level</a:t>
            </a:r>
          </a:p>
          <a:p>
            <a:pPr lvl="6"/>
            <a:r>
              <a:rPr lang="en-CA" noProof="0" dirty="0"/>
              <a:t>Seventh level</a:t>
            </a:r>
          </a:p>
          <a:p>
            <a:pPr lvl="7"/>
            <a:r>
              <a:rPr lang="en-CA" noProof="0" dirty="0"/>
              <a:t>More</a:t>
            </a:r>
          </a:p>
          <a:p>
            <a:pPr lvl="8"/>
            <a:r>
              <a:rPr lang="en-CA" noProof="0" dirty="0"/>
              <a:t>More</a:t>
            </a:r>
          </a:p>
          <a:p>
            <a:pPr lvl="4"/>
            <a:endParaRPr lang="en-CA" noProof="0" dirty="0"/>
          </a:p>
        </p:txBody>
      </p:sp>
      <p:sp>
        <p:nvSpPr>
          <p:cNvPr id="46" name="Content Placeholder 2"/>
          <p:cNvSpPr>
            <a:spLocks noGrp="1"/>
          </p:cNvSpPr>
          <p:nvPr>
            <p:ph idx="10" hasCustomPrompt="1"/>
          </p:nvPr>
        </p:nvSpPr>
        <p:spPr>
          <a:xfrm>
            <a:off x="4779285" y="914400"/>
            <a:ext cx="1764000" cy="6480000"/>
          </a:xfrm>
        </p:spPr>
        <p:txBody>
          <a:bodyPr/>
          <a:lstStyle>
            <a:lvl1pPr>
              <a:defRPr>
                <a:latin typeface="+mn-lt"/>
              </a:defRPr>
            </a:lvl1pPr>
            <a:lvl5pPr>
              <a:defRPr/>
            </a:lvl5pPr>
          </a:lstStyle>
          <a:p>
            <a:pPr lvl="0"/>
            <a:r>
              <a:rPr lang="en-CA" noProof="0" dirty="0"/>
              <a:t>Click to edit Master text styles</a:t>
            </a:r>
          </a:p>
          <a:p>
            <a:pPr lvl="1"/>
            <a:r>
              <a:rPr lang="en-CA" noProof="0" dirty="0"/>
              <a:t>Second level</a:t>
            </a:r>
          </a:p>
          <a:p>
            <a:pPr lvl="2"/>
            <a:r>
              <a:rPr lang="en-CA" noProof="0" dirty="0"/>
              <a:t>Third level</a:t>
            </a:r>
          </a:p>
          <a:p>
            <a:pPr lvl="3"/>
            <a:r>
              <a:rPr lang="en-CA" noProof="0" dirty="0"/>
              <a:t>Fourth level</a:t>
            </a:r>
          </a:p>
          <a:p>
            <a:pPr lvl="4"/>
            <a:r>
              <a:rPr lang="en-CA" noProof="0" dirty="0"/>
              <a:t>Fifth level</a:t>
            </a:r>
          </a:p>
          <a:p>
            <a:pPr lvl="6"/>
            <a:r>
              <a:rPr lang="en-CA" noProof="0" dirty="0"/>
              <a:t>Seventh level</a:t>
            </a:r>
          </a:p>
          <a:p>
            <a:pPr lvl="7"/>
            <a:r>
              <a:rPr lang="en-CA" noProof="0" dirty="0"/>
              <a:t>More</a:t>
            </a:r>
          </a:p>
          <a:p>
            <a:pPr lvl="8"/>
            <a:r>
              <a:rPr lang="en-CA" noProof="0" dirty="0"/>
              <a:t>More</a:t>
            </a:r>
          </a:p>
          <a:p>
            <a:pPr lvl="4"/>
            <a:endParaRPr lang="en-CA" noProof="0" dirty="0"/>
          </a:p>
        </p:txBody>
      </p:sp>
      <p:sp>
        <p:nvSpPr>
          <p:cNvPr id="5" name="Text Placeholder 3"/>
          <p:cNvSpPr>
            <a:spLocks noGrp="1"/>
          </p:cNvSpPr>
          <p:nvPr>
            <p:ph type="body" sz="quarter" idx="11" hasCustomPrompt="1"/>
          </p:nvPr>
        </p:nvSpPr>
        <p:spPr>
          <a:xfrm>
            <a:off x="975947" y="8542867"/>
            <a:ext cx="5054090" cy="601133"/>
          </a:xfrm>
        </p:spPr>
        <p:txBody>
          <a:bodyPr vert="horz" lIns="0" tIns="0" rIns="0" bIns="0" rtlCol="0">
            <a:noAutofit/>
          </a:bodyPr>
          <a:lstStyle>
            <a:lvl1pPr>
              <a:defRPr lang="en-US" sz="1100" dirty="0">
                <a:solidFill>
                  <a:schemeClr val="tx1">
                    <a:lumMod val="50000"/>
                    <a:lumOff val="50000"/>
                  </a:schemeClr>
                </a:solidFill>
              </a:defRPr>
            </a:lvl1pPr>
          </a:lstStyle>
          <a:p>
            <a:pPr lvl="0">
              <a:lnSpc>
                <a:spcPct val="85000"/>
              </a:lnSpc>
              <a:buFontTx/>
              <a:buNone/>
            </a:pPr>
            <a:r>
              <a:rPr lang="en-CA" noProof="0" dirty="0"/>
              <a:t>Click to insert attribution</a:t>
            </a:r>
          </a:p>
        </p:txBody>
      </p:sp>
    </p:spTree>
    <p:extLst>
      <p:ext uri="{BB962C8B-B14F-4D97-AF65-F5344CB8AC3E}">
        <p14:creationId xmlns:p14="http://schemas.microsoft.com/office/powerpoint/2010/main" val="27374922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42900" y="914401"/>
            <a:ext cx="2376000" cy="864000"/>
          </a:xfrm>
          <a:prstGeom prst="rect">
            <a:avLst/>
          </a:prstGeom>
        </p:spPr>
        <p:txBody>
          <a:bodyPr vert="horz" wrap="square" lIns="0" tIns="0" rIns="0" bIns="0" rtlCol="0" anchor="t">
            <a:noAutofit/>
          </a:bodyPr>
          <a:lstStyle/>
          <a:p>
            <a:r>
              <a:rPr lang="en-CA" noProof="0" dirty="0"/>
              <a:t>All Click To Edit Master Title </a:t>
            </a:r>
            <a:br>
              <a:rPr lang="en-CA" noProof="0" dirty="0"/>
            </a:br>
            <a:r>
              <a:rPr lang="en-CA" noProof="0" dirty="0"/>
              <a:t>Style</a:t>
            </a:r>
          </a:p>
        </p:txBody>
      </p:sp>
      <p:sp>
        <p:nvSpPr>
          <p:cNvPr id="3" name="Text Placeholder 2"/>
          <p:cNvSpPr>
            <a:spLocks noGrp="1"/>
          </p:cNvSpPr>
          <p:nvPr>
            <p:ph type="body" idx="1"/>
          </p:nvPr>
        </p:nvSpPr>
        <p:spPr>
          <a:xfrm>
            <a:off x="2885663" y="914400"/>
            <a:ext cx="3672000" cy="6480000"/>
          </a:xfrm>
          <a:prstGeom prst="rect">
            <a:avLst/>
          </a:prstGeom>
        </p:spPr>
        <p:txBody>
          <a:bodyPr vert="horz" lIns="0" tIns="0" rIns="0" bIns="0" rtlCol="0">
            <a:noAutofit/>
          </a:bodyPr>
          <a:lstStyle/>
          <a:p>
            <a:pPr lvl="0"/>
            <a:r>
              <a:rPr lang="en-CA" noProof="0" dirty="0"/>
              <a:t>Click to edit Master text styles</a:t>
            </a:r>
          </a:p>
          <a:p>
            <a:pPr lvl="1"/>
            <a:r>
              <a:rPr lang="en-CA" noProof="0" dirty="0"/>
              <a:t>Second level</a:t>
            </a:r>
          </a:p>
          <a:p>
            <a:pPr lvl="2"/>
            <a:r>
              <a:rPr lang="en-CA" noProof="0" dirty="0"/>
              <a:t>Third level</a:t>
            </a:r>
          </a:p>
          <a:p>
            <a:pPr lvl="3"/>
            <a:r>
              <a:rPr lang="en-CA" noProof="0" dirty="0"/>
              <a:t>Fourth level</a:t>
            </a:r>
          </a:p>
          <a:p>
            <a:pPr lvl="4"/>
            <a:r>
              <a:rPr lang="en-CA" noProof="0" dirty="0"/>
              <a:t>Fifth level</a:t>
            </a:r>
          </a:p>
          <a:p>
            <a:pPr lvl="5"/>
            <a:endParaRPr lang="en-CA" noProof="0" dirty="0"/>
          </a:p>
        </p:txBody>
      </p:sp>
      <p:cxnSp>
        <p:nvCxnSpPr>
          <p:cNvPr id="69" name="Straight Connector 68"/>
          <p:cNvCxnSpPr/>
          <p:nvPr userDrawn="1"/>
        </p:nvCxnSpPr>
        <p:spPr>
          <a:xfrm>
            <a:off x="342900" y="613409"/>
            <a:ext cx="2386539" cy="0"/>
          </a:xfrm>
          <a:prstGeom prst="line">
            <a:avLst/>
          </a:prstGeom>
          <a:ln w="12700">
            <a:solidFill>
              <a:schemeClr val="tx2"/>
            </a:solidFill>
            <a:bevel/>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userDrawn="1"/>
        </p:nvCxnSpPr>
        <p:spPr>
          <a:xfrm>
            <a:off x="2871808" y="613409"/>
            <a:ext cx="3643292" cy="0"/>
          </a:xfrm>
          <a:prstGeom prst="line">
            <a:avLst/>
          </a:prstGeom>
          <a:ln w="12700">
            <a:solidFill>
              <a:schemeClr val="tx2"/>
            </a:solidFill>
            <a:bevel/>
          </a:ln>
        </p:spPr>
        <p:style>
          <a:lnRef idx="1">
            <a:schemeClr val="accent1"/>
          </a:lnRef>
          <a:fillRef idx="0">
            <a:schemeClr val="accent1"/>
          </a:fillRef>
          <a:effectRef idx="0">
            <a:schemeClr val="accent1"/>
          </a:effectRef>
          <a:fontRef idx="minor">
            <a:schemeClr val="tx1"/>
          </a:fontRef>
        </p:style>
      </p:cxnSp>
      <p:sp>
        <p:nvSpPr>
          <p:cNvPr id="76" name="TextBox 75"/>
          <p:cNvSpPr txBox="1"/>
          <p:nvPr userDrawn="1"/>
        </p:nvSpPr>
        <p:spPr>
          <a:xfrm>
            <a:off x="6348388" y="8530287"/>
            <a:ext cx="166712" cy="164212"/>
          </a:xfrm>
          <a:prstGeom prst="rect">
            <a:avLst/>
          </a:prstGeom>
          <a:noFill/>
        </p:spPr>
        <p:txBody>
          <a:bodyPr wrap="none" lIns="0" tIns="0" rIns="0" bIns="0" rtlCol="0">
            <a:spAutoFit/>
          </a:bodyPr>
          <a:lstStyle/>
          <a:p>
            <a:pPr algn="r"/>
            <a:fld id="{2385CB4A-7E96-44CA-B116-B71B544B697D}" type="slidenum">
              <a:rPr lang="en-US" sz="1067" smtClean="0">
                <a:solidFill>
                  <a:schemeClr val="bg2"/>
                </a:solidFill>
              </a:rPr>
              <a:pPr algn="r"/>
              <a:t>‹#›</a:t>
            </a:fld>
            <a:endParaRPr lang="en-US" sz="1067" dirty="0">
              <a:solidFill>
                <a:schemeClr val="bg2"/>
              </a:solidFill>
            </a:endParaRPr>
          </a:p>
        </p:txBody>
      </p:sp>
      <p:sp>
        <p:nvSpPr>
          <p:cNvPr id="117" name="TextBox 116"/>
          <p:cNvSpPr txBox="1"/>
          <p:nvPr userDrawn="1"/>
        </p:nvSpPr>
        <p:spPr>
          <a:xfrm>
            <a:off x="6234890" y="8530287"/>
            <a:ext cx="32061" cy="164212"/>
          </a:xfrm>
          <a:prstGeom prst="rect">
            <a:avLst/>
          </a:prstGeom>
          <a:noFill/>
        </p:spPr>
        <p:txBody>
          <a:bodyPr wrap="none" lIns="0" tIns="0" rIns="0" bIns="0" rtlCol="0">
            <a:spAutoFit/>
          </a:bodyPr>
          <a:lstStyle/>
          <a:p>
            <a:pPr algn="r"/>
            <a:r>
              <a:rPr lang="en-US" sz="1067" dirty="0">
                <a:solidFill>
                  <a:schemeClr val="bg2"/>
                </a:solidFill>
              </a:rPr>
              <a:t>|</a:t>
            </a:r>
          </a:p>
        </p:txBody>
      </p:sp>
    </p:spTree>
    <p:extLst>
      <p:ext uri="{BB962C8B-B14F-4D97-AF65-F5344CB8AC3E}">
        <p14:creationId xmlns:p14="http://schemas.microsoft.com/office/powerpoint/2010/main" val="3728137087"/>
      </p:ext>
    </p:extLst>
  </p:cSld>
  <p:clrMap bg1="lt1" tx1="dk1" bg2="lt2" tx2="dk2" accent1="accent1" accent2="accent2" accent3="accent3" accent4="accent4" accent5="accent5" accent6="accent6" hlink="hlink" folHlink="folHlink"/>
  <p:sldLayoutIdLst>
    <p:sldLayoutId id="2147483649" r:id="rId1"/>
    <p:sldLayoutId id="2147483743" r:id="rId2"/>
    <p:sldLayoutId id="2147483750" r:id="rId3"/>
    <p:sldLayoutId id="2147483755" r:id="rId4"/>
    <p:sldLayoutId id="2147483757" r:id="rId5"/>
    <p:sldLayoutId id="2147483756" r:id="rId6"/>
    <p:sldLayoutId id="2147483660" r:id="rId7"/>
    <p:sldLayoutId id="2147483663" r:id="rId8"/>
    <p:sldLayoutId id="2147483650" r:id="rId9"/>
    <p:sldLayoutId id="2147483656" r:id="rId10"/>
    <p:sldLayoutId id="2147483760" r:id="rId11"/>
    <p:sldLayoutId id="2147483761" r:id="rId12"/>
    <p:sldLayoutId id="2147483762" r:id="rId13"/>
    <p:sldLayoutId id="2147483745" r:id="rId14"/>
    <p:sldLayoutId id="2147483752" r:id="rId15"/>
    <p:sldLayoutId id="2147483759" r:id="rId16"/>
    <p:sldLayoutId id="2147483749" r:id="rId17"/>
    <p:sldLayoutId id="2147483754" r:id="rId18"/>
    <p:sldLayoutId id="2147483654" r:id="rId19"/>
    <p:sldLayoutId id="2147483655" r:id="rId20"/>
    <p:sldLayoutId id="2147483763" r:id="rId21"/>
  </p:sldLayoutIdLst>
  <p:txStyles>
    <p:titleStyle>
      <a:lvl1pPr algn="l" defTabSz="1219170" rtl="0" eaLnBrk="1" latinLnBrk="0" hangingPunct="1">
        <a:lnSpc>
          <a:spcPct val="95000"/>
        </a:lnSpc>
        <a:spcBef>
          <a:spcPct val="0"/>
        </a:spcBef>
        <a:buNone/>
        <a:defRPr sz="2800" b="0" i="0" kern="1200" spc="0" baseline="0">
          <a:solidFill>
            <a:schemeClr val="tx2"/>
          </a:solidFill>
          <a:latin typeface="HelveticaNeue LT 45 Light" panose="020B0403020202020204" pitchFamily="34" charset="0"/>
          <a:ea typeface="+mj-ea"/>
          <a:cs typeface="+mj-cs"/>
        </a:defRPr>
      </a:lvl1pPr>
    </p:titleStyle>
    <p:bodyStyle>
      <a:lvl1pPr marL="0" indent="0" algn="l" defTabSz="1219170" rtl="0" eaLnBrk="1" latinLnBrk="0" hangingPunct="1">
        <a:lnSpc>
          <a:spcPct val="120000"/>
        </a:lnSpc>
        <a:spcBef>
          <a:spcPts val="0"/>
        </a:spcBef>
        <a:spcAft>
          <a:spcPts val="600"/>
        </a:spcAft>
        <a:buFont typeface="Arial" panose="020B0604020202020204" pitchFamily="34" charset="0"/>
        <a:buChar char="​"/>
        <a:defRPr sz="1100" b="0" i="0" kern="1200">
          <a:solidFill>
            <a:schemeClr val="tx2"/>
          </a:solidFill>
          <a:latin typeface="+mn-lt"/>
          <a:ea typeface="+mn-ea"/>
          <a:cs typeface="+mn-cs"/>
        </a:defRPr>
      </a:lvl1pPr>
      <a:lvl2pPr marL="0" indent="0" algn="l" defTabSz="1219170" rtl="0" eaLnBrk="1" latinLnBrk="0" hangingPunct="1">
        <a:lnSpc>
          <a:spcPct val="120000"/>
        </a:lnSpc>
        <a:spcBef>
          <a:spcPts val="0"/>
        </a:spcBef>
        <a:spcAft>
          <a:spcPts val="0"/>
        </a:spcAft>
        <a:buFont typeface="Arial" panose="020B0604020202020204" pitchFamily="34" charset="0"/>
        <a:buChar char="​"/>
        <a:defRPr sz="1200" i="0" kern="1200">
          <a:solidFill>
            <a:srgbClr val="007C7C"/>
          </a:solidFill>
          <a:latin typeface="HelveticaNeue LT 55 Roman" panose="020B0604020202020204" pitchFamily="34" charset="0"/>
          <a:ea typeface="+mn-ea"/>
          <a:cs typeface="+mn-cs"/>
        </a:defRPr>
      </a:lvl2pPr>
      <a:lvl3pPr marL="0" indent="0" algn="l" defTabSz="1219170" rtl="0" eaLnBrk="1" latinLnBrk="0" hangingPunct="1">
        <a:lnSpc>
          <a:spcPct val="120000"/>
        </a:lnSpc>
        <a:spcBef>
          <a:spcPts val="800"/>
        </a:spcBef>
        <a:spcAft>
          <a:spcPts val="0"/>
        </a:spcAft>
        <a:buFont typeface="Arial" panose="020B0604020202020204" pitchFamily="34" charset="0"/>
        <a:buChar char="​"/>
        <a:defRPr sz="1600" b="0" kern="1200" baseline="0">
          <a:solidFill>
            <a:srgbClr val="007C7C"/>
          </a:solidFill>
          <a:latin typeface="HelveticaNeue LT 45 Light" panose="020B0403020202020204" pitchFamily="34" charset="0"/>
          <a:ea typeface="+mn-ea"/>
          <a:cs typeface="Microsoft New Tai Lue" panose="020B0502040204020203" pitchFamily="34" charset="0"/>
        </a:defRPr>
      </a:lvl3pPr>
      <a:lvl4pPr marL="0" indent="0" algn="l" defTabSz="1219170" rtl="0" eaLnBrk="1" latinLnBrk="0" hangingPunct="1">
        <a:lnSpc>
          <a:spcPct val="120000"/>
        </a:lnSpc>
        <a:spcBef>
          <a:spcPts val="0"/>
        </a:spcBef>
        <a:spcAft>
          <a:spcPts val="600"/>
        </a:spcAft>
        <a:buFont typeface="Arial" panose="020B0604020202020204" pitchFamily="34" charset="0"/>
        <a:buChar char="​"/>
        <a:defRPr sz="1200" b="1" kern="1200">
          <a:solidFill>
            <a:schemeClr val="tx2"/>
          </a:solidFill>
          <a:latin typeface="Microsoft New Tai Lue" panose="020B0502040204020203" pitchFamily="34" charset="0"/>
          <a:ea typeface="+mn-ea"/>
          <a:cs typeface="Microsoft New Tai Lue" panose="020B0502040204020203" pitchFamily="34" charset="0"/>
        </a:defRPr>
      </a:lvl4pPr>
      <a:lvl5pPr marL="228594" indent="-228594" algn="l" defTabSz="1219170" rtl="0" eaLnBrk="1" latinLnBrk="0" hangingPunct="1">
        <a:lnSpc>
          <a:spcPct val="120000"/>
        </a:lnSpc>
        <a:spcBef>
          <a:spcPts val="0"/>
        </a:spcBef>
        <a:spcAft>
          <a:spcPts val="600"/>
        </a:spcAft>
        <a:buFont typeface="Arial" panose="020B0604020202020204" pitchFamily="34" charset="0"/>
        <a:buChar char="•"/>
        <a:defRPr sz="1100" kern="1200">
          <a:solidFill>
            <a:schemeClr val="tx2"/>
          </a:solidFill>
          <a:latin typeface="Microsoft New Tai Lue" panose="020B0502040204020203" pitchFamily="34" charset="0"/>
          <a:ea typeface="+mn-ea"/>
          <a:cs typeface="Microsoft New Tai Lue" panose="020B0502040204020203" pitchFamily="34" charset="0"/>
        </a:defRPr>
      </a:lvl5pPr>
      <a:lvl6pPr marL="228594" indent="0" algn="l" defTabSz="1219170" rtl="0" eaLnBrk="1" latinLnBrk="0" hangingPunct="1">
        <a:lnSpc>
          <a:spcPct val="120000"/>
        </a:lnSpc>
        <a:spcBef>
          <a:spcPts val="0"/>
        </a:spcBef>
        <a:spcAft>
          <a:spcPts val="600"/>
        </a:spcAft>
        <a:buFont typeface="Arial" panose="020B0604020202020204" pitchFamily="34" charset="0"/>
        <a:buNone/>
        <a:defRPr sz="1050" kern="1200" baseline="0">
          <a:solidFill>
            <a:schemeClr val="tx2"/>
          </a:solidFill>
          <a:latin typeface="+mn-lt"/>
          <a:ea typeface="+mn-ea"/>
          <a:cs typeface="+mn-cs"/>
        </a:defRPr>
      </a:lvl6pPr>
      <a:lvl7pPr marL="0" indent="0" algn="l" defTabSz="1219170" rtl="0" eaLnBrk="1" latinLnBrk="0" hangingPunct="1">
        <a:spcBef>
          <a:spcPts val="800"/>
        </a:spcBef>
        <a:spcAft>
          <a:spcPts val="800"/>
        </a:spcAft>
        <a:buClr>
          <a:schemeClr val="bg2"/>
        </a:buClr>
        <a:buFont typeface="Arial" panose="020B0604020202020204" pitchFamily="34" charset="0"/>
        <a:buChar char="​"/>
        <a:defRPr sz="1400" i="0" kern="1200" baseline="0">
          <a:solidFill>
            <a:srgbClr val="8C8974"/>
          </a:solidFill>
          <a:latin typeface="Corbel" panose="020B0503020204020204" pitchFamily="34" charset="0"/>
          <a:ea typeface="+mn-ea"/>
          <a:cs typeface="+mn-cs"/>
        </a:defRPr>
      </a:lvl7pPr>
      <a:lvl8pPr marL="228594" indent="-228594" algn="l" defTabSz="1219170" rtl="0" eaLnBrk="1" latinLnBrk="0" hangingPunct="1">
        <a:spcBef>
          <a:spcPts val="0"/>
        </a:spcBef>
        <a:spcAft>
          <a:spcPts val="800"/>
        </a:spcAft>
        <a:buFont typeface="Arial" panose="020B0604020202020204" pitchFamily="34" charset="0"/>
        <a:buChar char="•"/>
        <a:defRPr sz="1200" kern="1200">
          <a:solidFill>
            <a:srgbClr val="8C8974"/>
          </a:solidFill>
          <a:latin typeface="Corbel" panose="020B0503020204020204" pitchFamily="34" charset="0"/>
          <a:ea typeface="+mn-ea"/>
          <a:cs typeface="+mn-cs"/>
        </a:defRPr>
      </a:lvl8pPr>
      <a:lvl9pPr marL="459306" indent="-230712" algn="l" defTabSz="1219170" rtl="0" eaLnBrk="1" latinLnBrk="0" hangingPunct="1">
        <a:spcBef>
          <a:spcPct val="20000"/>
        </a:spcBef>
        <a:spcAft>
          <a:spcPts val="800"/>
        </a:spcAft>
        <a:buFont typeface="Arial" panose="020B0604020202020204" pitchFamily="34" charset="0"/>
        <a:buChar char="•"/>
        <a:defRPr sz="1050" kern="1200">
          <a:solidFill>
            <a:srgbClr val="8C8974"/>
          </a:solidFill>
          <a:latin typeface="Corbel" panose="020B0503020204020204" pitchFamily="34" charset="0"/>
          <a:ea typeface="+mn-ea"/>
          <a:cs typeface="+mn-cs"/>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6.xml"/></Relationships>
</file>

<file path=ppt/slides/_rels/slide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8" Type="http://schemas.openxmlformats.org/officeDocument/2006/relationships/diagramLayout" Target="../diagrams/layout2.xml"/><Relationship Id="rId3" Type="http://schemas.openxmlformats.org/officeDocument/2006/relationships/diagramLayout" Target="../diagrams/layout1.xml"/><Relationship Id="rId7" Type="http://schemas.openxmlformats.org/officeDocument/2006/relationships/diagramData" Target="../diagrams/data2.xml"/><Relationship Id="rId2" Type="http://schemas.openxmlformats.org/officeDocument/2006/relationships/diagramData" Target="../diagrams/data1.xml"/><Relationship Id="rId1" Type="http://schemas.openxmlformats.org/officeDocument/2006/relationships/slideLayout" Target="../slideLayouts/slideLayout12.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0" Type="http://schemas.openxmlformats.org/officeDocument/2006/relationships/diagramColors" Target="../diagrams/colors2.xml"/><Relationship Id="rId4" Type="http://schemas.openxmlformats.org/officeDocument/2006/relationships/diagramQuickStyle" Target="../diagrams/quickStyle1.xml"/><Relationship Id="rId9" Type="http://schemas.openxmlformats.org/officeDocument/2006/relationships/diagramQuickStyle" Target="../diagrams/quickStyle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3" Type="http://schemas.openxmlformats.org/officeDocument/2006/relationships/hyperlink" Target="https://parks.canada.ca/agence-agency/dp-pd/infosource/appendice-1-appendix#section-10-8" TargetMode="External"/><Relationship Id="rId2" Type="http://schemas.openxmlformats.org/officeDocument/2006/relationships/notesSlide" Target="../notesSlides/notesSlide10.xml"/><Relationship Id="rId1" Type="http://schemas.openxmlformats.org/officeDocument/2006/relationships/slideLayout" Target="../slideLayouts/slideLayout11.xml"/><Relationship Id="rId4" Type="http://schemas.openxmlformats.org/officeDocument/2006/relationships/hyperlink" Target="https://www.canada.ca/en/treasury-board-secretariat/services/access-information-privacy/access-information-privacy-notices/2023-02-evaluation.html#toc-8.5" TargetMode="External"/></Relationships>
</file>

<file path=ppt/slides/_rels/slide2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0.xml"/></Relationships>
</file>

<file path=ppt/slides/_rels/slide27.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image" Target="../media/image10.png"/><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chart" Target="../charts/chart5.xml"/><Relationship Id="rId1" Type="http://schemas.openxmlformats.org/officeDocument/2006/relationships/slideLayout" Target="../slideLayouts/slideLayout21.xml"/></Relationships>
</file>

<file path=ppt/slides/_rels/slide34.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11.xml"/></Relationships>
</file>

<file path=ppt/slides/_rels/slide35.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chart" Target="../charts/chart8.xml"/><Relationship Id="rId1" Type="http://schemas.openxmlformats.org/officeDocument/2006/relationships/slideLayout" Target="../slideLayouts/slideLayout21.xml"/></Relationships>
</file>

<file path=ppt/slides/_rels/slide36.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chart" Target="../charts/chart10.xml"/><Relationship Id="rId1" Type="http://schemas.openxmlformats.org/officeDocument/2006/relationships/slideLayout" Target="../slideLayouts/slideLayout1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3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13.xml"/><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11.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8.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8.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8" name="Title 4"/>
          <p:cNvSpPr>
            <a:spLocks noGrp="1"/>
          </p:cNvSpPr>
          <p:nvPr>
            <p:ph type="ctrTitle"/>
          </p:nvPr>
        </p:nvSpPr>
        <p:spPr>
          <a:xfrm>
            <a:off x="1407695" y="1114327"/>
            <a:ext cx="5450305" cy="1387217"/>
          </a:xfrm>
          <a:solidFill>
            <a:srgbClr val="54768C"/>
          </a:solidFill>
        </p:spPr>
        <p:txBody>
          <a:bodyPr vert="horz" wrap="square" lIns="144000" tIns="0" rIns="144000" bIns="0" rtlCol="0" anchor="ctr">
            <a:noAutofit/>
          </a:bodyPr>
          <a:lstStyle/>
          <a:p>
            <a:r>
              <a:rPr lang="en-CA" sz="3600" cap="none" spc="0" noProof="0" dirty="0"/>
              <a:t>Evaluation of the </a:t>
            </a:r>
            <a:br>
              <a:rPr lang="en-CA" sz="3600" cap="none" spc="0" noProof="0" dirty="0"/>
            </a:br>
            <a:r>
              <a:rPr lang="en-CA" sz="3600" cap="none" spc="0" noProof="0" dirty="0"/>
              <a:t>Learn-to Camp Program</a:t>
            </a:r>
            <a:endParaRPr lang="en-CA" sz="3600" cap="none" spc="0" noProof="0" dirty="0">
              <a:latin typeface="HelveticaNeue LT 65 Medium" panose="020B0804020202020204" pitchFamily="34" charset="0"/>
            </a:endParaRPr>
          </a:p>
        </p:txBody>
      </p:sp>
      <p:sp>
        <p:nvSpPr>
          <p:cNvPr id="4" name="Title 4"/>
          <p:cNvSpPr txBox="1">
            <a:spLocks/>
          </p:cNvSpPr>
          <p:nvPr/>
        </p:nvSpPr>
        <p:spPr>
          <a:xfrm>
            <a:off x="4699591" y="2573053"/>
            <a:ext cx="2158408" cy="886573"/>
          </a:xfrm>
          <a:prstGeom prst="rect">
            <a:avLst/>
          </a:prstGeom>
          <a:solidFill>
            <a:srgbClr val="6E7F16"/>
          </a:solidFill>
        </p:spPr>
        <p:txBody>
          <a:bodyPr vert="horz" wrap="square" lIns="144000" tIns="0" rIns="144000" bIns="0" rtlCol="0" anchor="ctr">
            <a:noAutofit/>
          </a:bodyPr>
          <a:lstStyle>
            <a:lvl1pPr algn="l" defTabSz="1219170" rtl="0" eaLnBrk="1" latinLnBrk="0" hangingPunct="1">
              <a:lnSpc>
                <a:spcPct val="90000"/>
              </a:lnSpc>
              <a:spcBef>
                <a:spcPct val="0"/>
              </a:spcBef>
              <a:buNone/>
              <a:defRPr sz="4000" b="0" i="0" kern="100" cap="all" spc="-200" baseline="0">
                <a:solidFill>
                  <a:schemeClr val="bg1"/>
                </a:solidFill>
                <a:latin typeface="HelveticaNeue LT 45 Light" panose="020B0403020202020204" pitchFamily="34" charset="0"/>
                <a:ea typeface="+mj-ea"/>
                <a:cs typeface="+mj-cs"/>
              </a:defRPr>
            </a:lvl1pPr>
          </a:lstStyle>
          <a:p>
            <a:pPr marL="0" marR="0" lvl="0" indent="0" algn="l" defTabSz="1219170" rtl="0" eaLnBrk="1" fontAlgn="auto" latinLnBrk="0" hangingPunct="1">
              <a:lnSpc>
                <a:spcPct val="90000"/>
              </a:lnSpc>
              <a:spcBef>
                <a:spcPct val="0"/>
              </a:spcBef>
              <a:spcAft>
                <a:spcPts val="0"/>
              </a:spcAft>
              <a:buClrTx/>
              <a:buSzTx/>
              <a:buFontTx/>
              <a:buNone/>
              <a:tabLst/>
              <a:defRPr/>
            </a:pPr>
            <a:r>
              <a:rPr kumimoji="0" lang="en-CA" sz="2400" b="0" i="0" u="none" strike="noStrike" kern="100" cap="none" spc="100" normalizeH="0" baseline="0" noProof="0" dirty="0">
                <a:ln>
                  <a:noFill/>
                </a:ln>
                <a:solidFill>
                  <a:prstClr val="white"/>
                </a:solidFill>
                <a:effectLst/>
                <a:uLnTx/>
                <a:uFillTx/>
                <a:latin typeface="HelveticaNeue LT 65 Medium" panose="020B0804020202020204" pitchFamily="34" charset="0"/>
                <a:ea typeface="+mj-ea"/>
                <a:cs typeface="+mj-cs"/>
              </a:rPr>
              <a:t>Final Report</a:t>
            </a:r>
          </a:p>
          <a:p>
            <a:pPr marL="0" marR="0" lvl="0" indent="0" algn="l" defTabSz="1219170" rtl="0" eaLnBrk="1" fontAlgn="auto" latinLnBrk="0" hangingPunct="1">
              <a:lnSpc>
                <a:spcPct val="90000"/>
              </a:lnSpc>
              <a:spcBef>
                <a:spcPct val="0"/>
              </a:spcBef>
              <a:spcAft>
                <a:spcPts val="0"/>
              </a:spcAft>
              <a:buClrTx/>
              <a:buSzTx/>
              <a:buFontTx/>
              <a:buNone/>
              <a:tabLst/>
              <a:defRPr/>
            </a:pPr>
            <a:r>
              <a:rPr lang="en-CA" sz="2400" cap="none" spc="100" noProof="0" dirty="0">
                <a:latin typeface="HelveticaNeue LT 65 Medium" panose="020B0804020202020204" pitchFamily="34" charset="0"/>
              </a:rPr>
              <a:t>April 2026</a:t>
            </a:r>
            <a:endParaRPr kumimoji="0" lang="en-CA" sz="2400" b="0" i="0" u="none" strike="noStrike" kern="100" cap="none" spc="100" normalizeH="0" baseline="0" noProof="0" dirty="0">
              <a:ln>
                <a:noFill/>
              </a:ln>
              <a:effectLst/>
              <a:uLnTx/>
              <a:uFillTx/>
              <a:latin typeface="HelveticaNeue LT 65 Medium" panose="020B0804020202020204" pitchFamily="34" charset="0"/>
              <a:ea typeface="+mj-ea"/>
              <a:cs typeface="+mj-cs"/>
            </a:endParaRPr>
          </a:p>
        </p:txBody>
      </p:sp>
    </p:spTree>
    <p:extLst>
      <p:ext uri="{BB962C8B-B14F-4D97-AF65-F5344CB8AC3E}">
        <p14:creationId xmlns:p14="http://schemas.microsoft.com/office/powerpoint/2010/main" val="24194745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Rectangle 47">
            <a:extLst>
              <a:ext uri="{FF2B5EF4-FFF2-40B4-BE49-F238E27FC236}">
                <a16:creationId xmlns:a16="http://schemas.microsoft.com/office/drawing/2014/main" id="{C309C54D-C58E-96C7-8EAC-6238942C6966}"/>
              </a:ext>
            </a:extLst>
          </p:cNvPr>
          <p:cNvSpPr/>
          <p:nvPr/>
        </p:nvSpPr>
        <p:spPr>
          <a:xfrm>
            <a:off x="0" y="0"/>
            <a:ext cx="2844000" cy="9144000"/>
          </a:xfrm>
          <a:prstGeom prst="rect">
            <a:avLst/>
          </a:prstGeom>
          <a:solidFill>
            <a:srgbClr val="F6F3F0"/>
          </a:solidFill>
          <a:ln>
            <a:noFill/>
          </a:ln>
          <a:effectLst>
            <a:outerShdw dist="38100" dir="5400000" algn="t" rotWithShape="0">
              <a:schemeClr val="bg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5000"/>
              </a:lnSpc>
            </a:pPr>
            <a:endParaRPr lang="en-CA" sz="2000" b="1" noProof="0" dirty="0">
              <a:solidFill>
                <a:schemeClr val="tx2"/>
              </a:solidFill>
              <a:latin typeface="+mj-lt"/>
            </a:endParaRPr>
          </a:p>
        </p:txBody>
      </p:sp>
      <p:sp>
        <p:nvSpPr>
          <p:cNvPr id="2" name="Title 1">
            <a:extLst>
              <a:ext uri="{FF2B5EF4-FFF2-40B4-BE49-F238E27FC236}">
                <a16:creationId xmlns:a16="http://schemas.microsoft.com/office/drawing/2014/main" id="{26D9EE56-E629-1E28-BE9D-0B8644816219}"/>
              </a:ext>
            </a:extLst>
          </p:cNvPr>
          <p:cNvSpPr>
            <a:spLocks noGrp="1"/>
          </p:cNvSpPr>
          <p:nvPr>
            <p:ph type="title"/>
          </p:nvPr>
        </p:nvSpPr>
        <p:spPr>
          <a:xfrm>
            <a:off x="169245" y="591966"/>
            <a:ext cx="2747525" cy="927404"/>
          </a:xfrm>
        </p:spPr>
        <p:txBody>
          <a:bodyPr/>
          <a:lstStyle/>
          <a:p>
            <a:r>
              <a:rPr lang="en-CA" noProof="0" dirty="0"/>
              <a:t>Learn-to Camp </a:t>
            </a:r>
            <a:r>
              <a:rPr lang="en-CA" sz="1600" noProof="0" dirty="0">
                <a:latin typeface="HelveticaNeue LT 55 Roman" panose="020B0604020202020204" pitchFamily="34" charset="0"/>
              </a:rPr>
              <a:t>2011-2026</a:t>
            </a:r>
            <a:endParaRPr lang="en-CA" sz="3000" noProof="0" dirty="0">
              <a:latin typeface="HelveticaNeue LT 55 Roman" panose="020B0604020202020204" pitchFamily="34" charset="0"/>
            </a:endParaRPr>
          </a:p>
        </p:txBody>
      </p:sp>
      <p:sp>
        <p:nvSpPr>
          <p:cNvPr id="4" name="Content Placeholder 3">
            <a:extLst>
              <a:ext uri="{FF2B5EF4-FFF2-40B4-BE49-F238E27FC236}">
                <a16:creationId xmlns:a16="http://schemas.microsoft.com/office/drawing/2014/main" id="{E8F196AE-4A17-299D-355C-E3CAB583485A}"/>
              </a:ext>
            </a:extLst>
          </p:cNvPr>
          <p:cNvSpPr>
            <a:spLocks noGrp="1"/>
          </p:cNvSpPr>
          <p:nvPr>
            <p:ph idx="11"/>
          </p:nvPr>
        </p:nvSpPr>
        <p:spPr>
          <a:xfrm>
            <a:off x="3030407" y="1099065"/>
            <a:ext cx="3455999" cy="7293123"/>
          </a:xfrm>
        </p:spPr>
        <p:txBody>
          <a:bodyPr/>
          <a:lstStyle/>
          <a:p>
            <a:pPr>
              <a:lnSpc>
                <a:spcPct val="115000"/>
              </a:lnSpc>
            </a:pPr>
            <a:r>
              <a:rPr lang="en-CA" noProof="0" dirty="0"/>
              <a:t>The Learn-to Camp (LTC) Program was initiated in 2011, with the goal of minimizing barriers to nature through learning camping skills and enjoying nature-based activities. Through its first five years, the Program focused on overnight camping events </a:t>
            </a:r>
            <a:r>
              <a:rPr lang="en-CA" kern="100" noProof="0" dirty="0">
                <a:cs typeface="Times New Roman" panose="02020603050405020304" pitchFamily="18" charset="0"/>
              </a:rPr>
              <a:t>designed to provide novice campers with the basic skills needed to camp safety and independently, while also experiencing iconic camping activities, such as outdoor games, campfires, and roasting marshmallows. </a:t>
            </a:r>
            <a:r>
              <a:rPr lang="en-CA" noProof="0" dirty="0"/>
              <a:t>Initial target audiences included </a:t>
            </a:r>
            <a:r>
              <a:rPr lang="en-CA" noProof="0" dirty="0">
                <a:ea typeface="Aptos" panose="020B0004020202020204" pitchFamily="34" charset="0"/>
                <a:cs typeface="Times New Roman" panose="02020603050405020304" pitchFamily="18" charset="0"/>
              </a:rPr>
              <a:t>new Canadians and families with young children living in urban centres. </a:t>
            </a:r>
            <a:endParaRPr lang="en-CA" noProof="0" dirty="0"/>
          </a:p>
          <a:p>
            <a:pPr>
              <a:lnSpc>
                <a:spcPct val="115000"/>
              </a:lnSpc>
            </a:pPr>
            <a:r>
              <a:rPr lang="en-CA" noProof="0" dirty="0"/>
              <a:t>In 2016, Parks Canada received $6.3 million over five years (2016-17 to 2020-21) to significantly expand the Program and broaden its reach across Canada. </a:t>
            </a:r>
          </a:p>
          <a:p>
            <a:pPr>
              <a:lnSpc>
                <a:spcPct val="115000"/>
              </a:lnSpc>
            </a:pPr>
            <a:r>
              <a:rPr lang="en-CA" kern="100" noProof="0" dirty="0">
                <a:ea typeface="Calibri" panose="020F0502020204030204" pitchFamily="34" charset="0"/>
                <a:cs typeface="Times New Roman" panose="02020603050405020304" pitchFamily="18" charset="0"/>
              </a:rPr>
              <a:t>By 2017, six urban hubs, led by a coordinator and staffed primarily by students, were established in Halifax, Montreal, Ottawa, Toronto, Edmonton, and Vancouver, each offering a mix of overnight events, workshops, and outreach activities to local audiences, often by working in partnerships with local community organizations. An additional hub also operated in Saskatoon between 2019 and 2023.</a:t>
            </a:r>
          </a:p>
          <a:p>
            <a:pPr>
              <a:lnSpc>
                <a:spcPct val="115000"/>
              </a:lnSpc>
              <a:buNone/>
            </a:pPr>
            <a:r>
              <a:rPr lang="en-CA" kern="100" noProof="0" dirty="0">
                <a:ea typeface="Calibri" panose="020F0502020204030204" pitchFamily="34" charset="0"/>
                <a:cs typeface="Times New Roman" panose="02020603050405020304" pitchFamily="18" charset="0"/>
              </a:rPr>
              <a:t>In 2020, with the onset of the COVID-19 pandemic, LTC was adapted to deliver digital activities and resources as well as physically-distanced outdoor events. </a:t>
            </a:r>
          </a:p>
          <a:p>
            <a:pPr>
              <a:lnSpc>
                <a:spcPct val="115000"/>
              </a:lnSpc>
              <a:buNone/>
            </a:pPr>
            <a:r>
              <a:rPr lang="en-CA" kern="100" noProof="0" dirty="0">
                <a:ea typeface="Calibri" panose="020F0502020204030204" pitchFamily="34" charset="0"/>
                <a:cs typeface="Times New Roman" panose="02020603050405020304" pitchFamily="18" charset="0"/>
              </a:rPr>
              <a:t>In-person programming and outreach activities fully resumed in 2023, and the post-pandemic phase saw an expansion of other “Learn-to” activities, introducing the basic skills needed for outdoor activities such as hiking, fishing, skiing, and paddling. </a:t>
            </a:r>
          </a:p>
          <a:p>
            <a:pPr>
              <a:lnSpc>
                <a:spcPct val="115000"/>
              </a:lnSpc>
              <a:buNone/>
            </a:pPr>
            <a:r>
              <a:rPr lang="en-CA" kern="100" noProof="0" dirty="0">
                <a:ea typeface="Calibri" panose="020F0502020204030204" pitchFamily="34" charset="0"/>
                <a:cs typeface="Times New Roman" panose="02020603050405020304" pitchFamily="18" charset="0"/>
              </a:rPr>
              <a:t>Funding for another five-year cycle (2022-23 to 2026-27) was approved in Budget 2021, set at $5.95 million. </a:t>
            </a:r>
          </a:p>
          <a:p>
            <a:pPr>
              <a:lnSpc>
                <a:spcPct val="115000"/>
              </a:lnSpc>
            </a:pPr>
            <a:endParaRPr lang="en-CA" noProof="0" dirty="0"/>
          </a:p>
          <a:p>
            <a:pPr>
              <a:lnSpc>
                <a:spcPct val="115000"/>
              </a:lnSpc>
            </a:pPr>
            <a:endParaRPr lang="en-CA" noProof="0" dirty="0"/>
          </a:p>
        </p:txBody>
      </p:sp>
      <p:grpSp>
        <p:nvGrpSpPr>
          <p:cNvPr id="6" name="Group 5" descr="Timeline of the LTC Program between 2011 and 2026 showing key milestones.&#10;&#10;2011 Initial year of the LTC Program, focused on overnight camping experiences &#10;2015 LTC day events added&#10;2016 LTC pilot testing new programming&#10;2017 Launch of the expanded LTC at six urban hubs&#10;2020 Virtual LTC events added&#10;2021 Paddle, Ski, and Snowshoe Learn-to events added&#10;2022 Renewed LTC starts new five-year cycle&#10;2026-27 LTC funding sunsets&#10;">
            <a:extLst>
              <a:ext uri="{FF2B5EF4-FFF2-40B4-BE49-F238E27FC236}">
                <a16:creationId xmlns:a16="http://schemas.microsoft.com/office/drawing/2014/main" id="{AD3EDB96-C861-78C7-71D8-C0879557ACE4}"/>
              </a:ext>
            </a:extLst>
          </p:cNvPr>
          <p:cNvGrpSpPr/>
          <p:nvPr/>
        </p:nvGrpSpPr>
        <p:grpSpPr>
          <a:xfrm>
            <a:off x="247602" y="1709876"/>
            <a:ext cx="2890214" cy="6407670"/>
            <a:chOff x="247602" y="1840504"/>
            <a:chExt cx="2890214" cy="6407670"/>
          </a:xfrm>
        </p:grpSpPr>
        <p:cxnSp>
          <p:nvCxnSpPr>
            <p:cNvPr id="8" name="Straight Connector 7">
              <a:extLst>
                <a:ext uri="{FF2B5EF4-FFF2-40B4-BE49-F238E27FC236}">
                  <a16:creationId xmlns:a16="http://schemas.microsoft.com/office/drawing/2014/main" id="{AF3CC360-C6F4-AF87-0A46-14BF32CC14C2}"/>
                </a:ext>
              </a:extLst>
            </p:cNvPr>
            <p:cNvCxnSpPr>
              <a:cxnSpLocks/>
            </p:cNvCxnSpPr>
            <p:nvPr/>
          </p:nvCxnSpPr>
          <p:spPr>
            <a:xfrm>
              <a:off x="415011" y="2020322"/>
              <a:ext cx="487078" cy="5332"/>
            </a:xfrm>
            <a:prstGeom prst="line">
              <a:avLst/>
            </a:prstGeom>
            <a:ln>
              <a:solidFill>
                <a:srgbClr val="7F217F"/>
              </a:solidFill>
              <a:headEnd type="none" w="med" len="med"/>
              <a:tailEnd type="none" w="med" len="med"/>
            </a:ln>
          </p:spPr>
          <p:style>
            <a:lnRef idx="1">
              <a:schemeClr val="accent2"/>
            </a:lnRef>
            <a:fillRef idx="0">
              <a:schemeClr val="accent2"/>
            </a:fillRef>
            <a:effectRef idx="0">
              <a:schemeClr val="accent2"/>
            </a:effectRef>
            <a:fontRef idx="minor">
              <a:schemeClr val="tx1"/>
            </a:fontRef>
          </p:style>
        </p:cxnSp>
        <p:sp>
          <p:nvSpPr>
            <p:cNvPr id="38" name="TextBox 37">
              <a:extLst>
                <a:ext uri="{FF2B5EF4-FFF2-40B4-BE49-F238E27FC236}">
                  <a16:creationId xmlns:a16="http://schemas.microsoft.com/office/drawing/2014/main" id="{156B13A5-A018-4488-DE6A-007448DAA4E2}"/>
                </a:ext>
              </a:extLst>
            </p:cNvPr>
            <p:cNvSpPr txBox="1"/>
            <p:nvPr/>
          </p:nvSpPr>
          <p:spPr>
            <a:xfrm>
              <a:off x="909075" y="7570279"/>
              <a:ext cx="546352" cy="153888"/>
            </a:xfrm>
            <a:prstGeom prst="rect">
              <a:avLst/>
            </a:prstGeom>
            <a:noFill/>
            <a:ln>
              <a:noFill/>
            </a:ln>
          </p:spPr>
          <p:style>
            <a:lnRef idx="2">
              <a:schemeClr val="accent2"/>
            </a:lnRef>
            <a:fillRef idx="1">
              <a:schemeClr val="lt1"/>
            </a:fillRef>
            <a:effectRef idx="0">
              <a:schemeClr val="accent2"/>
            </a:effectRef>
            <a:fontRef idx="minor">
              <a:schemeClr val="dk1"/>
            </a:fontRef>
          </p:style>
          <p:txBody>
            <a:bodyPr wrap="square" lIns="0" tIns="0" rIns="0" bIns="0" rtlCol="0">
              <a:spAutoFit/>
            </a:bodyPr>
            <a:lstStyle/>
            <a:p>
              <a:r>
                <a:rPr lang="en-CA" sz="1000" b="1" noProof="0" dirty="0">
                  <a:solidFill>
                    <a:schemeClr val="tx1"/>
                  </a:solidFill>
                </a:rPr>
                <a:t>2026-27</a:t>
              </a:r>
              <a:endParaRPr lang="en-CA" sz="1000" noProof="0" dirty="0">
                <a:solidFill>
                  <a:schemeClr val="tx1"/>
                </a:solidFill>
              </a:endParaRPr>
            </a:p>
          </p:txBody>
        </p:sp>
        <p:cxnSp>
          <p:nvCxnSpPr>
            <p:cNvPr id="39" name="Straight Connector 38">
              <a:extLst>
                <a:ext uri="{FF2B5EF4-FFF2-40B4-BE49-F238E27FC236}">
                  <a16:creationId xmlns:a16="http://schemas.microsoft.com/office/drawing/2014/main" id="{43F31DCC-FA48-750D-F57F-CA11DF384CF6}"/>
                </a:ext>
              </a:extLst>
            </p:cNvPr>
            <p:cNvCxnSpPr>
              <a:cxnSpLocks/>
            </p:cNvCxnSpPr>
            <p:nvPr/>
          </p:nvCxnSpPr>
          <p:spPr>
            <a:xfrm>
              <a:off x="351363" y="7631541"/>
              <a:ext cx="432000" cy="0"/>
            </a:xfrm>
            <a:prstGeom prst="line">
              <a:avLst/>
            </a:prstGeom>
            <a:ln>
              <a:solidFill>
                <a:srgbClr val="7F217F"/>
              </a:solidFill>
              <a:tailEnd type="oval" w="lg" len="lg"/>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7E0F2212-7E50-95F4-9ADD-3B105B2B8ACC}"/>
                </a:ext>
              </a:extLst>
            </p:cNvPr>
            <p:cNvSpPr txBox="1"/>
            <p:nvPr/>
          </p:nvSpPr>
          <p:spPr>
            <a:xfrm>
              <a:off x="1357490" y="5988192"/>
              <a:ext cx="1304278" cy="461665"/>
            </a:xfrm>
            <a:prstGeom prst="rect">
              <a:avLst/>
            </a:prstGeom>
            <a:noFill/>
            <a:ln>
              <a:noFill/>
            </a:ln>
          </p:spPr>
          <p:style>
            <a:lnRef idx="2">
              <a:schemeClr val="accent2"/>
            </a:lnRef>
            <a:fillRef idx="1">
              <a:schemeClr val="lt1"/>
            </a:fillRef>
            <a:effectRef idx="0">
              <a:schemeClr val="accent2"/>
            </a:effectRef>
            <a:fontRef idx="minor">
              <a:schemeClr val="dk1"/>
            </a:fontRef>
          </p:style>
          <p:txBody>
            <a:bodyPr wrap="square" lIns="0" tIns="0" rIns="0" bIns="0" rtlCol="0">
              <a:spAutoFit/>
            </a:bodyPr>
            <a:lstStyle/>
            <a:p>
              <a:r>
                <a:rPr lang="en-CA" sz="1000" b="1" noProof="0" dirty="0">
                  <a:solidFill>
                    <a:schemeClr val="tx1"/>
                  </a:solidFill>
                </a:rPr>
                <a:t>2022 </a:t>
              </a:r>
              <a:r>
                <a:rPr lang="en-CA" sz="1000" noProof="0" dirty="0">
                  <a:solidFill>
                    <a:schemeClr val="tx1"/>
                  </a:solidFill>
                </a:rPr>
                <a:t>Renewed LTC starts new five-year cycle</a:t>
              </a:r>
            </a:p>
          </p:txBody>
        </p:sp>
        <p:sp>
          <p:nvSpPr>
            <p:cNvPr id="11" name="Oval 10">
              <a:extLst>
                <a:ext uri="{FF2B5EF4-FFF2-40B4-BE49-F238E27FC236}">
                  <a16:creationId xmlns:a16="http://schemas.microsoft.com/office/drawing/2014/main" id="{DBAB9174-2E82-5EAC-90D7-A156D52DBC05}"/>
                </a:ext>
              </a:extLst>
            </p:cNvPr>
            <p:cNvSpPr>
              <a:spLocks/>
            </p:cNvSpPr>
            <p:nvPr/>
          </p:nvSpPr>
          <p:spPr>
            <a:xfrm>
              <a:off x="915147" y="5939019"/>
              <a:ext cx="396000" cy="396000"/>
            </a:xfrm>
            <a:prstGeom prst="ellipse">
              <a:avLst/>
            </a:prstGeom>
            <a:solidFill>
              <a:srgbClr val="63005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5000"/>
                </a:lnSpc>
              </a:pPr>
              <a:endParaRPr lang="en-CA" b="1" noProof="0" dirty="0">
                <a:solidFill>
                  <a:schemeClr val="tx1"/>
                </a:solidFill>
                <a:latin typeface="+mj-lt"/>
              </a:endParaRPr>
            </a:p>
          </p:txBody>
        </p:sp>
        <p:pic>
          <p:nvPicPr>
            <p:cNvPr id="12" name="Picture 11" descr="A white tent on a black background&#10;&#10;AI-generated content may be incorrect.">
              <a:extLst>
                <a:ext uri="{FF2B5EF4-FFF2-40B4-BE49-F238E27FC236}">
                  <a16:creationId xmlns:a16="http://schemas.microsoft.com/office/drawing/2014/main" id="{82F65D97-A048-890B-CFC9-02E97E38E6C9}"/>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941273" y="5941863"/>
              <a:ext cx="344977" cy="373496"/>
            </a:xfrm>
            <a:prstGeom prst="rect">
              <a:avLst/>
            </a:prstGeom>
          </p:spPr>
        </p:pic>
        <p:sp>
          <p:nvSpPr>
            <p:cNvPr id="13" name="TextBox 12">
              <a:extLst>
                <a:ext uri="{FF2B5EF4-FFF2-40B4-BE49-F238E27FC236}">
                  <a16:creationId xmlns:a16="http://schemas.microsoft.com/office/drawing/2014/main" id="{C980E91B-3A87-8D83-EFC0-BF84E3BC563A}"/>
                </a:ext>
              </a:extLst>
            </p:cNvPr>
            <p:cNvSpPr txBox="1"/>
            <p:nvPr/>
          </p:nvSpPr>
          <p:spPr>
            <a:xfrm>
              <a:off x="950490" y="5057853"/>
              <a:ext cx="1715676" cy="307777"/>
            </a:xfrm>
            <a:prstGeom prst="rect">
              <a:avLst/>
            </a:prstGeom>
            <a:noFill/>
            <a:ln>
              <a:noFill/>
            </a:ln>
          </p:spPr>
          <p:style>
            <a:lnRef idx="2">
              <a:schemeClr val="accent2"/>
            </a:lnRef>
            <a:fillRef idx="1">
              <a:schemeClr val="lt1"/>
            </a:fillRef>
            <a:effectRef idx="0">
              <a:schemeClr val="accent2"/>
            </a:effectRef>
            <a:fontRef idx="minor">
              <a:schemeClr val="dk1"/>
            </a:fontRef>
          </p:style>
          <p:txBody>
            <a:bodyPr wrap="square" lIns="0" tIns="0" rIns="0" bIns="0" rtlCol="0">
              <a:spAutoFit/>
            </a:bodyPr>
            <a:lstStyle/>
            <a:p>
              <a:r>
                <a:rPr lang="en-CA" sz="1000" b="1" noProof="0" dirty="0">
                  <a:solidFill>
                    <a:schemeClr val="tx1"/>
                  </a:solidFill>
                </a:rPr>
                <a:t>2020 </a:t>
              </a:r>
              <a:r>
                <a:rPr lang="en-CA" sz="1000" noProof="0" dirty="0">
                  <a:solidFill>
                    <a:schemeClr val="tx1"/>
                  </a:solidFill>
                </a:rPr>
                <a:t>Virtual LTC events added</a:t>
              </a:r>
            </a:p>
          </p:txBody>
        </p:sp>
        <p:cxnSp>
          <p:nvCxnSpPr>
            <p:cNvPr id="14" name="Straight Connector 13">
              <a:extLst>
                <a:ext uri="{FF2B5EF4-FFF2-40B4-BE49-F238E27FC236}">
                  <a16:creationId xmlns:a16="http://schemas.microsoft.com/office/drawing/2014/main" id="{9369C281-664D-AD7B-CA4A-8C8A3B10D2A8}"/>
                </a:ext>
              </a:extLst>
            </p:cNvPr>
            <p:cNvCxnSpPr>
              <a:cxnSpLocks/>
            </p:cNvCxnSpPr>
            <p:nvPr/>
          </p:nvCxnSpPr>
          <p:spPr>
            <a:xfrm flipV="1">
              <a:off x="398863" y="3963101"/>
              <a:ext cx="792000" cy="5337"/>
            </a:xfrm>
            <a:prstGeom prst="line">
              <a:avLst/>
            </a:prstGeom>
            <a:ln w="6350">
              <a:solidFill>
                <a:srgbClr val="7F217F"/>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89CA2C87-8FBF-051C-8CDD-9B113821A9E0}"/>
                </a:ext>
              </a:extLst>
            </p:cNvPr>
            <p:cNvSpPr txBox="1"/>
            <p:nvPr/>
          </p:nvSpPr>
          <p:spPr>
            <a:xfrm>
              <a:off x="1361997" y="3782918"/>
              <a:ext cx="1304169" cy="461665"/>
            </a:xfrm>
            <a:prstGeom prst="rect">
              <a:avLst/>
            </a:prstGeom>
            <a:noFill/>
            <a:ln>
              <a:noFill/>
            </a:ln>
          </p:spPr>
          <p:style>
            <a:lnRef idx="2">
              <a:schemeClr val="accent2"/>
            </a:lnRef>
            <a:fillRef idx="1">
              <a:schemeClr val="lt1"/>
            </a:fillRef>
            <a:effectRef idx="0">
              <a:schemeClr val="accent2"/>
            </a:effectRef>
            <a:fontRef idx="minor">
              <a:schemeClr val="dk1"/>
            </a:fontRef>
          </p:style>
          <p:txBody>
            <a:bodyPr wrap="square" lIns="0" tIns="0" rIns="0" bIns="0" rtlCol="0">
              <a:spAutoFit/>
            </a:bodyPr>
            <a:lstStyle/>
            <a:p>
              <a:r>
                <a:rPr lang="en-CA" sz="1000" b="1" noProof="0" dirty="0">
                  <a:solidFill>
                    <a:schemeClr val="tx1"/>
                  </a:solidFill>
                </a:rPr>
                <a:t>2017 </a:t>
              </a:r>
              <a:r>
                <a:rPr lang="en-CA" sz="1000" noProof="0" dirty="0">
                  <a:solidFill>
                    <a:schemeClr val="tx1"/>
                  </a:solidFill>
                </a:rPr>
                <a:t>Launch of the expanded LTC at six urban hubs</a:t>
              </a:r>
            </a:p>
          </p:txBody>
        </p:sp>
        <p:sp>
          <p:nvSpPr>
            <p:cNvPr id="16" name="Oval 15">
              <a:extLst>
                <a:ext uri="{FF2B5EF4-FFF2-40B4-BE49-F238E27FC236}">
                  <a16:creationId xmlns:a16="http://schemas.microsoft.com/office/drawing/2014/main" id="{E7C6FCF5-5D64-2D9B-0158-FFAF60F10F6F}"/>
                </a:ext>
              </a:extLst>
            </p:cNvPr>
            <p:cNvSpPr>
              <a:spLocks/>
            </p:cNvSpPr>
            <p:nvPr/>
          </p:nvSpPr>
          <p:spPr>
            <a:xfrm>
              <a:off x="891931" y="3791277"/>
              <a:ext cx="396000" cy="396000"/>
            </a:xfrm>
            <a:prstGeom prst="ellipse">
              <a:avLst/>
            </a:prstGeom>
            <a:solidFill>
              <a:srgbClr val="63005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5000"/>
                </a:lnSpc>
              </a:pPr>
              <a:endParaRPr lang="en-CA" b="1" noProof="0" dirty="0">
                <a:solidFill>
                  <a:schemeClr val="tx1"/>
                </a:solidFill>
                <a:latin typeface="+mj-lt"/>
              </a:endParaRPr>
            </a:p>
          </p:txBody>
        </p:sp>
        <p:pic>
          <p:nvPicPr>
            <p:cNvPr id="17" name="Picture 16" descr="A white tent on a black background&#10;&#10;AI-generated content may be incorrect.">
              <a:extLst>
                <a:ext uri="{FF2B5EF4-FFF2-40B4-BE49-F238E27FC236}">
                  <a16:creationId xmlns:a16="http://schemas.microsoft.com/office/drawing/2014/main" id="{47B1AA9A-4F13-A703-8AB9-CCBAFF3D1975}"/>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916111" y="3792561"/>
              <a:ext cx="344977" cy="373496"/>
            </a:xfrm>
            <a:prstGeom prst="rect">
              <a:avLst/>
            </a:prstGeom>
          </p:spPr>
        </p:pic>
        <p:sp>
          <p:nvSpPr>
            <p:cNvPr id="22" name="TextBox 21">
              <a:extLst>
                <a:ext uri="{FF2B5EF4-FFF2-40B4-BE49-F238E27FC236}">
                  <a16:creationId xmlns:a16="http://schemas.microsoft.com/office/drawing/2014/main" id="{D946CF1B-7DFF-E07F-9E73-BDE94FFF961C}"/>
                </a:ext>
              </a:extLst>
            </p:cNvPr>
            <p:cNvSpPr txBox="1"/>
            <p:nvPr/>
          </p:nvSpPr>
          <p:spPr>
            <a:xfrm>
              <a:off x="950489" y="5458130"/>
              <a:ext cx="2039051" cy="307777"/>
            </a:xfrm>
            <a:prstGeom prst="rect">
              <a:avLst/>
            </a:prstGeom>
            <a:noFill/>
            <a:ln>
              <a:noFill/>
            </a:ln>
          </p:spPr>
          <p:style>
            <a:lnRef idx="2">
              <a:schemeClr val="accent2"/>
            </a:lnRef>
            <a:fillRef idx="1">
              <a:schemeClr val="lt1"/>
            </a:fillRef>
            <a:effectRef idx="0">
              <a:schemeClr val="accent2"/>
            </a:effectRef>
            <a:fontRef idx="minor">
              <a:schemeClr val="dk1"/>
            </a:fontRef>
          </p:style>
          <p:txBody>
            <a:bodyPr wrap="square" lIns="0" tIns="0" rIns="0" bIns="0" rtlCol="0">
              <a:spAutoFit/>
            </a:bodyPr>
            <a:lstStyle/>
            <a:p>
              <a:r>
                <a:rPr lang="en-CA" sz="1000" b="1" noProof="0" dirty="0">
                  <a:solidFill>
                    <a:schemeClr val="tx1"/>
                  </a:solidFill>
                </a:rPr>
                <a:t>2021 </a:t>
              </a:r>
              <a:r>
                <a:rPr lang="en-CA" sz="1000" noProof="0" dirty="0">
                  <a:solidFill>
                    <a:schemeClr val="tx1"/>
                  </a:solidFill>
                </a:rPr>
                <a:t>Paddle, Ski, and Snowshoe Learn-to events added</a:t>
              </a:r>
            </a:p>
          </p:txBody>
        </p:sp>
        <p:cxnSp>
          <p:nvCxnSpPr>
            <p:cNvPr id="23" name="Straight Connector 22">
              <a:extLst>
                <a:ext uri="{FF2B5EF4-FFF2-40B4-BE49-F238E27FC236}">
                  <a16:creationId xmlns:a16="http://schemas.microsoft.com/office/drawing/2014/main" id="{1A434179-8E20-6BB9-B1DB-565F991CEB42}"/>
                </a:ext>
              </a:extLst>
            </p:cNvPr>
            <p:cNvCxnSpPr>
              <a:cxnSpLocks/>
            </p:cNvCxnSpPr>
            <p:nvPr/>
          </p:nvCxnSpPr>
          <p:spPr>
            <a:xfrm>
              <a:off x="362897" y="3525924"/>
              <a:ext cx="432000" cy="0"/>
            </a:xfrm>
            <a:prstGeom prst="line">
              <a:avLst/>
            </a:prstGeom>
            <a:ln>
              <a:solidFill>
                <a:srgbClr val="7F217F"/>
              </a:solidFill>
              <a:tailEnd type="oval" w="lg" len="lg"/>
            </a:ln>
          </p:spPr>
          <p:style>
            <a:lnRef idx="1">
              <a:schemeClr val="accent2"/>
            </a:lnRef>
            <a:fillRef idx="0">
              <a:schemeClr val="accent2"/>
            </a:fillRef>
            <a:effectRef idx="0">
              <a:schemeClr val="accent2"/>
            </a:effectRef>
            <a:fontRef idx="minor">
              <a:schemeClr val="tx1"/>
            </a:fontRef>
          </p:style>
        </p:cxnSp>
        <p:sp>
          <p:nvSpPr>
            <p:cNvPr id="24" name="TextBox 23">
              <a:extLst>
                <a:ext uri="{FF2B5EF4-FFF2-40B4-BE49-F238E27FC236}">
                  <a16:creationId xmlns:a16="http://schemas.microsoft.com/office/drawing/2014/main" id="{0277B99A-C801-EB03-E9A4-D1A557742F21}"/>
                </a:ext>
              </a:extLst>
            </p:cNvPr>
            <p:cNvSpPr txBox="1"/>
            <p:nvPr/>
          </p:nvSpPr>
          <p:spPr>
            <a:xfrm>
              <a:off x="1038186" y="3368411"/>
              <a:ext cx="2099630" cy="307777"/>
            </a:xfrm>
            <a:prstGeom prst="rect">
              <a:avLst/>
            </a:prstGeom>
            <a:noFill/>
            <a:ln>
              <a:noFill/>
            </a:ln>
          </p:spPr>
          <p:style>
            <a:lnRef idx="2">
              <a:schemeClr val="accent2"/>
            </a:lnRef>
            <a:fillRef idx="1">
              <a:schemeClr val="lt1"/>
            </a:fillRef>
            <a:effectRef idx="0">
              <a:schemeClr val="accent2"/>
            </a:effectRef>
            <a:fontRef idx="minor">
              <a:schemeClr val="dk1"/>
            </a:fontRef>
          </p:style>
          <p:txBody>
            <a:bodyPr wrap="square" lIns="0" tIns="0" rIns="0" bIns="0" rtlCol="0">
              <a:spAutoFit/>
            </a:bodyPr>
            <a:lstStyle/>
            <a:p>
              <a:r>
                <a:rPr lang="en-CA" sz="1000" b="1" noProof="0" dirty="0">
                  <a:solidFill>
                    <a:schemeClr val="tx1"/>
                  </a:solidFill>
                </a:rPr>
                <a:t>2016 </a:t>
              </a:r>
              <a:r>
                <a:rPr lang="en-CA" sz="1000" noProof="0" dirty="0">
                  <a:solidFill>
                    <a:schemeClr val="tx1"/>
                  </a:solidFill>
                </a:rPr>
                <a:t>LTC pilot testing new programming</a:t>
              </a:r>
            </a:p>
          </p:txBody>
        </p:sp>
        <p:cxnSp>
          <p:nvCxnSpPr>
            <p:cNvPr id="25" name="Straight Connector 24">
              <a:extLst>
                <a:ext uri="{FF2B5EF4-FFF2-40B4-BE49-F238E27FC236}">
                  <a16:creationId xmlns:a16="http://schemas.microsoft.com/office/drawing/2014/main" id="{9F2430C1-9554-22C7-34B7-036DF122E810}"/>
                </a:ext>
              </a:extLst>
            </p:cNvPr>
            <p:cNvCxnSpPr>
              <a:cxnSpLocks/>
            </p:cNvCxnSpPr>
            <p:nvPr/>
          </p:nvCxnSpPr>
          <p:spPr>
            <a:xfrm>
              <a:off x="349690" y="2092174"/>
              <a:ext cx="23171" cy="6156000"/>
            </a:xfrm>
            <a:prstGeom prst="line">
              <a:avLst/>
            </a:prstGeom>
            <a:ln w="76200">
              <a:solidFill>
                <a:srgbClr val="63005D"/>
              </a:solidFill>
              <a:tailEnd type="triangle" w="med" len="med"/>
            </a:ln>
          </p:spPr>
          <p:style>
            <a:lnRef idx="1">
              <a:schemeClr val="accent2"/>
            </a:lnRef>
            <a:fillRef idx="0">
              <a:schemeClr val="accent2"/>
            </a:fillRef>
            <a:effectRef idx="0">
              <a:schemeClr val="accent2"/>
            </a:effectRef>
            <a:fontRef idx="minor">
              <a:schemeClr val="tx1"/>
            </a:fontRef>
          </p:style>
        </p:cxnSp>
        <p:sp>
          <p:nvSpPr>
            <p:cNvPr id="33" name="TextBox 32">
              <a:extLst>
                <a:ext uri="{FF2B5EF4-FFF2-40B4-BE49-F238E27FC236}">
                  <a16:creationId xmlns:a16="http://schemas.microsoft.com/office/drawing/2014/main" id="{D916CE4C-B34E-9951-7008-14CB54B97F06}"/>
                </a:ext>
              </a:extLst>
            </p:cNvPr>
            <p:cNvSpPr txBox="1"/>
            <p:nvPr/>
          </p:nvSpPr>
          <p:spPr>
            <a:xfrm>
              <a:off x="1311147" y="1928564"/>
              <a:ext cx="1330170" cy="615553"/>
            </a:xfrm>
            <a:prstGeom prst="rect">
              <a:avLst/>
            </a:prstGeom>
            <a:noFill/>
            <a:ln>
              <a:noFill/>
            </a:ln>
          </p:spPr>
          <p:style>
            <a:lnRef idx="2">
              <a:schemeClr val="accent2"/>
            </a:lnRef>
            <a:fillRef idx="1">
              <a:schemeClr val="lt1"/>
            </a:fillRef>
            <a:effectRef idx="0">
              <a:schemeClr val="accent2"/>
            </a:effectRef>
            <a:fontRef idx="minor">
              <a:schemeClr val="dk1"/>
            </a:fontRef>
          </p:style>
          <p:txBody>
            <a:bodyPr wrap="square" lIns="0" tIns="0" rIns="0" bIns="0" rtlCol="0">
              <a:spAutoFit/>
            </a:bodyPr>
            <a:lstStyle/>
            <a:p>
              <a:r>
                <a:rPr lang="en-CA" sz="1000" b="1" noProof="0" dirty="0">
                  <a:solidFill>
                    <a:schemeClr val="tx1"/>
                  </a:solidFill>
                </a:rPr>
                <a:t>2011 </a:t>
              </a:r>
              <a:r>
                <a:rPr lang="en-CA" sz="1000" noProof="0" dirty="0">
                  <a:solidFill>
                    <a:schemeClr val="tx1"/>
                  </a:solidFill>
                </a:rPr>
                <a:t>Initial year of the LTC Program, focused on overnight camping experiences </a:t>
              </a:r>
            </a:p>
          </p:txBody>
        </p:sp>
        <p:grpSp>
          <p:nvGrpSpPr>
            <p:cNvPr id="43" name="Group 42">
              <a:extLst>
                <a:ext uri="{FF2B5EF4-FFF2-40B4-BE49-F238E27FC236}">
                  <a16:creationId xmlns:a16="http://schemas.microsoft.com/office/drawing/2014/main" id="{210A7CBE-1F9E-04B7-85E0-2CD4779F684C}"/>
                </a:ext>
              </a:extLst>
            </p:cNvPr>
            <p:cNvGrpSpPr/>
            <p:nvPr/>
          </p:nvGrpSpPr>
          <p:grpSpPr>
            <a:xfrm>
              <a:off x="832846" y="1840504"/>
              <a:ext cx="383308" cy="417462"/>
              <a:chOff x="-1073256" y="1755980"/>
              <a:chExt cx="383308" cy="417462"/>
            </a:xfrm>
          </p:grpSpPr>
          <p:sp>
            <p:nvSpPr>
              <p:cNvPr id="36" name="Oval 35">
                <a:extLst>
                  <a:ext uri="{FF2B5EF4-FFF2-40B4-BE49-F238E27FC236}">
                    <a16:creationId xmlns:a16="http://schemas.microsoft.com/office/drawing/2014/main" id="{B06C69BD-4F4E-D4FE-BAE7-C60EA614D87A}"/>
                  </a:ext>
                </a:extLst>
              </p:cNvPr>
              <p:cNvSpPr>
                <a:spLocks noChangeAspect="1"/>
              </p:cNvSpPr>
              <p:nvPr/>
            </p:nvSpPr>
            <p:spPr>
              <a:xfrm>
                <a:off x="-1073256" y="1758445"/>
                <a:ext cx="383308" cy="414997"/>
              </a:xfrm>
              <a:prstGeom prst="ellipse">
                <a:avLst/>
              </a:prstGeom>
              <a:solidFill>
                <a:srgbClr val="63005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5000"/>
                  </a:lnSpc>
                </a:pPr>
                <a:endParaRPr lang="en-CA" b="1" noProof="0" dirty="0">
                  <a:solidFill>
                    <a:schemeClr val="tx1"/>
                  </a:solidFill>
                  <a:latin typeface="+mj-lt"/>
                </a:endParaRPr>
              </a:p>
            </p:txBody>
          </p:sp>
          <p:pic>
            <p:nvPicPr>
              <p:cNvPr id="37" name="Picture 36" descr="A white tent on a black background&#10;&#10;AI-generated content may be incorrect.">
                <a:extLst>
                  <a:ext uri="{FF2B5EF4-FFF2-40B4-BE49-F238E27FC236}">
                    <a16:creationId xmlns:a16="http://schemas.microsoft.com/office/drawing/2014/main" id="{9CB6FF97-B8E4-816D-A156-B1122A184AC9}"/>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1054090" y="1755980"/>
                <a:ext cx="344977" cy="373498"/>
              </a:xfrm>
              <a:prstGeom prst="rect">
                <a:avLst/>
              </a:prstGeom>
            </p:spPr>
          </p:pic>
        </p:grpSp>
        <p:sp>
          <p:nvSpPr>
            <p:cNvPr id="35" name="Flowchart: Connector 34">
              <a:extLst>
                <a:ext uri="{FF2B5EF4-FFF2-40B4-BE49-F238E27FC236}">
                  <a16:creationId xmlns:a16="http://schemas.microsoft.com/office/drawing/2014/main" id="{20E8C7E5-0C87-B13C-BCEC-C95416E15B70}"/>
                </a:ext>
              </a:extLst>
            </p:cNvPr>
            <p:cNvSpPr>
              <a:spLocks noChangeAspect="1"/>
            </p:cNvSpPr>
            <p:nvPr/>
          </p:nvSpPr>
          <p:spPr>
            <a:xfrm rot="5400000">
              <a:off x="247601" y="1895763"/>
              <a:ext cx="252001" cy="252000"/>
            </a:xfrm>
            <a:prstGeom prst="flowChartConnector">
              <a:avLst/>
            </a:prstGeom>
            <a:solidFill>
              <a:srgbClr val="63005D"/>
            </a:solidFill>
            <a:ln>
              <a:noFill/>
            </a:ln>
            <a:effectLst>
              <a:outerShdw dist="38100" dir="5400000" algn="t" rotWithShape="0">
                <a:schemeClr val="bg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5000"/>
                </a:lnSpc>
              </a:pPr>
              <a:endParaRPr lang="en-CA" sz="1000" b="1" noProof="0" dirty="0">
                <a:solidFill>
                  <a:schemeClr val="tx1"/>
                </a:solidFill>
                <a:latin typeface="+mj-lt"/>
              </a:endParaRPr>
            </a:p>
          </p:txBody>
        </p:sp>
        <p:sp>
          <p:nvSpPr>
            <p:cNvPr id="27" name="Flowchart: Connector 26">
              <a:extLst>
                <a:ext uri="{FF2B5EF4-FFF2-40B4-BE49-F238E27FC236}">
                  <a16:creationId xmlns:a16="http://schemas.microsoft.com/office/drawing/2014/main" id="{2334FDB4-6034-99BB-F322-D04568C389C2}"/>
                </a:ext>
              </a:extLst>
            </p:cNvPr>
            <p:cNvSpPr>
              <a:spLocks noChangeAspect="1"/>
            </p:cNvSpPr>
            <p:nvPr/>
          </p:nvSpPr>
          <p:spPr>
            <a:xfrm rot="5400000">
              <a:off x="247602" y="3846772"/>
              <a:ext cx="252001" cy="252000"/>
            </a:xfrm>
            <a:prstGeom prst="flowChartConnector">
              <a:avLst/>
            </a:prstGeom>
            <a:solidFill>
              <a:srgbClr val="63005D"/>
            </a:solidFill>
            <a:ln>
              <a:noFill/>
            </a:ln>
            <a:effectLst>
              <a:outerShdw dist="38100" dir="5400000" algn="t" rotWithShape="0">
                <a:schemeClr val="bg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5000"/>
                </a:lnSpc>
              </a:pPr>
              <a:endParaRPr lang="en-CA" sz="1000" b="1" noProof="0" dirty="0">
                <a:solidFill>
                  <a:schemeClr val="tx1"/>
                </a:solidFill>
                <a:latin typeface="+mj-lt"/>
              </a:endParaRPr>
            </a:p>
          </p:txBody>
        </p:sp>
        <p:cxnSp>
          <p:nvCxnSpPr>
            <p:cNvPr id="29" name="Straight Connector 28">
              <a:extLst>
                <a:ext uri="{FF2B5EF4-FFF2-40B4-BE49-F238E27FC236}">
                  <a16:creationId xmlns:a16="http://schemas.microsoft.com/office/drawing/2014/main" id="{E689308A-E371-3F60-A65E-9E9D98D60209}"/>
                </a:ext>
              </a:extLst>
            </p:cNvPr>
            <p:cNvCxnSpPr>
              <a:cxnSpLocks/>
            </p:cNvCxnSpPr>
            <p:nvPr/>
          </p:nvCxnSpPr>
          <p:spPr>
            <a:xfrm>
              <a:off x="360861" y="3113377"/>
              <a:ext cx="432000" cy="0"/>
            </a:xfrm>
            <a:prstGeom prst="line">
              <a:avLst/>
            </a:prstGeom>
            <a:ln>
              <a:solidFill>
                <a:srgbClr val="63005D"/>
              </a:solidFill>
              <a:tailEnd type="oval" w="lg" len="lg"/>
            </a:ln>
          </p:spPr>
          <p:style>
            <a:lnRef idx="1">
              <a:schemeClr val="accent2"/>
            </a:lnRef>
            <a:fillRef idx="0">
              <a:schemeClr val="accent2"/>
            </a:fillRef>
            <a:effectRef idx="0">
              <a:schemeClr val="accent2"/>
            </a:effectRef>
            <a:fontRef idx="minor">
              <a:schemeClr val="tx1"/>
            </a:fontRef>
          </p:style>
        </p:cxnSp>
        <p:sp>
          <p:nvSpPr>
            <p:cNvPr id="30" name="TextBox 29">
              <a:extLst>
                <a:ext uri="{FF2B5EF4-FFF2-40B4-BE49-F238E27FC236}">
                  <a16:creationId xmlns:a16="http://schemas.microsoft.com/office/drawing/2014/main" id="{0BFADC0B-9508-D692-F27D-432B458F205C}"/>
                </a:ext>
              </a:extLst>
            </p:cNvPr>
            <p:cNvSpPr txBox="1"/>
            <p:nvPr/>
          </p:nvSpPr>
          <p:spPr>
            <a:xfrm>
              <a:off x="1000530" y="3046688"/>
              <a:ext cx="1665636" cy="153888"/>
            </a:xfrm>
            <a:prstGeom prst="rect">
              <a:avLst/>
            </a:prstGeom>
            <a:noFill/>
            <a:ln>
              <a:noFill/>
            </a:ln>
          </p:spPr>
          <p:style>
            <a:lnRef idx="2">
              <a:schemeClr val="accent2"/>
            </a:lnRef>
            <a:fillRef idx="1">
              <a:schemeClr val="lt1"/>
            </a:fillRef>
            <a:effectRef idx="0">
              <a:schemeClr val="accent2"/>
            </a:effectRef>
            <a:fontRef idx="minor">
              <a:schemeClr val="dk1"/>
            </a:fontRef>
          </p:style>
          <p:txBody>
            <a:bodyPr wrap="square" lIns="0" tIns="0" rIns="0" bIns="0" rtlCol="0">
              <a:spAutoFit/>
            </a:bodyPr>
            <a:lstStyle/>
            <a:p>
              <a:r>
                <a:rPr lang="en-CA" sz="1000" b="1" noProof="0" dirty="0">
                  <a:solidFill>
                    <a:schemeClr val="tx1"/>
                  </a:solidFill>
                </a:rPr>
                <a:t>2015 </a:t>
              </a:r>
              <a:r>
                <a:rPr lang="en-CA" sz="1000" noProof="0" dirty="0">
                  <a:solidFill>
                    <a:schemeClr val="tx1"/>
                  </a:solidFill>
                </a:rPr>
                <a:t>LTC day events added</a:t>
              </a:r>
            </a:p>
          </p:txBody>
        </p:sp>
        <p:cxnSp>
          <p:nvCxnSpPr>
            <p:cNvPr id="31" name="Straight Connector 30">
              <a:extLst>
                <a:ext uri="{FF2B5EF4-FFF2-40B4-BE49-F238E27FC236}">
                  <a16:creationId xmlns:a16="http://schemas.microsoft.com/office/drawing/2014/main" id="{18713C39-976C-F2ED-9C9C-8A033069A1BE}"/>
                </a:ext>
              </a:extLst>
            </p:cNvPr>
            <p:cNvCxnSpPr>
              <a:cxnSpLocks/>
            </p:cNvCxnSpPr>
            <p:nvPr/>
          </p:nvCxnSpPr>
          <p:spPr>
            <a:xfrm>
              <a:off x="383814" y="5513756"/>
              <a:ext cx="432000" cy="0"/>
            </a:xfrm>
            <a:prstGeom prst="line">
              <a:avLst/>
            </a:prstGeom>
            <a:ln>
              <a:solidFill>
                <a:srgbClr val="7F217F"/>
              </a:solidFill>
              <a:tailEnd type="oval" w="lg" len="lg"/>
            </a:ln>
          </p:spPr>
          <p:style>
            <a:lnRef idx="1">
              <a:schemeClr val="accent2"/>
            </a:lnRef>
            <a:fillRef idx="0">
              <a:schemeClr val="accent2"/>
            </a:fillRef>
            <a:effectRef idx="0">
              <a:schemeClr val="accent2"/>
            </a:effectRef>
            <a:fontRef idx="minor">
              <a:schemeClr val="tx1"/>
            </a:fontRef>
          </p:style>
        </p:cxnSp>
        <p:cxnSp>
          <p:nvCxnSpPr>
            <p:cNvPr id="32" name="Straight Connector 31">
              <a:extLst>
                <a:ext uri="{FF2B5EF4-FFF2-40B4-BE49-F238E27FC236}">
                  <a16:creationId xmlns:a16="http://schemas.microsoft.com/office/drawing/2014/main" id="{EFE7BD51-EFFA-2313-C83E-BF2AEB6DA626}"/>
                </a:ext>
              </a:extLst>
            </p:cNvPr>
            <p:cNvCxnSpPr>
              <a:cxnSpLocks/>
            </p:cNvCxnSpPr>
            <p:nvPr/>
          </p:nvCxnSpPr>
          <p:spPr>
            <a:xfrm>
              <a:off x="357869" y="5131033"/>
              <a:ext cx="432000" cy="0"/>
            </a:xfrm>
            <a:prstGeom prst="line">
              <a:avLst/>
            </a:prstGeom>
            <a:ln>
              <a:solidFill>
                <a:srgbClr val="7F217F"/>
              </a:solidFill>
              <a:tailEnd type="oval" w="lg" len="lg"/>
            </a:ln>
          </p:spPr>
          <p:style>
            <a:lnRef idx="1">
              <a:schemeClr val="accent2"/>
            </a:lnRef>
            <a:fillRef idx="0">
              <a:schemeClr val="accent2"/>
            </a:fillRef>
            <a:effectRef idx="0">
              <a:schemeClr val="accent2"/>
            </a:effectRef>
            <a:fontRef idx="minor">
              <a:schemeClr val="tx1"/>
            </a:fontRef>
          </p:style>
        </p:cxnSp>
        <p:sp>
          <p:nvSpPr>
            <p:cNvPr id="41" name="TextBox 40">
              <a:extLst>
                <a:ext uri="{FF2B5EF4-FFF2-40B4-BE49-F238E27FC236}">
                  <a16:creationId xmlns:a16="http://schemas.microsoft.com/office/drawing/2014/main" id="{A2FB0C96-0A5E-FBDD-187C-E1DDA7A9EE3B}"/>
                </a:ext>
              </a:extLst>
            </p:cNvPr>
            <p:cNvSpPr txBox="1"/>
            <p:nvPr/>
          </p:nvSpPr>
          <p:spPr>
            <a:xfrm>
              <a:off x="1443352" y="7566543"/>
              <a:ext cx="1306294" cy="153888"/>
            </a:xfrm>
            <a:prstGeom prst="rect">
              <a:avLst/>
            </a:prstGeom>
            <a:noFill/>
            <a:ln>
              <a:noFill/>
            </a:ln>
          </p:spPr>
          <p:style>
            <a:lnRef idx="2">
              <a:schemeClr val="accent2"/>
            </a:lnRef>
            <a:fillRef idx="1">
              <a:schemeClr val="lt1"/>
            </a:fillRef>
            <a:effectRef idx="0">
              <a:schemeClr val="accent2"/>
            </a:effectRef>
            <a:fontRef idx="minor">
              <a:schemeClr val="dk1"/>
            </a:fontRef>
          </p:style>
          <p:txBody>
            <a:bodyPr wrap="square" lIns="0" tIns="0" rIns="0" bIns="0" rtlCol="0">
              <a:spAutoFit/>
            </a:bodyPr>
            <a:lstStyle/>
            <a:p>
              <a:r>
                <a:rPr lang="en-CA" sz="1000" noProof="0" dirty="0">
                  <a:solidFill>
                    <a:schemeClr val="tx1"/>
                  </a:solidFill>
                </a:rPr>
                <a:t>LTC funding sunsets</a:t>
              </a:r>
            </a:p>
          </p:txBody>
        </p:sp>
        <p:cxnSp>
          <p:nvCxnSpPr>
            <p:cNvPr id="44" name="Straight Connector 43">
              <a:extLst>
                <a:ext uri="{FF2B5EF4-FFF2-40B4-BE49-F238E27FC236}">
                  <a16:creationId xmlns:a16="http://schemas.microsoft.com/office/drawing/2014/main" id="{4D0A7688-8F5E-9ED5-5345-7C1C11193CDA}"/>
                </a:ext>
              </a:extLst>
            </p:cNvPr>
            <p:cNvCxnSpPr>
              <a:cxnSpLocks/>
            </p:cNvCxnSpPr>
            <p:nvPr/>
          </p:nvCxnSpPr>
          <p:spPr>
            <a:xfrm>
              <a:off x="438576" y="6155440"/>
              <a:ext cx="487078" cy="5332"/>
            </a:xfrm>
            <a:prstGeom prst="line">
              <a:avLst/>
            </a:prstGeom>
            <a:ln>
              <a:solidFill>
                <a:srgbClr val="7F217F"/>
              </a:solidFill>
              <a:headEnd type="none" w="med" len="med"/>
              <a:tailEnd type="none" w="med" len="med"/>
            </a:ln>
          </p:spPr>
          <p:style>
            <a:lnRef idx="1">
              <a:schemeClr val="accent2"/>
            </a:lnRef>
            <a:fillRef idx="0">
              <a:schemeClr val="accent2"/>
            </a:fillRef>
            <a:effectRef idx="0">
              <a:schemeClr val="accent2"/>
            </a:effectRef>
            <a:fontRef idx="minor">
              <a:schemeClr val="tx1"/>
            </a:fontRef>
          </p:style>
        </p:cxnSp>
        <p:sp>
          <p:nvSpPr>
            <p:cNvPr id="28" name="Flowchart: Connector 27">
              <a:extLst>
                <a:ext uri="{FF2B5EF4-FFF2-40B4-BE49-F238E27FC236}">
                  <a16:creationId xmlns:a16="http://schemas.microsoft.com/office/drawing/2014/main" id="{A76964CF-6930-A762-9B5A-9BE3CB2DB733}"/>
                </a:ext>
              </a:extLst>
            </p:cNvPr>
            <p:cNvSpPr>
              <a:spLocks noChangeAspect="1"/>
            </p:cNvSpPr>
            <p:nvPr/>
          </p:nvSpPr>
          <p:spPr>
            <a:xfrm rot="5400000">
              <a:off x="258665" y="6041315"/>
              <a:ext cx="252001" cy="252000"/>
            </a:xfrm>
            <a:prstGeom prst="flowChartConnector">
              <a:avLst/>
            </a:prstGeom>
            <a:solidFill>
              <a:srgbClr val="63005D"/>
            </a:solidFill>
            <a:ln>
              <a:noFill/>
            </a:ln>
            <a:effectLst>
              <a:outerShdw dist="38100" dir="5400000" algn="t" rotWithShape="0">
                <a:schemeClr val="bg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5000"/>
                </a:lnSpc>
              </a:pPr>
              <a:endParaRPr lang="en-CA" sz="1000" b="1" noProof="0" dirty="0">
                <a:solidFill>
                  <a:schemeClr val="tx1"/>
                </a:solidFill>
                <a:latin typeface="+mj-lt"/>
              </a:endParaRPr>
            </a:p>
          </p:txBody>
        </p:sp>
      </p:grpSp>
      <p:sp>
        <p:nvSpPr>
          <p:cNvPr id="5" name="Title 10">
            <a:extLst>
              <a:ext uri="{FF2B5EF4-FFF2-40B4-BE49-F238E27FC236}">
                <a16:creationId xmlns:a16="http://schemas.microsoft.com/office/drawing/2014/main" id="{49053BA0-ED46-A212-E52C-DF217A785003}"/>
              </a:ext>
            </a:extLst>
          </p:cNvPr>
          <p:cNvSpPr txBox="1">
            <a:spLocks/>
          </p:cNvSpPr>
          <p:nvPr/>
        </p:nvSpPr>
        <p:spPr>
          <a:xfrm>
            <a:off x="221975" y="8392188"/>
            <a:ext cx="2184912" cy="166169"/>
          </a:xfrm>
          <a:prstGeom prst="rect">
            <a:avLst/>
          </a:prstGeom>
        </p:spPr>
        <p:txBody>
          <a:bodyPr vert="horz" wrap="square" lIns="0" tIns="0" rIns="0" bIns="0" rtlCol="0" anchor="t">
            <a:noAutofit/>
          </a:bodyPr>
          <a:lstStyle>
            <a:lvl1pPr algn="l" defTabSz="1219170" rtl="0" eaLnBrk="1" latinLnBrk="0" hangingPunct="1">
              <a:lnSpc>
                <a:spcPct val="95000"/>
              </a:lnSpc>
              <a:spcBef>
                <a:spcPct val="0"/>
              </a:spcBef>
              <a:buNone/>
              <a:defRPr lang="en-CA" sz="2800" b="0" i="0" kern="1200" spc="0" baseline="0" dirty="0">
                <a:solidFill>
                  <a:schemeClr val="tx2"/>
                </a:solidFill>
                <a:latin typeface="HelveticaNeue LT 45 Light" panose="020B0403020202020204" pitchFamily="34" charset="0"/>
                <a:ea typeface="+mj-ea"/>
                <a:cs typeface="+mj-cs"/>
              </a:defRPr>
            </a:lvl1pPr>
          </a:lstStyle>
          <a:p>
            <a:pPr>
              <a:lnSpc>
                <a:spcPct val="100000"/>
              </a:lnSpc>
            </a:pPr>
            <a:r>
              <a:rPr lang="en-CA" sz="1100" b="1" dirty="0">
                <a:latin typeface="Aptos" panose="020B0004020202020204" pitchFamily="34" charset="0"/>
              </a:rPr>
              <a:t>Figure</a:t>
            </a:r>
            <a:r>
              <a:rPr lang="en-CA" sz="1100" b="1" noProof="0" dirty="0">
                <a:latin typeface="Aptos" panose="020B0004020202020204" pitchFamily="34" charset="0"/>
              </a:rPr>
              <a:t> 1: </a:t>
            </a:r>
            <a:r>
              <a:rPr lang="en-CA" sz="1200" b="1" dirty="0">
                <a:latin typeface="Aptos" panose="020B0004020202020204" pitchFamily="34" charset="0"/>
              </a:rPr>
              <a:t>LTC</a:t>
            </a:r>
            <a:r>
              <a:rPr lang="en-CA" sz="1100" b="1" noProof="0" dirty="0">
                <a:latin typeface="Aptos" panose="020B0004020202020204" pitchFamily="34" charset="0"/>
              </a:rPr>
              <a:t> timeline</a:t>
            </a:r>
            <a:endParaRPr lang="en-CA" sz="1600" noProof="0" dirty="0">
              <a:latin typeface="+mn-lt"/>
            </a:endParaRPr>
          </a:p>
        </p:txBody>
      </p:sp>
      <p:cxnSp>
        <p:nvCxnSpPr>
          <p:cNvPr id="26" name="Straight Connector 25">
            <a:extLst>
              <a:ext uri="{FF2B5EF4-FFF2-40B4-BE49-F238E27FC236}">
                <a16:creationId xmlns:a16="http://schemas.microsoft.com/office/drawing/2014/main" id="{66517A80-32FA-15AE-3690-F2FEA0BC749B}"/>
              </a:ext>
            </a:extLst>
          </p:cNvPr>
          <p:cNvCxnSpPr>
            <a:cxnSpLocks/>
          </p:cNvCxnSpPr>
          <p:nvPr/>
        </p:nvCxnSpPr>
        <p:spPr>
          <a:xfrm>
            <a:off x="362897" y="6824397"/>
            <a:ext cx="432000" cy="0"/>
          </a:xfrm>
          <a:prstGeom prst="line">
            <a:avLst/>
          </a:prstGeom>
          <a:ln>
            <a:solidFill>
              <a:srgbClr val="7F217F"/>
            </a:solidFill>
            <a:tailEnd type="oval" w="lg" len="lg"/>
          </a:ln>
        </p:spPr>
        <p:style>
          <a:lnRef idx="1">
            <a:schemeClr val="accent2"/>
          </a:lnRef>
          <a:fillRef idx="0">
            <a:schemeClr val="accent2"/>
          </a:fillRef>
          <a:effectRef idx="0">
            <a:schemeClr val="accent2"/>
          </a:effectRef>
          <a:fontRef idx="minor">
            <a:schemeClr val="tx1"/>
          </a:fontRef>
        </p:style>
      </p:cxnSp>
      <p:sp>
        <p:nvSpPr>
          <p:cNvPr id="34" name="TextBox 33">
            <a:extLst>
              <a:ext uri="{FF2B5EF4-FFF2-40B4-BE49-F238E27FC236}">
                <a16:creationId xmlns:a16="http://schemas.microsoft.com/office/drawing/2014/main" id="{1BDEBF83-0486-2203-2ED5-387065E2D435}"/>
              </a:ext>
            </a:extLst>
          </p:cNvPr>
          <p:cNvSpPr txBox="1"/>
          <p:nvPr/>
        </p:nvSpPr>
        <p:spPr>
          <a:xfrm>
            <a:off x="907037" y="6745459"/>
            <a:ext cx="2039051" cy="153888"/>
          </a:xfrm>
          <a:prstGeom prst="rect">
            <a:avLst/>
          </a:prstGeom>
          <a:noFill/>
          <a:ln>
            <a:noFill/>
          </a:ln>
        </p:spPr>
        <p:style>
          <a:lnRef idx="2">
            <a:schemeClr val="accent2"/>
          </a:lnRef>
          <a:fillRef idx="1">
            <a:schemeClr val="lt1"/>
          </a:fillRef>
          <a:effectRef idx="0">
            <a:schemeClr val="accent2"/>
          </a:effectRef>
          <a:fontRef idx="minor">
            <a:schemeClr val="dk1"/>
          </a:fontRef>
        </p:style>
        <p:txBody>
          <a:bodyPr wrap="square" lIns="0" tIns="0" rIns="0" bIns="0" rtlCol="0">
            <a:spAutoFit/>
          </a:bodyPr>
          <a:lstStyle/>
          <a:p>
            <a:r>
              <a:rPr lang="en-CA" sz="1000" b="1" noProof="0" dirty="0">
                <a:solidFill>
                  <a:schemeClr val="tx1"/>
                </a:solidFill>
              </a:rPr>
              <a:t>2024 </a:t>
            </a:r>
            <a:r>
              <a:rPr lang="en-CA" sz="1000" noProof="0" dirty="0">
                <a:solidFill>
                  <a:schemeClr val="tx1"/>
                </a:solidFill>
              </a:rPr>
              <a:t>Learn-to Skate added</a:t>
            </a:r>
          </a:p>
        </p:txBody>
      </p:sp>
    </p:spTree>
    <p:extLst>
      <p:ext uri="{BB962C8B-B14F-4D97-AF65-F5344CB8AC3E}">
        <p14:creationId xmlns:p14="http://schemas.microsoft.com/office/powerpoint/2010/main" val="138274979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A6468D3-81CE-A160-C3F7-434764032F2D}"/>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43948E95-124C-DEB1-44C8-3680BF0B923C}"/>
              </a:ext>
              <a:ext uri="{C183D7F6-B498-43B3-948B-1728B52AA6E4}">
                <adec:decorative xmlns:adec="http://schemas.microsoft.com/office/drawing/2017/decorative" val="1"/>
              </a:ext>
            </a:extLst>
          </p:cNvPr>
          <p:cNvSpPr/>
          <p:nvPr/>
        </p:nvSpPr>
        <p:spPr>
          <a:xfrm>
            <a:off x="-1139" y="6180577"/>
            <a:ext cx="5355034" cy="2735336"/>
          </a:xfrm>
          <a:prstGeom prst="rect">
            <a:avLst/>
          </a:prstGeom>
          <a:solidFill>
            <a:srgbClr val="F6F3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5000"/>
              </a:lnSpc>
            </a:pPr>
            <a:endParaRPr lang="en-CA" b="1" noProof="0" dirty="0">
              <a:solidFill>
                <a:schemeClr val="tx2"/>
              </a:solidFill>
              <a:latin typeface="+mj-lt"/>
            </a:endParaRPr>
          </a:p>
        </p:txBody>
      </p:sp>
      <p:sp>
        <p:nvSpPr>
          <p:cNvPr id="3" name="Content Placeholder 2">
            <a:extLst>
              <a:ext uri="{FF2B5EF4-FFF2-40B4-BE49-F238E27FC236}">
                <a16:creationId xmlns:a16="http://schemas.microsoft.com/office/drawing/2014/main" id="{44A7D403-7174-4068-0693-569A2D29140B}"/>
              </a:ext>
            </a:extLst>
          </p:cNvPr>
          <p:cNvSpPr>
            <a:spLocks noGrp="1"/>
          </p:cNvSpPr>
          <p:nvPr>
            <p:ph idx="11"/>
          </p:nvPr>
        </p:nvSpPr>
        <p:spPr>
          <a:xfrm>
            <a:off x="300969" y="879021"/>
            <a:ext cx="6214132" cy="4814935"/>
          </a:xfrm>
        </p:spPr>
        <p:txBody>
          <a:bodyPr numCol="2" spcCol="180000"/>
          <a:lstStyle/>
          <a:p>
            <a:pPr marL="0" marR="0" lvl="1" indent="0" algn="l" defTabSz="1219170" rtl="0" eaLnBrk="1" fontAlgn="auto" latinLnBrk="0" hangingPunct="1">
              <a:lnSpc>
                <a:spcPct val="114000"/>
              </a:lnSpc>
              <a:spcBef>
                <a:spcPts val="0"/>
              </a:spcBef>
              <a:spcAft>
                <a:spcPts val="0"/>
              </a:spcAft>
              <a:buClrTx/>
              <a:buSzTx/>
              <a:buFont typeface="Arial" panose="020B0604020202020204" pitchFamily="34" charset="0"/>
              <a:buChar char="​"/>
              <a:tabLst/>
              <a:defRPr/>
            </a:pPr>
            <a:r>
              <a:rPr kumimoji="0" lang="en-CA" sz="1400" b="0" i="0" u="none" strike="noStrike" kern="1200" cap="none" spc="30" normalizeH="0" baseline="0" noProof="0" dirty="0">
                <a:ln>
                  <a:noFill/>
                </a:ln>
                <a:solidFill>
                  <a:srgbClr val="63005D"/>
                </a:solidFill>
                <a:effectLst/>
                <a:uLnTx/>
                <a:uFillTx/>
                <a:latin typeface="HelveticaNeue LT 55 Roman" panose="020B0604020202020204" pitchFamily="34" charset="0"/>
                <a:ea typeface="+mn-ea"/>
                <a:cs typeface="+mn-cs"/>
              </a:rPr>
              <a:t>Program Design</a:t>
            </a:r>
            <a:endParaRPr kumimoji="0" lang="en-CA" sz="1100" b="0" i="0" u="none" strike="noStrike" kern="100" cap="none" spc="0" normalizeH="0" baseline="0" noProof="0" dirty="0">
              <a:ln>
                <a:noFill/>
              </a:ln>
              <a:solidFill>
                <a:srgbClr val="3C3D3E"/>
              </a:solidFill>
              <a:effectLst/>
              <a:uLnTx/>
              <a:uFillTx/>
              <a:latin typeface="Microsoft New Tai Lue"/>
              <a:ea typeface="+mn-ea"/>
              <a:cs typeface="Times New Roman" panose="02020603050405020304" pitchFamily="18" charset="0"/>
            </a:endParaRPr>
          </a:p>
          <a:p>
            <a:pPr marL="0" marR="0" lvl="1" indent="0" algn="l" defTabSz="1219170" rtl="0" eaLnBrk="1" fontAlgn="auto" latinLnBrk="0" hangingPunct="1">
              <a:lnSpc>
                <a:spcPct val="114000"/>
              </a:lnSpc>
              <a:spcBef>
                <a:spcPts val="0"/>
              </a:spcBef>
              <a:spcAft>
                <a:spcPts val="600"/>
              </a:spcAft>
              <a:buClrTx/>
              <a:buSzTx/>
              <a:buFont typeface="Arial" panose="020B0604020202020204" pitchFamily="34" charset="0"/>
              <a:buChar char="​"/>
              <a:tabLst/>
              <a:defRPr/>
            </a:pPr>
            <a:r>
              <a:rPr kumimoji="0" lang="en-CA" sz="1100" b="0" i="0" u="none" strike="noStrike" kern="100" cap="none" spc="0" normalizeH="0" baseline="0" noProof="0" dirty="0">
                <a:ln>
                  <a:noFill/>
                </a:ln>
                <a:solidFill>
                  <a:srgbClr val="3C3D3E"/>
                </a:solidFill>
                <a:effectLst/>
                <a:uLnTx/>
                <a:uFillTx/>
                <a:latin typeface="Microsoft New Tai Lue"/>
                <a:ea typeface="+mn-ea"/>
                <a:cs typeface="Times New Roman" panose="02020603050405020304" pitchFamily="18" charset="0"/>
              </a:rPr>
              <a:t>The initial LTC Program (2011 to 2016) was created during a period of lessening visitation across the national parks. This trend, which has since reversed, fostered greater interest in underrepresented groups within Parks Canada’s visitor base and </a:t>
            </a:r>
            <a:r>
              <a:rPr kumimoji="0" lang="en-CA" sz="1100" b="0" i="0" u="none" strike="noStrike" kern="100" cap="none" spc="0" normalizeH="0" baseline="0" noProof="0" dirty="0">
                <a:ln>
                  <a:noFill/>
                </a:ln>
                <a:solidFill>
                  <a:srgbClr val="3C3D3E"/>
                </a:solidFill>
                <a:effectLst/>
                <a:uLnTx/>
                <a:uFillTx/>
                <a:latin typeface="+mn-lt"/>
                <a:ea typeface="+mn-ea"/>
                <a:cs typeface="Times New Roman" panose="02020603050405020304" pitchFamily="18" charset="0"/>
              </a:rPr>
              <a:t>motivated research into barriers to spending time in nature..</a:t>
            </a:r>
          </a:p>
          <a:p>
            <a:pPr lvl="1">
              <a:lnSpc>
                <a:spcPct val="114000"/>
              </a:lnSpc>
              <a:spcAft>
                <a:spcPts val="600"/>
              </a:spcAft>
              <a:defRPr/>
            </a:pPr>
            <a:r>
              <a:rPr kumimoji="0" lang="en-CA" sz="1100" b="0" i="0" u="none" strike="noStrike" kern="100" cap="none" spc="0" normalizeH="0" baseline="0" noProof="0" dirty="0">
                <a:ln>
                  <a:noFill/>
                </a:ln>
                <a:solidFill>
                  <a:srgbClr val="3C3D3E"/>
                </a:solidFill>
                <a:effectLst/>
                <a:uLnTx/>
                <a:uFillTx/>
                <a:latin typeface="+mn-lt"/>
                <a:ea typeface="+mn-ea"/>
                <a:cs typeface="Times New Roman" panose="02020603050405020304" pitchFamily="18" charset="0"/>
              </a:rPr>
              <a:t>Explorations of academic literature, reports from nature advocacy organizations, camping trends, and Parks Canada visitor information identified </a:t>
            </a:r>
            <a:r>
              <a:rPr lang="en-CA" sz="1100" noProof="0" dirty="0">
                <a:solidFill>
                  <a:schemeClr val="tx2"/>
                </a:solidFill>
                <a:latin typeface="+mn-lt"/>
                <a:ea typeface="Aptos" panose="020B0004020202020204" pitchFamily="34" charset="0"/>
                <a:cs typeface="Times New Roman" panose="02020603050405020304" pitchFamily="18" charset="0"/>
              </a:rPr>
              <a:t>New Canadians, families with young children, and urban residents as key target groups.</a:t>
            </a:r>
            <a:endParaRPr lang="en-CA" sz="1100" noProof="0" dirty="0">
              <a:solidFill>
                <a:schemeClr val="tx2"/>
              </a:solidFill>
              <a:latin typeface="+mn-lt"/>
            </a:endParaRPr>
          </a:p>
          <a:p>
            <a:pPr marL="0" marR="0" lvl="1" indent="0" algn="l" defTabSz="1219170" rtl="0" eaLnBrk="1" fontAlgn="auto" latinLnBrk="0" hangingPunct="1">
              <a:lnSpc>
                <a:spcPct val="114000"/>
              </a:lnSpc>
              <a:spcBef>
                <a:spcPts val="0"/>
              </a:spcBef>
              <a:spcAft>
                <a:spcPts val="600"/>
              </a:spcAft>
              <a:buClrTx/>
              <a:buSzTx/>
              <a:buFont typeface="Arial" panose="020B0604020202020204" pitchFamily="34" charset="0"/>
              <a:buChar char="​"/>
              <a:tabLst/>
              <a:defRPr/>
            </a:pPr>
            <a:r>
              <a:rPr kumimoji="0" lang="en-CA" sz="1100" b="0" i="0" u="none" strike="noStrike" kern="100" cap="none" spc="0" normalizeH="0" baseline="0" noProof="0" dirty="0">
                <a:ln>
                  <a:noFill/>
                </a:ln>
                <a:solidFill>
                  <a:srgbClr val="3C3D3E"/>
                </a:solidFill>
                <a:effectLst/>
                <a:uLnTx/>
                <a:uFillTx/>
                <a:latin typeface="+mn-lt"/>
                <a:ea typeface="+mn-ea"/>
                <a:cs typeface="Times New Roman" panose="02020603050405020304" pitchFamily="18" charset="0"/>
              </a:rPr>
              <a:t>Research also identified three common barriers to enjoying camping and outdoor recreation </a:t>
            </a:r>
            <a:r>
              <a:rPr kumimoji="0" lang="en-CA" sz="1100" i="0" u="none" strike="noStrike" kern="100" cap="none" spc="0" normalizeH="0" baseline="0" noProof="0" dirty="0">
                <a:ln>
                  <a:noFill/>
                </a:ln>
                <a:solidFill>
                  <a:srgbClr val="3C3D3E"/>
                </a:solidFill>
                <a:effectLst/>
                <a:uLnTx/>
                <a:uFillTx/>
                <a:latin typeface="+mn-lt"/>
                <a:ea typeface="+mn-ea"/>
                <a:cs typeface="Times New Roman" panose="02020603050405020304" pitchFamily="18" charset="0"/>
              </a:rPr>
              <a:t>faced by these populations, which were:</a:t>
            </a:r>
          </a:p>
          <a:p>
            <a:pPr marL="171450" marR="0" lvl="1" indent="-171450" algn="l" defTabSz="1219170" rtl="0" eaLnBrk="1" fontAlgn="auto" latinLnBrk="0" hangingPunct="1">
              <a:lnSpc>
                <a:spcPct val="114000"/>
              </a:lnSpc>
              <a:spcBef>
                <a:spcPts val="0"/>
              </a:spcBef>
              <a:spcAft>
                <a:spcPts val="400"/>
              </a:spcAft>
              <a:buClrTx/>
              <a:buSzTx/>
              <a:buFont typeface="Arial" panose="020B0604020202020204" pitchFamily="34" charset="0"/>
              <a:buChar char="•"/>
              <a:tabLst/>
              <a:defRPr/>
            </a:pPr>
            <a:r>
              <a:rPr kumimoji="0" lang="en-CA" sz="1100" i="0" u="none" strike="noStrike" kern="100" cap="none" spc="0" normalizeH="0" baseline="0" noProof="0" dirty="0">
                <a:ln>
                  <a:noFill/>
                </a:ln>
                <a:solidFill>
                  <a:srgbClr val="3C3D3E"/>
                </a:solidFill>
                <a:effectLst/>
                <a:uLnTx/>
                <a:uFillTx/>
                <a:latin typeface="+mn-lt"/>
                <a:ea typeface="+mn-ea"/>
                <a:cs typeface="Times New Roman" panose="02020603050405020304" pitchFamily="18" charset="0"/>
              </a:rPr>
              <a:t>knowledge and skill gaps around camping and other outdoor activities; </a:t>
            </a:r>
          </a:p>
          <a:p>
            <a:pPr marL="171450" marR="0" lvl="1" indent="-171450" algn="l" defTabSz="1219170" rtl="0" eaLnBrk="1" fontAlgn="auto" latinLnBrk="0" hangingPunct="1">
              <a:lnSpc>
                <a:spcPct val="114000"/>
              </a:lnSpc>
              <a:spcBef>
                <a:spcPts val="0"/>
              </a:spcBef>
              <a:spcAft>
                <a:spcPts val="400"/>
              </a:spcAft>
              <a:buClrTx/>
              <a:buSzTx/>
              <a:buFont typeface="Arial" panose="020B0604020202020204" pitchFamily="34" charset="0"/>
              <a:buChar char="•"/>
              <a:tabLst/>
              <a:defRPr/>
            </a:pPr>
            <a:r>
              <a:rPr kumimoji="0" lang="en-CA" sz="1100" i="0" u="none" strike="noStrike" kern="100" cap="none" spc="0" normalizeH="0" baseline="0" noProof="0" dirty="0">
                <a:ln>
                  <a:noFill/>
                </a:ln>
                <a:solidFill>
                  <a:srgbClr val="3C3D3E"/>
                </a:solidFill>
                <a:effectLst/>
                <a:uLnTx/>
                <a:uFillTx/>
                <a:latin typeface="+mn-lt"/>
                <a:ea typeface="+mn-ea"/>
                <a:cs typeface="Times New Roman" panose="02020603050405020304" pitchFamily="18" charset="0"/>
              </a:rPr>
              <a:t>distance from urban areas to parks and outdoor recreation sites; and,</a:t>
            </a:r>
          </a:p>
          <a:p>
            <a:pPr marL="171450" marR="0" lvl="1" indent="-171450" algn="l" defTabSz="1219170" rtl="0" eaLnBrk="1" fontAlgn="auto" latinLnBrk="0" hangingPunct="1">
              <a:lnSpc>
                <a:spcPct val="114000"/>
              </a:lnSpc>
              <a:spcBef>
                <a:spcPts val="0"/>
              </a:spcBef>
              <a:spcAft>
                <a:spcPts val="400"/>
              </a:spcAft>
              <a:buClrTx/>
              <a:buSzTx/>
              <a:buFont typeface="Arial" panose="020B0604020202020204" pitchFamily="34" charset="0"/>
              <a:buChar char="•"/>
              <a:tabLst/>
              <a:defRPr/>
            </a:pPr>
            <a:r>
              <a:rPr kumimoji="0" lang="en-CA" sz="1100" i="0" u="none" strike="noStrike" kern="100" cap="none" spc="0" normalizeH="0" baseline="0" noProof="0" dirty="0">
                <a:ln>
                  <a:noFill/>
                </a:ln>
                <a:solidFill>
                  <a:srgbClr val="3C3D3E"/>
                </a:solidFill>
                <a:effectLst/>
                <a:uLnTx/>
                <a:uFillTx/>
                <a:latin typeface="+mn-lt"/>
                <a:ea typeface="+mn-ea"/>
                <a:cs typeface="Times New Roman" panose="02020603050405020304" pitchFamily="18" charset="0"/>
              </a:rPr>
              <a:t>costs associated </a:t>
            </a:r>
            <a:r>
              <a:rPr kumimoji="0" lang="en-CA" sz="1100" b="0" i="0" u="none" strike="noStrike" kern="100" cap="none" spc="0" normalizeH="0" baseline="0" noProof="0" dirty="0">
                <a:ln>
                  <a:noFill/>
                </a:ln>
                <a:solidFill>
                  <a:srgbClr val="3C3D3E"/>
                </a:solidFill>
                <a:effectLst/>
                <a:uLnTx/>
                <a:uFillTx/>
                <a:latin typeface="Microsoft New Tai Lue"/>
                <a:ea typeface="+mn-ea"/>
                <a:cs typeface="Times New Roman" panose="02020603050405020304" pitchFamily="18" charset="0"/>
              </a:rPr>
              <a:t>with equipment, entry fees, and transportation. </a:t>
            </a:r>
          </a:p>
          <a:p>
            <a:pPr>
              <a:lnSpc>
                <a:spcPct val="114000"/>
              </a:lnSpc>
            </a:pPr>
            <a:endParaRPr lang="en-CA" kern="100" noProof="0" dirty="0">
              <a:solidFill>
                <a:srgbClr val="3C3D3E"/>
              </a:solidFill>
              <a:cs typeface="Times New Roman" panose="02020603050405020304" pitchFamily="18" charset="0"/>
            </a:endParaRPr>
          </a:p>
          <a:p>
            <a:pPr>
              <a:lnSpc>
                <a:spcPct val="114000"/>
              </a:lnSpc>
            </a:pPr>
            <a:endParaRPr lang="en-CA" kern="100" noProof="0" dirty="0">
              <a:solidFill>
                <a:srgbClr val="3C3D3E"/>
              </a:solidFill>
              <a:cs typeface="Times New Roman" panose="02020603050405020304" pitchFamily="18" charset="0"/>
            </a:endParaRPr>
          </a:p>
          <a:p>
            <a:pPr>
              <a:lnSpc>
                <a:spcPct val="114000"/>
              </a:lnSpc>
            </a:pPr>
            <a:r>
              <a:rPr lang="en-CA" kern="100" noProof="0" dirty="0">
                <a:solidFill>
                  <a:srgbClr val="3C3D3E"/>
                </a:solidFill>
                <a:cs typeface="Times New Roman" panose="02020603050405020304" pitchFamily="18" charset="0"/>
              </a:rPr>
              <a:t>Since 2011, all three barriers have </a:t>
            </a:r>
            <a:r>
              <a:rPr lang="en-CA" kern="100" noProof="0" dirty="0">
                <a:cs typeface="Times New Roman" panose="02020603050405020304" pitchFamily="18" charset="0"/>
              </a:rPr>
              <a:t>informed  LTC’s program design, guiding the creation of new activities as well as the Program’s overall re-structuring and expansion in 2017.</a:t>
            </a:r>
          </a:p>
          <a:p>
            <a:pPr lvl="0">
              <a:lnSpc>
                <a:spcPct val="114000"/>
              </a:lnSpc>
              <a:spcAft>
                <a:spcPts val="0"/>
              </a:spcAft>
              <a:defRPr/>
            </a:pPr>
            <a:r>
              <a:rPr lang="en-CA" sz="1200" noProof="0" dirty="0">
                <a:solidFill>
                  <a:srgbClr val="63005D"/>
                </a:solidFill>
              </a:rPr>
              <a:t>Knowledge and Skill Gaps</a:t>
            </a:r>
            <a:endParaRPr lang="en-CA" sz="1200" spc="20" noProof="0" dirty="0">
              <a:solidFill>
                <a:srgbClr val="63005D"/>
              </a:solidFill>
            </a:endParaRPr>
          </a:p>
          <a:p>
            <a:pPr lvl="0">
              <a:lnSpc>
                <a:spcPct val="114000"/>
              </a:lnSpc>
              <a:defRPr/>
            </a:pPr>
            <a:r>
              <a:rPr lang="en-CA" noProof="0" dirty="0">
                <a:solidFill>
                  <a:srgbClr val="3C3D3E"/>
                </a:solidFill>
              </a:rPr>
              <a:t>Whether to raise awareness or build skills (see p. 12), the focus of virtually all LTC content relates to nature, camping, and outdoor recreation.</a:t>
            </a:r>
          </a:p>
          <a:p>
            <a:pPr lvl="0">
              <a:lnSpc>
                <a:spcPct val="114000"/>
              </a:lnSpc>
              <a:spcAft>
                <a:spcPts val="0"/>
              </a:spcAft>
              <a:defRPr/>
            </a:pPr>
            <a:r>
              <a:rPr lang="en-CA" sz="1200" noProof="0" dirty="0">
                <a:solidFill>
                  <a:srgbClr val="63005D"/>
                </a:solidFill>
              </a:rPr>
              <a:t>Distance Barriers</a:t>
            </a:r>
          </a:p>
          <a:p>
            <a:pPr>
              <a:lnSpc>
                <a:spcPct val="114000"/>
              </a:lnSpc>
            </a:pPr>
            <a:r>
              <a:rPr lang="en-CA" kern="100" noProof="0" dirty="0">
                <a:cs typeface="Times New Roman" panose="02020603050405020304" pitchFamily="18" charset="0"/>
              </a:rPr>
              <a:t>Considerations for distance informed the creation of LTC’s urban hubs (see Figure 2), basing program delivery in cities and close to target audiences. Most offerings were designed for mobility, with staff able to bring pop-ups and activity kits to schools or community centres. Hub staff also considered distance when planning overnight events, prioritizing urban and transit-accessible locations when possible.</a:t>
            </a:r>
          </a:p>
          <a:p>
            <a:pPr>
              <a:lnSpc>
                <a:spcPct val="114000"/>
              </a:lnSpc>
              <a:spcAft>
                <a:spcPts val="0"/>
              </a:spcAft>
              <a:defRPr/>
            </a:pPr>
            <a:r>
              <a:rPr lang="en-CA" sz="1200" noProof="0" dirty="0">
                <a:solidFill>
                  <a:srgbClr val="63005D"/>
                </a:solidFill>
              </a:rPr>
              <a:t>Cost Barriers</a:t>
            </a:r>
            <a:endParaRPr lang="en-CA" noProof="0" dirty="0">
              <a:solidFill>
                <a:srgbClr val="63005D"/>
              </a:solidFill>
            </a:endParaRPr>
          </a:p>
          <a:p>
            <a:pPr>
              <a:lnSpc>
                <a:spcPct val="114000"/>
              </a:lnSpc>
              <a:defRPr/>
            </a:pPr>
            <a:r>
              <a:rPr lang="en-CA" kern="100" noProof="0" dirty="0">
                <a:solidFill>
                  <a:srgbClr val="3C3D3E"/>
                </a:solidFill>
                <a:cs typeface="Times New Roman" panose="02020603050405020304" pitchFamily="18" charset="0"/>
              </a:rPr>
              <a:t>The majority of LTC offerings, like outreach and workshops, were free to participants, while more intensive activities, such as paddling or camping events, had fees set below cost-recovery levels to maintain affordability.</a:t>
            </a:r>
          </a:p>
        </p:txBody>
      </p:sp>
      <p:grpSp>
        <p:nvGrpSpPr>
          <p:cNvPr id="10" name="Group 9" descr="Map of Canada showing the location of LTC hubs in Vancouver, Edmonton, Saskatoon, Toronto, Ottawa, Montreal, and Halifax.">
            <a:extLst>
              <a:ext uri="{FF2B5EF4-FFF2-40B4-BE49-F238E27FC236}">
                <a16:creationId xmlns:a16="http://schemas.microsoft.com/office/drawing/2014/main" id="{4916852A-E3B2-D97D-C83E-704CFD9EC22C}"/>
              </a:ext>
            </a:extLst>
          </p:cNvPr>
          <p:cNvGrpSpPr>
            <a:grpSpLocks noChangeAspect="1"/>
          </p:cNvGrpSpPr>
          <p:nvPr/>
        </p:nvGrpSpPr>
        <p:grpSpPr>
          <a:xfrm>
            <a:off x="103816" y="5129878"/>
            <a:ext cx="4671384" cy="3598110"/>
            <a:chOff x="699920" y="4063592"/>
            <a:chExt cx="5889789" cy="4536582"/>
          </a:xfrm>
        </p:grpSpPr>
        <p:pic>
          <p:nvPicPr>
            <p:cNvPr id="11" name="Picture 10" descr="Map of Canada showing the location of LTC hubs in Vancouver, Edmonton, Saskatoon, Toronto, Ottawa, Montreal, and Halifax.">
              <a:extLst>
                <a:ext uri="{FF2B5EF4-FFF2-40B4-BE49-F238E27FC236}">
                  <a16:creationId xmlns:a16="http://schemas.microsoft.com/office/drawing/2014/main" id="{18178FDC-0755-088C-16E9-B492BB61561D}"/>
                </a:ext>
              </a:extLst>
            </p:cNvPr>
            <p:cNvPicPr preferRelativeResize="0">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892412" y="4063592"/>
              <a:ext cx="5248480" cy="4536582"/>
            </a:xfrm>
            <a:prstGeom prst="rect">
              <a:avLst/>
            </a:prstGeom>
          </p:spPr>
        </p:pic>
        <p:sp>
          <p:nvSpPr>
            <p:cNvPr id="13" name="TextBox 12">
              <a:extLst>
                <a:ext uri="{FF2B5EF4-FFF2-40B4-BE49-F238E27FC236}">
                  <a16:creationId xmlns:a16="http://schemas.microsoft.com/office/drawing/2014/main" id="{CFA11A8F-376B-484E-1FC8-25F12E36073D}"/>
                </a:ext>
              </a:extLst>
            </p:cNvPr>
            <p:cNvSpPr txBox="1"/>
            <p:nvPr/>
          </p:nvSpPr>
          <p:spPr>
            <a:xfrm>
              <a:off x="4629565" y="8151738"/>
              <a:ext cx="906591" cy="212687"/>
            </a:xfrm>
            <a:prstGeom prst="roundRect">
              <a:avLst/>
            </a:prstGeom>
            <a:solidFill>
              <a:schemeClr val="bg2">
                <a:lumMod val="20000"/>
                <a:lumOff val="80000"/>
                <a:alpha val="74000"/>
              </a:schemeClr>
            </a:solidFill>
            <a:ln>
              <a:noFill/>
            </a:ln>
          </p:spPr>
          <p:txBody>
            <a:bodyPr wrap="square" lIns="0" tIns="0" rIns="0" bIns="0" rtlCol="0" anchor="ctr">
              <a:spAutoFit/>
            </a:bodyPr>
            <a:lstStyle>
              <a:defPPr>
                <a:defRPr lang="en-US"/>
              </a:defPPr>
              <a:lvl1pPr algn="ctr">
                <a:defRPr sz="1200" b="1" spc="100">
                  <a:solidFill>
                    <a:srgbClr val="A06891"/>
                  </a:solidFill>
                </a:defRPr>
              </a:lvl1pPr>
            </a:lstStyle>
            <a:p>
              <a:r>
                <a:rPr lang="en-CA" sz="1000" noProof="0" dirty="0">
                  <a:solidFill>
                    <a:srgbClr val="7F217F"/>
                  </a:solidFill>
                </a:rPr>
                <a:t>Ottawa</a:t>
              </a:r>
            </a:p>
          </p:txBody>
        </p:sp>
        <p:sp>
          <p:nvSpPr>
            <p:cNvPr id="14" name="TextBox 13">
              <a:extLst>
                <a:ext uri="{FF2B5EF4-FFF2-40B4-BE49-F238E27FC236}">
                  <a16:creationId xmlns:a16="http://schemas.microsoft.com/office/drawing/2014/main" id="{EBC055F5-7263-D749-D6FA-C70BBF1AE873}"/>
                </a:ext>
              </a:extLst>
            </p:cNvPr>
            <p:cNvSpPr txBox="1"/>
            <p:nvPr/>
          </p:nvSpPr>
          <p:spPr>
            <a:xfrm>
              <a:off x="5683118" y="7583268"/>
              <a:ext cx="906591" cy="212687"/>
            </a:xfrm>
            <a:prstGeom prst="roundRect">
              <a:avLst/>
            </a:prstGeom>
            <a:solidFill>
              <a:schemeClr val="bg2">
                <a:lumMod val="20000"/>
                <a:lumOff val="80000"/>
                <a:alpha val="62000"/>
              </a:schemeClr>
            </a:solidFill>
            <a:ln>
              <a:noFill/>
            </a:ln>
          </p:spPr>
          <p:txBody>
            <a:bodyPr wrap="square" lIns="0" tIns="0" rIns="0" bIns="0" rtlCol="0" anchor="ctr">
              <a:spAutoFit/>
            </a:bodyPr>
            <a:lstStyle>
              <a:defPPr>
                <a:defRPr lang="en-US"/>
              </a:defPPr>
              <a:lvl1pPr algn="ctr">
                <a:defRPr sz="1200" b="1" spc="100">
                  <a:solidFill>
                    <a:srgbClr val="A06891"/>
                  </a:solidFill>
                </a:defRPr>
              </a:lvl1pPr>
            </a:lstStyle>
            <a:p>
              <a:r>
                <a:rPr lang="en-CA" sz="1000" noProof="0" dirty="0">
                  <a:solidFill>
                    <a:srgbClr val="7F217F"/>
                  </a:solidFill>
                </a:rPr>
                <a:t>Halifax</a:t>
              </a:r>
            </a:p>
          </p:txBody>
        </p:sp>
        <p:sp>
          <p:nvSpPr>
            <p:cNvPr id="15" name="TextBox 14">
              <a:extLst>
                <a:ext uri="{FF2B5EF4-FFF2-40B4-BE49-F238E27FC236}">
                  <a16:creationId xmlns:a16="http://schemas.microsoft.com/office/drawing/2014/main" id="{D87A0832-A259-BD23-604D-94E6111C31A8}"/>
                </a:ext>
              </a:extLst>
            </p:cNvPr>
            <p:cNvSpPr txBox="1"/>
            <p:nvPr/>
          </p:nvSpPr>
          <p:spPr>
            <a:xfrm>
              <a:off x="4029293" y="7330188"/>
              <a:ext cx="1276146" cy="253437"/>
            </a:xfrm>
            <a:prstGeom prst="roundRect">
              <a:avLst/>
            </a:prstGeom>
            <a:solidFill>
              <a:schemeClr val="bg2">
                <a:lumMod val="20000"/>
                <a:lumOff val="80000"/>
                <a:alpha val="82000"/>
              </a:schemeClr>
            </a:solidFill>
            <a:ln>
              <a:noFill/>
            </a:ln>
          </p:spPr>
          <p:txBody>
            <a:bodyPr wrap="square" lIns="0" tIns="0" rIns="0" bIns="0" rtlCol="0" anchor="ctr">
              <a:spAutoFit/>
            </a:bodyPr>
            <a:lstStyle>
              <a:defPPr>
                <a:defRPr lang="en-US"/>
              </a:defPPr>
              <a:lvl1pPr algn="ctr">
                <a:defRPr sz="1200" b="1" spc="100">
                  <a:solidFill>
                    <a:srgbClr val="A06891"/>
                  </a:solidFill>
                </a:defRPr>
              </a:lvl1pPr>
            </a:lstStyle>
            <a:p>
              <a:r>
                <a:rPr lang="en-CA" sz="1000" noProof="0" dirty="0">
                  <a:solidFill>
                    <a:srgbClr val="7F217F"/>
                  </a:solidFill>
                </a:rPr>
                <a:t>Montreal</a:t>
              </a:r>
            </a:p>
          </p:txBody>
        </p:sp>
        <p:sp>
          <p:nvSpPr>
            <p:cNvPr id="17" name="TextBox 16">
              <a:extLst>
                <a:ext uri="{FF2B5EF4-FFF2-40B4-BE49-F238E27FC236}">
                  <a16:creationId xmlns:a16="http://schemas.microsoft.com/office/drawing/2014/main" id="{2C071999-E007-0F24-E5DD-B6A005F0A0E8}"/>
                </a:ext>
              </a:extLst>
            </p:cNvPr>
            <p:cNvSpPr txBox="1"/>
            <p:nvPr/>
          </p:nvSpPr>
          <p:spPr>
            <a:xfrm>
              <a:off x="2568489" y="7227665"/>
              <a:ext cx="1276143" cy="253435"/>
            </a:xfrm>
            <a:prstGeom prst="roundRect">
              <a:avLst/>
            </a:prstGeom>
            <a:solidFill>
              <a:schemeClr val="bg2">
                <a:lumMod val="20000"/>
                <a:lumOff val="80000"/>
                <a:alpha val="79000"/>
              </a:schemeClr>
            </a:solidFill>
            <a:ln>
              <a:noFill/>
            </a:ln>
          </p:spPr>
          <p:txBody>
            <a:bodyPr wrap="square" lIns="0" tIns="0" rIns="0" bIns="0" rtlCol="0" anchor="ctr">
              <a:spAutoFit/>
            </a:bodyPr>
            <a:lstStyle/>
            <a:p>
              <a:pPr algn="ctr"/>
              <a:r>
                <a:rPr lang="en-CA" sz="1000" b="1" spc="100" noProof="0" dirty="0">
                  <a:solidFill>
                    <a:srgbClr val="63005D"/>
                  </a:solidFill>
                </a:rPr>
                <a:t>Saskatoon</a:t>
              </a:r>
              <a:endParaRPr lang="en-CA" sz="1100" b="1" spc="100" noProof="0" dirty="0">
                <a:solidFill>
                  <a:srgbClr val="63005D"/>
                </a:solidFill>
              </a:endParaRPr>
            </a:p>
          </p:txBody>
        </p:sp>
        <p:sp>
          <p:nvSpPr>
            <p:cNvPr id="18" name="TextBox 17" descr="Map of Canada showing the location of LTC hubs in Vancouver, Edmonton, Saskatoon, Toronto, Ottawa, Montreal, and Halifax.">
              <a:extLst>
                <a:ext uri="{FF2B5EF4-FFF2-40B4-BE49-F238E27FC236}">
                  <a16:creationId xmlns:a16="http://schemas.microsoft.com/office/drawing/2014/main" id="{8EB2B376-28AA-099C-03AA-E55AF88E0F5C}"/>
                </a:ext>
              </a:extLst>
            </p:cNvPr>
            <p:cNvSpPr txBox="1"/>
            <p:nvPr/>
          </p:nvSpPr>
          <p:spPr>
            <a:xfrm>
              <a:off x="1549426" y="6617270"/>
              <a:ext cx="1464808" cy="225400"/>
            </a:xfrm>
            <a:prstGeom prst="roundRect">
              <a:avLst/>
            </a:prstGeom>
            <a:solidFill>
              <a:schemeClr val="bg1">
                <a:lumMod val="95000"/>
                <a:alpha val="80000"/>
              </a:schemeClr>
            </a:solidFill>
            <a:ln>
              <a:noFill/>
            </a:ln>
          </p:spPr>
          <p:txBody>
            <a:bodyPr wrap="square" lIns="0" tIns="0" rIns="0" bIns="0" rtlCol="0" anchor="ctr">
              <a:spAutoFit/>
            </a:bodyPr>
            <a:lstStyle/>
            <a:p>
              <a:pPr algn="ctr"/>
              <a:r>
                <a:rPr lang="en-CA" sz="1050" b="1" spc="100" noProof="0" dirty="0">
                  <a:solidFill>
                    <a:srgbClr val="7F217F"/>
                  </a:solidFill>
                </a:rPr>
                <a:t>Edmonton</a:t>
              </a:r>
              <a:endParaRPr lang="en-CA" sz="1200" b="1" spc="100" noProof="0" dirty="0">
                <a:solidFill>
                  <a:srgbClr val="7F217F"/>
                </a:solidFill>
              </a:endParaRPr>
            </a:p>
          </p:txBody>
        </p:sp>
        <p:sp>
          <p:nvSpPr>
            <p:cNvPr id="19" name="TextBox 18">
              <a:extLst>
                <a:ext uri="{FF2B5EF4-FFF2-40B4-BE49-F238E27FC236}">
                  <a16:creationId xmlns:a16="http://schemas.microsoft.com/office/drawing/2014/main" id="{CA964C36-F211-7277-D6A3-7783805F61C1}"/>
                </a:ext>
              </a:extLst>
            </p:cNvPr>
            <p:cNvSpPr txBox="1"/>
            <p:nvPr/>
          </p:nvSpPr>
          <p:spPr>
            <a:xfrm>
              <a:off x="699920" y="7339070"/>
              <a:ext cx="1276143" cy="266109"/>
            </a:xfrm>
            <a:prstGeom prst="roundRect">
              <a:avLst/>
            </a:prstGeom>
            <a:solidFill>
              <a:schemeClr val="bg2">
                <a:lumMod val="20000"/>
                <a:lumOff val="80000"/>
                <a:alpha val="90000"/>
              </a:schemeClr>
            </a:solidFill>
            <a:ln>
              <a:noFill/>
            </a:ln>
          </p:spPr>
          <p:txBody>
            <a:bodyPr wrap="square" lIns="0" tIns="0" rIns="0" bIns="0" rtlCol="0" anchor="ctr">
              <a:spAutoFit/>
            </a:bodyPr>
            <a:lstStyle/>
            <a:p>
              <a:pPr algn="ctr"/>
              <a:r>
                <a:rPr lang="en-CA" sz="1050" b="1" spc="100" noProof="0" dirty="0">
                  <a:solidFill>
                    <a:srgbClr val="7F217F"/>
                  </a:solidFill>
                </a:rPr>
                <a:t>Vancouver</a:t>
              </a:r>
              <a:endParaRPr lang="en-CA" sz="1200" b="1" spc="100" noProof="0" dirty="0">
                <a:solidFill>
                  <a:srgbClr val="7F217F"/>
                </a:solidFill>
              </a:endParaRPr>
            </a:p>
          </p:txBody>
        </p:sp>
        <p:sp>
          <p:nvSpPr>
            <p:cNvPr id="20" name="TextBox 19">
              <a:extLst>
                <a:ext uri="{FF2B5EF4-FFF2-40B4-BE49-F238E27FC236}">
                  <a16:creationId xmlns:a16="http://schemas.microsoft.com/office/drawing/2014/main" id="{8E4412ED-0384-01D7-5D1B-29A33FFBCBEE}"/>
                </a:ext>
              </a:extLst>
            </p:cNvPr>
            <p:cNvSpPr txBox="1"/>
            <p:nvPr/>
          </p:nvSpPr>
          <p:spPr>
            <a:xfrm>
              <a:off x="3335169" y="8133939"/>
              <a:ext cx="1008385" cy="212687"/>
            </a:xfrm>
            <a:prstGeom prst="roundRect">
              <a:avLst/>
            </a:prstGeom>
            <a:solidFill>
              <a:schemeClr val="bg2">
                <a:lumMod val="20000"/>
                <a:lumOff val="80000"/>
                <a:alpha val="62000"/>
              </a:schemeClr>
            </a:solidFill>
            <a:ln>
              <a:noFill/>
            </a:ln>
          </p:spPr>
          <p:txBody>
            <a:bodyPr wrap="square" lIns="0" tIns="0" rIns="0" bIns="0" rtlCol="0" anchor="ctr">
              <a:spAutoFit/>
            </a:bodyPr>
            <a:lstStyle>
              <a:defPPr>
                <a:defRPr lang="en-US"/>
              </a:defPPr>
              <a:lvl1pPr algn="ctr">
                <a:defRPr sz="1200" b="1" spc="100">
                  <a:solidFill>
                    <a:srgbClr val="A06891"/>
                  </a:solidFill>
                </a:defRPr>
              </a:lvl1pPr>
            </a:lstStyle>
            <a:p>
              <a:r>
                <a:rPr lang="en-CA" sz="1000" noProof="0" dirty="0">
                  <a:solidFill>
                    <a:srgbClr val="7F217F"/>
                  </a:solidFill>
                </a:rPr>
                <a:t>Toronto</a:t>
              </a:r>
            </a:p>
          </p:txBody>
        </p:sp>
      </p:grpSp>
      <p:sp>
        <p:nvSpPr>
          <p:cNvPr id="21" name="Title 10">
            <a:extLst>
              <a:ext uri="{FF2B5EF4-FFF2-40B4-BE49-F238E27FC236}">
                <a16:creationId xmlns:a16="http://schemas.microsoft.com/office/drawing/2014/main" id="{C3621962-D936-2A98-618F-AC2411CB8C3C}"/>
              </a:ext>
            </a:extLst>
          </p:cNvPr>
          <p:cNvSpPr txBox="1">
            <a:spLocks/>
          </p:cNvSpPr>
          <p:nvPr/>
        </p:nvSpPr>
        <p:spPr>
          <a:xfrm>
            <a:off x="3388352" y="6476448"/>
            <a:ext cx="2571012" cy="414201"/>
          </a:xfrm>
          <a:prstGeom prst="rect">
            <a:avLst/>
          </a:prstGeom>
        </p:spPr>
        <p:txBody>
          <a:bodyPr vert="horz" wrap="square" lIns="0" tIns="0" rIns="0" bIns="0" rtlCol="0" anchor="t">
            <a:noAutofit/>
          </a:bodyPr>
          <a:lstStyle>
            <a:lvl1pPr algn="l" defTabSz="1219170" rtl="0" eaLnBrk="1" latinLnBrk="0" hangingPunct="1">
              <a:lnSpc>
                <a:spcPct val="95000"/>
              </a:lnSpc>
              <a:spcBef>
                <a:spcPct val="0"/>
              </a:spcBef>
              <a:buNone/>
              <a:defRPr lang="en-CA" sz="2800" b="0" i="0" kern="1200" spc="0" baseline="0" dirty="0">
                <a:solidFill>
                  <a:schemeClr val="tx2"/>
                </a:solidFill>
                <a:latin typeface="HelveticaNeue LT 45 Light" panose="020B0403020202020204" pitchFamily="34" charset="0"/>
                <a:ea typeface="+mj-ea"/>
                <a:cs typeface="+mj-cs"/>
              </a:defRPr>
            </a:lvl1pPr>
          </a:lstStyle>
          <a:p>
            <a:pPr>
              <a:lnSpc>
                <a:spcPct val="100000"/>
              </a:lnSpc>
            </a:pPr>
            <a:r>
              <a:rPr lang="en-CA" sz="1200" b="1" noProof="0" dirty="0">
                <a:latin typeface="Aptos" panose="020B0004020202020204" pitchFamily="34" charset="0"/>
              </a:rPr>
              <a:t>Figure 2: LTC Urban Hubs</a:t>
            </a:r>
            <a:br>
              <a:rPr lang="en-CA" sz="1200" b="1" noProof="0" dirty="0">
                <a:latin typeface="Aptos" panose="020B0004020202020204" pitchFamily="34" charset="0"/>
              </a:rPr>
            </a:br>
            <a:r>
              <a:rPr lang="en-CA" sz="1200" b="1" noProof="0" dirty="0">
                <a:latin typeface="Aptos" panose="020B0004020202020204" pitchFamily="34" charset="0"/>
              </a:rPr>
              <a:t>2017-2025</a:t>
            </a:r>
            <a:br>
              <a:rPr lang="en-CA" sz="1600" noProof="0" dirty="0">
                <a:latin typeface="+mn-lt"/>
              </a:rPr>
            </a:br>
            <a:endParaRPr lang="en-CA" sz="1600" noProof="0" dirty="0">
              <a:latin typeface="+mn-lt"/>
            </a:endParaRPr>
          </a:p>
        </p:txBody>
      </p:sp>
      <p:sp>
        <p:nvSpPr>
          <p:cNvPr id="26" name="Title 1">
            <a:extLst>
              <a:ext uri="{FF2B5EF4-FFF2-40B4-BE49-F238E27FC236}">
                <a16:creationId xmlns:a16="http://schemas.microsoft.com/office/drawing/2014/main" id="{BC0445CB-A240-7536-99BA-AA8B07FEC81D}"/>
              </a:ext>
            </a:extLst>
          </p:cNvPr>
          <p:cNvSpPr>
            <a:spLocks noGrp="1"/>
          </p:cNvSpPr>
          <p:nvPr>
            <p:ph type="title"/>
          </p:nvPr>
        </p:nvSpPr>
        <p:spPr>
          <a:xfrm>
            <a:off x="2885663" y="212400"/>
            <a:ext cx="3671999" cy="180000"/>
          </a:xfrm>
        </p:spPr>
        <p:txBody>
          <a:bodyPr/>
          <a:lstStyle/>
          <a:p>
            <a:pPr algn="r"/>
            <a:r>
              <a:rPr lang="en-CA" sz="1400" spc="40" noProof="0" dirty="0"/>
              <a:t>Program Profile</a:t>
            </a:r>
            <a:endParaRPr lang="en-CA" sz="1400" noProof="0" dirty="0"/>
          </a:p>
        </p:txBody>
      </p:sp>
    </p:spTree>
    <p:extLst>
      <p:ext uri="{BB962C8B-B14F-4D97-AF65-F5344CB8AC3E}">
        <p14:creationId xmlns:p14="http://schemas.microsoft.com/office/powerpoint/2010/main" val="6395545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23F897-429C-0E62-15FD-ACB23762C112}"/>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02F221F-399B-95A0-BBC4-AA3F89FF9323}"/>
              </a:ext>
            </a:extLst>
          </p:cNvPr>
          <p:cNvSpPr>
            <a:spLocks noGrp="1"/>
          </p:cNvSpPr>
          <p:nvPr>
            <p:ph type="title"/>
          </p:nvPr>
        </p:nvSpPr>
        <p:spPr/>
        <p:txBody>
          <a:bodyPr/>
          <a:lstStyle/>
          <a:p>
            <a:r>
              <a:rPr lang="en-CA" noProof="0" dirty="0"/>
              <a:t>Program Profile</a:t>
            </a:r>
          </a:p>
        </p:txBody>
      </p:sp>
      <p:grpSp>
        <p:nvGrpSpPr>
          <p:cNvPr id="6" name="Group 5" descr="A horizontal three-stage diagram showing a progression from “Awareness” to “Exposure” to “Experience”.&#10;Under “Awareness,” the text reads: “Brief outreach activities designed to spark interest,” with two examples: “Pop-up outreach in public spaces” and “Outreach at festivals and other large events.”&#10;Under “Exposure,” the text reads: “Facilitated introductions to camping and outdoor skills,” with four examples: “Workshops,” “Virtual events,” “Camping day events,” and “Evening campfires.”&#10;Under “Experience,” the text reads: “Immersive hands-on learning,” with two examples: “Overnight camping events” and “Learn-to events focusing on activities such as paddling, skiing, and fishing.”&#10;">
            <a:extLst>
              <a:ext uri="{FF2B5EF4-FFF2-40B4-BE49-F238E27FC236}">
                <a16:creationId xmlns:a16="http://schemas.microsoft.com/office/drawing/2014/main" id="{F64AA975-BE8F-41FB-4FF1-79FE727DF865}"/>
              </a:ext>
            </a:extLst>
          </p:cNvPr>
          <p:cNvGrpSpPr/>
          <p:nvPr/>
        </p:nvGrpSpPr>
        <p:grpSpPr>
          <a:xfrm>
            <a:off x="0" y="6175329"/>
            <a:ext cx="6570000" cy="2232000"/>
            <a:chOff x="-22860" y="5601380"/>
            <a:chExt cx="6570000" cy="2232000"/>
          </a:xfrm>
        </p:grpSpPr>
        <p:sp>
          <p:nvSpPr>
            <p:cNvPr id="7" name="Rectangle 6">
              <a:extLst>
                <a:ext uri="{FF2B5EF4-FFF2-40B4-BE49-F238E27FC236}">
                  <a16:creationId xmlns:a16="http://schemas.microsoft.com/office/drawing/2014/main" id="{17A4B082-5A9D-52D8-D070-313D752D1700}"/>
                </a:ext>
              </a:extLst>
            </p:cNvPr>
            <p:cNvSpPr/>
            <p:nvPr/>
          </p:nvSpPr>
          <p:spPr>
            <a:xfrm>
              <a:off x="-22860" y="5601380"/>
              <a:ext cx="6570000" cy="2232000"/>
            </a:xfrm>
            <a:prstGeom prst="rect">
              <a:avLst/>
            </a:prstGeom>
            <a:solidFill>
              <a:srgbClr val="F6F3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5000"/>
                </a:lnSpc>
              </a:pPr>
              <a:endParaRPr lang="en-CA" b="1" noProof="0" dirty="0">
                <a:solidFill>
                  <a:schemeClr val="tx2"/>
                </a:solidFill>
                <a:latin typeface="+mj-lt"/>
              </a:endParaRPr>
            </a:p>
          </p:txBody>
        </p:sp>
        <p:sp>
          <p:nvSpPr>
            <p:cNvPr id="8" name="Freeform: Shape 7">
              <a:extLst>
                <a:ext uri="{FF2B5EF4-FFF2-40B4-BE49-F238E27FC236}">
                  <a16:creationId xmlns:a16="http://schemas.microsoft.com/office/drawing/2014/main" id="{71DE1EBC-5FD3-4A79-904F-04E1FC95DE2F}"/>
                </a:ext>
              </a:extLst>
            </p:cNvPr>
            <p:cNvSpPr/>
            <p:nvPr/>
          </p:nvSpPr>
          <p:spPr>
            <a:xfrm>
              <a:off x="350030" y="5992440"/>
              <a:ext cx="1872000" cy="360000"/>
            </a:xfrm>
            <a:custGeom>
              <a:avLst/>
              <a:gdLst>
                <a:gd name="connsiteX0" fmla="*/ 0 w 1018670"/>
                <a:gd name="connsiteY0" fmla="*/ 40509 h 405091"/>
                <a:gd name="connsiteX1" fmla="*/ 40509 w 1018670"/>
                <a:gd name="connsiteY1" fmla="*/ 0 h 405091"/>
                <a:gd name="connsiteX2" fmla="*/ 978161 w 1018670"/>
                <a:gd name="connsiteY2" fmla="*/ 0 h 405091"/>
                <a:gd name="connsiteX3" fmla="*/ 1018670 w 1018670"/>
                <a:gd name="connsiteY3" fmla="*/ 40509 h 405091"/>
                <a:gd name="connsiteX4" fmla="*/ 1018670 w 1018670"/>
                <a:gd name="connsiteY4" fmla="*/ 364582 h 405091"/>
                <a:gd name="connsiteX5" fmla="*/ 978161 w 1018670"/>
                <a:gd name="connsiteY5" fmla="*/ 405091 h 405091"/>
                <a:gd name="connsiteX6" fmla="*/ 40509 w 1018670"/>
                <a:gd name="connsiteY6" fmla="*/ 405091 h 405091"/>
                <a:gd name="connsiteX7" fmla="*/ 0 w 1018670"/>
                <a:gd name="connsiteY7" fmla="*/ 364582 h 405091"/>
                <a:gd name="connsiteX8" fmla="*/ 0 w 1018670"/>
                <a:gd name="connsiteY8" fmla="*/ 40509 h 405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18670" h="405091">
                  <a:moveTo>
                    <a:pt x="0" y="40509"/>
                  </a:moveTo>
                  <a:cubicBezTo>
                    <a:pt x="0" y="18136"/>
                    <a:pt x="18136" y="0"/>
                    <a:pt x="40509" y="0"/>
                  </a:cubicBezTo>
                  <a:lnTo>
                    <a:pt x="978161" y="0"/>
                  </a:lnTo>
                  <a:cubicBezTo>
                    <a:pt x="1000534" y="0"/>
                    <a:pt x="1018670" y="18136"/>
                    <a:pt x="1018670" y="40509"/>
                  </a:cubicBezTo>
                  <a:lnTo>
                    <a:pt x="1018670" y="364582"/>
                  </a:lnTo>
                  <a:cubicBezTo>
                    <a:pt x="1018670" y="386955"/>
                    <a:pt x="1000534" y="405091"/>
                    <a:pt x="978161" y="405091"/>
                  </a:cubicBezTo>
                  <a:lnTo>
                    <a:pt x="40509" y="405091"/>
                  </a:lnTo>
                  <a:cubicBezTo>
                    <a:pt x="18136" y="405091"/>
                    <a:pt x="0" y="386955"/>
                    <a:pt x="0" y="364582"/>
                  </a:cubicBezTo>
                  <a:lnTo>
                    <a:pt x="0" y="40509"/>
                  </a:lnTo>
                  <a:close/>
                </a:path>
              </a:pathLst>
            </a:custGeom>
            <a:solidFill>
              <a:srgbClr val="B1C32B"/>
            </a:solidFill>
            <a:ln>
              <a:noFill/>
            </a:ln>
          </p:spPr>
          <p:style>
            <a:lnRef idx="2">
              <a:schemeClr val="lt1">
                <a:hueOff val="0"/>
                <a:satOff val="0"/>
                <a:lumOff val="0"/>
                <a:alphaOff val="0"/>
              </a:schemeClr>
            </a:lnRef>
            <a:fillRef idx="1">
              <a:scrgbClr r="0" g="0" b="0"/>
            </a:fillRef>
            <a:effectRef idx="0">
              <a:schemeClr val="accent6">
                <a:hueOff val="0"/>
                <a:satOff val="0"/>
                <a:lumOff val="0"/>
                <a:alphaOff val="0"/>
              </a:schemeClr>
            </a:effectRef>
            <a:fontRef idx="minor">
              <a:schemeClr val="lt1"/>
            </a:fontRef>
          </p:style>
          <p:txBody>
            <a:bodyPr spcFirstLastPara="0" vert="horz" wrap="square" lIns="38535" tIns="29645" rIns="38535" bIns="29645" numCol="1" spcCol="1270" anchor="ctr" anchorCtr="0">
              <a:noAutofit/>
            </a:bodyPr>
            <a:lstStyle/>
            <a:p>
              <a:pPr marL="0" lvl="0" indent="0" algn="ctr" defTabSz="622300">
                <a:spcBef>
                  <a:spcPct val="0"/>
                </a:spcBef>
                <a:buNone/>
              </a:pPr>
              <a:r>
                <a:rPr lang="en-CA" sz="1400" b="1" kern="1200" noProof="0" dirty="0"/>
                <a:t>Awareness</a:t>
              </a:r>
            </a:p>
          </p:txBody>
        </p:sp>
        <p:sp>
          <p:nvSpPr>
            <p:cNvPr id="9" name="Freeform: Shape 8">
              <a:extLst>
                <a:ext uri="{FF2B5EF4-FFF2-40B4-BE49-F238E27FC236}">
                  <a16:creationId xmlns:a16="http://schemas.microsoft.com/office/drawing/2014/main" id="{9C86360B-5C3C-C94F-2A65-1DB139AFD217}"/>
                </a:ext>
              </a:extLst>
            </p:cNvPr>
            <p:cNvSpPr/>
            <p:nvPr/>
          </p:nvSpPr>
          <p:spPr>
            <a:xfrm>
              <a:off x="2409931" y="5992440"/>
              <a:ext cx="1872000" cy="360000"/>
            </a:xfrm>
            <a:custGeom>
              <a:avLst/>
              <a:gdLst>
                <a:gd name="connsiteX0" fmla="*/ 0 w 1018670"/>
                <a:gd name="connsiteY0" fmla="*/ 40509 h 405091"/>
                <a:gd name="connsiteX1" fmla="*/ 40509 w 1018670"/>
                <a:gd name="connsiteY1" fmla="*/ 0 h 405091"/>
                <a:gd name="connsiteX2" fmla="*/ 978161 w 1018670"/>
                <a:gd name="connsiteY2" fmla="*/ 0 h 405091"/>
                <a:gd name="connsiteX3" fmla="*/ 1018670 w 1018670"/>
                <a:gd name="connsiteY3" fmla="*/ 40509 h 405091"/>
                <a:gd name="connsiteX4" fmla="*/ 1018670 w 1018670"/>
                <a:gd name="connsiteY4" fmla="*/ 364582 h 405091"/>
                <a:gd name="connsiteX5" fmla="*/ 978161 w 1018670"/>
                <a:gd name="connsiteY5" fmla="*/ 405091 h 405091"/>
                <a:gd name="connsiteX6" fmla="*/ 40509 w 1018670"/>
                <a:gd name="connsiteY6" fmla="*/ 405091 h 405091"/>
                <a:gd name="connsiteX7" fmla="*/ 0 w 1018670"/>
                <a:gd name="connsiteY7" fmla="*/ 364582 h 405091"/>
                <a:gd name="connsiteX8" fmla="*/ 0 w 1018670"/>
                <a:gd name="connsiteY8" fmla="*/ 40509 h 405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18670" h="405091">
                  <a:moveTo>
                    <a:pt x="0" y="40509"/>
                  </a:moveTo>
                  <a:cubicBezTo>
                    <a:pt x="0" y="18136"/>
                    <a:pt x="18136" y="0"/>
                    <a:pt x="40509" y="0"/>
                  </a:cubicBezTo>
                  <a:lnTo>
                    <a:pt x="978161" y="0"/>
                  </a:lnTo>
                  <a:cubicBezTo>
                    <a:pt x="1000534" y="0"/>
                    <a:pt x="1018670" y="18136"/>
                    <a:pt x="1018670" y="40509"/>
                  </a:cubicBezTo>
                  <a:lnTo>
                    <a:pt x="1018670" y="364582"/>
                  </a:lnTo>
                  <a:cubicBezTo>
                    <a:pt x="1018670" y="386955"/>
                    <a:pt x="1000534" y="405091"/>
                    <a:pt x="978161" y="405091"/>
                  </a:cubicBezTo>
                  <a:lnTo>
                    <a:pt x="40509" y="405091"/>
                  </a:lnTo>
                  <a:cubicBezTo>
                    <a:pt x="18136" y="405091"/>
                    <a:pt x="0" y="386955"/>
                    <a:pt x="0" y="364582"/>
                  </a:cubicBezTo>
                  <a:lnTo>
                    <a:pt x="0" y="40509"/>
                  </a:lnTo>
                  <a:close/>
                </a:path>
              </a:pathLst>
            </a:custGeom>
            <a:solidFill>
              <a:srgbClr val="EE8E00"/>
            </a:solidFill>
            <a:ln>
              <a:noFill/>
            </a:ln>
          </p:spPr>
          <p:style>
            <a:lnRef idx="2">
              <a:schemeClr val="lt1">
                <a:hueOff val="0"/>
                <a:satOff val="0"/>
                <a:lumOff val="0"/>
                <a:alphaOff val="0"/>
              </a:schemeClr>
            </a:lnRef>
            <a:fillRef idx="1">
              <a:scrgbClr r="0" g="0" b="0"/>
            </a:fillRef>
            <a:effectRef idx="0">
              <a:schemeClr val="accent6">
                <a:hueOff val="0"/>
                <a:satOff val="0"/>
                <a:lumOff val="0"/>
                <a:alphaOff val="0"/>
              </a:schemeClr>
            </a:effectRef>
            <a:fontRef idx="minor">
              <a:schemeClr val="lt1"/>
            </a:fontRef>
          </p:style>
          <p:txBody>
            <a:bodyPr spcFirstLastPara="0" vert="horz" wrap="square" lIns="38535" tIns="29645" rIns="38535" bIns="29645" numCol="1" spcCol="1270" anchor="ctr" anchorCtr="0">
              <a:noAutofit/>
            </a:bodyPr>
            <a:lstStyle/>
            <a:p>
              <a:pPr marL="0" lvl="0" indent="0" algn="ctr" defTabSz="622300">
                <a:spcBef>
                  <a:spcPct val="0"/>
                </a:spcBef>
                <a:buNone/>
              </a:pPr>
              <a:r>
                <a:rPr lang="en-CA" sz="1400" b="1" kern="1200" noProof="0" dirty="0"/>
                <a:t>Exposure</a:t>
              </a:r>
              <a:endParaRPr lang="en-CA" sz="1900" b="1" kern="1200" noProof="0" dirty="0"/>
            </a:p>
          </p:txBody>
        </p:sp>
        <p:pic>
          <p:nvPicPr>
            <p:cNvPr id="10" name="Picture 9" descr="A white symbol of a person holding a paddle&#10;&#10;AI-generated content may be incorrect.">
              <a:extLst>
                <a:ext uri="{FF2B5EF4-FFF2-40B4-BE49-F238E27FC236}">
                  <a16:creationId xmlns:a16="http://schemas.microsoft.com/office/drawing/2014/main" id="{F75D2E0B-5B74-8577-F67D-C34CC6BC49E3}"/>
                </a:ext>
              </a:extLst>
            </p:cNvPr>
            <p:cNvPicPr>
              <a:picLocks noChangeAspect="1"/>
            </p:cNvPicPr>
            <p:nvPr/>
          </p:nvPicPr>
          <p:blipFill>
            <a:blip r:embed="rId2" cstate="print">
              <a:extLst>
                <a:ext uri="{28A0092B-C50C-407E-A947-70E740481C1C}">
                  <a14:useLocalDpi xmlns:a14="http://schemas.microsoft.com/office/drawing/2010/main"/>
                </a:ext>
              </a:extLst>
            </a:blip>
            <a:srcRect l="8087" t="18180" r="7021" b="21590"/>
            <a:stretch/>
          </p:blipFill>
          <p:spPr>
            <a:xfrm>
              <a:off x="4571862" y="6894453"/>
              <a:ext cx="304477" cy="216000"/>
            </a:xfrm>
            <a:prstGeom prst="rect">
              <a:avLst/>
            </a:prstGeom>
            <a:ln>
              <a:noFill/>
            </a:ln>
          </p:spPr>
        </p:pic>
        <p:sp>
          <p:nvSpPr>
            <p:cNvPr id="11" name="Freeform: Shape 10">
              <a:extLst>
                <a:ext uri="{FF2B5EF4-FFF2-40B4-BE49-F238E27FC236}">
                  <a16:creationId xmlns:a16="http://schemas.microsoft.com/office/drawing/2014/main" id="{E9996428-6805-B05A-69B0-51631F8A04FE}"/>
                </a:ext>
              </a:extLst>
            </p:cNvPr>
            <p:cNvSpPr/>
            <p:nvPr/>
          </p:nvSpPr>
          <p:spPr>
            <a:xfrm>
              <a:off x="4450194" y="6002735"/>
              <a:ext cx="1872000" cy="360000"/>
            </a:xfrm>
            <a:custGeom>
              <a:avLst/>
              <a:gdLst>
                <a:gd name="connsiteX0" fmla="*/ 0 w 1080004"/>
                <a:gd name="connsiteY0" fmla="*/ 40509 h 405091"/>
                <a:gd name="connsiteX1" fmla="*/ 40509 w 1080004"/>
                <a:gd name="connsiteY1" fmla="*/ 0 h 405091"/>
                <a:gd name="connsiteX2" fmla="*/ 1039495 w 1080004"/>
                <a:gd name="connsiteY2" fmla="*/ 0 h 405091"/>
                <a:gd name="connsiteX3" fmla="*/ 1080004 w 1080004"/>
                <a:gd name="connsiteY3" fmla="*/ 40509 h 405091"/>
                <a:gd name="connsiteX4" fmla="*/ 1080004 w 1080004"/>
                <a:gd name="connsiteY4" fmla="*/ 364582 h 405091"/>
                <a:gd name="connsiteX5" fmla="*/ 1039495 w 1080004"/>
                <a:gd name="connsiteY5" fmla="*/ 405091 h 405091"/>
                <a:gd name="connsiteX6" fmla="*/ 40509 w 1080004"/>
                <a:gd name="connsiteY6" fmla="*/ 405091 h 405091"/>
                <a:gd name="connsiteX7" fmla="*/ 0 w 1080004"/>
                <a:gd name="connsiteY7" fmla="*/ 364582 h 405091"/>
                <a:gd name="connsiteX8" fmla="*/ 0 w 1080004"/>
                <a:gd name="connsiteY8" fmla="*/ 40509 h 405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80004" h="405091">
                  <a:moveTo>
                    <a:pt x="0" y="40509"/>
                  </a:moveTo>
                  <a:cubicBezTo>
                    <a:pt x="0" y="18136"/>
                    <a:pt x="18136" y="0"/>
                    <a:pt x="40509" y="0"/>
                  </a:cubicBezTo>
                  <a:lnTo>
                    <a:pt x="1039495" y="0"/>
                  </a:lnTo>
                  <a:cubicBezTo>
                    <a:pt x="1061868" y="0"/>
                    <a:pt x="1080004" y="18136"/>
                    <a:pt x="1080004" y="40509"/>
                  </a:cubicBezTo>
                  <a:lnTo>
                    <a:pt x="1080004" y="364582"/>
                  </a:lnTo>
                  <a:cubicBezTo>
                    <a:pt x="1080004" y="386955"/>
                    <a:pt x="1061868" y="405091"/>
                    <a:pt x="1039495" y="405091"/>
                  </a:cubicBezTo>
                  <a:lnTo>
                    <a:pt x="40509" y="405091"/>
                  </a:lnTo>
                  <a:cubicBezTo>
                    <a:pt x="18136" y="405091"/>
                    <a:pt x="0" y="386955"/>
                    <a:pt x="0" y="364582"/>
                  </a:cubicBezTo>
                  <a:lnTo>
                    <a:pt x="0" y="40509"/>
                  </a:lnTo>
                  <a:close/>
                </a:path>
              </a:pathLst>
            </a:custGeom>
            <a:solidFill>
              <a:srgbClr val="63005D"/>
            </a:solidFill>
            <a:ln>
              <a:noFill/>
            </a:ln>
          </p:spPr>
          <p:style>
            <a:lnRef idx="2">
              <a:schemeClr val="lt1">
                <a:hueOff val="0"/>
                <a:satOff val="0"/>
                <a:lumOff val="0"/>
                <a:alphaOff val="0"/>
              </a:schemeClr>
            </a:lnRef>
            <a:fillRef idx="1">
              <a:scrgbClr r="0" g="0" b="0"/>
            </a:fillRef>
            <a:effectRef idx="0">
              <a:schemeClr val="accent6">
                <a:hueOff val="0"/>
                <a:satOff val="0"/>
                <a:lumOff val="0"/>
                <a:alphaOff val="0"/>
              </a:schemeClr>
            </a:effectRef>
            <a:fontRef idx="minor">
              <a:schemeClr val="lt1"/>
            </a:fontRef>
          </p:style>
          <p:txBody>
            <a:bodyPr spcFirstLastPara="0" vert="horz" wrap="square" lIns="38535" tIns="29645" rIns="38535" bIns="29645" numCol="1" spcCol="1270" anchor="ctr" anchorCtr="0">
              <a:noAutofit/>
            </a:bodyPr>
            <a:lstStyle/>
            <a:p>
              <a:pPr marL="0" lvl="0" indent="0" algn="ctr" defTabSz="622300">
                <a:spcBef>
                  <a:spcPct val="0"/>
                </a:spcBef>
                <a:buNone/>
              </a:pPr>
              <a:r>
                <a:rPr lang="en-CA" sz="1400" b="1" kern="1200" noProof="0" dirty="0"/>
                <a:t>Experience</a:t>
              </a:r>
              <a:endParaRPr lang="en-CA" sz="1900" b="1" kern="1200" noProof="0" dirty="0"/>
            </a:p>
          </p:txBody>
        </p:sp>
        <p:sp>
          <p:nvSpPr>
            <p:cNvPr id="12" name="TextBox 11">
              <a:extLst>
                <a:ext uri="{FF2B5EF4-FFF2-40B4-BE49-F238E27FC236}">
                  <a16:creationId xmlns:a16="http://schemas.microsoft.com/office/drawing/2014/main" id="{40498AD3-F679-D7AB-DDC9-92A99700CAE2}"/>
                </a:ext>
              </a:extLst>
            </p:cNvPr>
            <p:cNvSpPr txBox="1"/>
            <p:nvPr/>
          </p:nvSpPr>
          <p:spPr>
            <a:xfrm>
              <a:off x="465344" y="6908384"/>
              <a:ext cx="1637460" cy="697627"/>
            </a:xfrm>
            <a:prstGeom prst="rect">
              <a:avLst/>
            </a:prstGeom>
            <a:noFill/>
          </p:spPr>
          <p:txBody>
            <a:bodyPr wrap="square" lIns="0" tIns="0" rIns="0" bIns="0" rtlCol="0">
              <a:spAutoFit/>
            </a:bodyPr>
            <a:lstStyle/>
            <a:p>
              <a:pPr marL="171450" indent="-171450">
                <a:spcAft>
                  <a:spcPts val="400"/>
                </a:spcAft>
                <a:buFont typeface="Arial" panose="020B0604020202020204" pitchFamily="34" charset="0"/>
                <a:buChar char="•"/>
              </a:pPr>
              <a:r>
                <a:rPr lang="en-CA" sz="1050" noProof="0" dirty="0"/>
                <a:t>Pop-up outreach in public spaces</a:t>
              </a:r>
            </a:p>
            <a:p>
              <a:pPr marL="171450" indent="-171450">
                <a:spcAft>
                  <a:spcPts val="400"/>
                </a:spcAft>
                <a:buFont typeface="Arial" panose="020B0604020202020204" pitchFamily="34" charset="0"/>
                <a:buChar char="•"/>
              </a:pPr>
              <a:r>
                <a:rPr lang="en-CA" sz="1050" noProof="0" dirty="0"/>
                <a:t>Outreach at festivals and other large events</a:t>
              </a:r>
            </a:p>
          </p:txBody>
        </p:sp>
        <p:sp>
          <p:nvSpPr>
            <p:cNvPr id="13" name="TextBox 12">
              <a:extLst>
                <a:ext uri="{FF2B5EF4-FFF2-40B4-BE49-F238E27FC236}">
                  <a16:creationId xmlns:a16="http://schemas.microsoft.com/office/drawing/2014/main" id="{E5896939-94A6-1A8F-3C2A-ADEDBCA191F8}"/>
                </a:ext>
              </a:extLst>
            </p:cNvPr>
            <p:cNvSpPr txBox="1"/>
            <p:nvPr/>
          </p:nvSpPr>
          <p:spPr>
            <a:xfrm>
              <a:off x="2558158" y="6917388"/>
              <a:ext cx="1509665" cy="800219"/>
            </a:xfrm>
            <a:prstGeom prst="rect">
              <a:avLst/>
            </a:prstGeom>
            <a:noFill/>
          </p:spPr>
          <p:txBody>
            <a:bodyPr wrap="square" lIns="0" tIns="0" rIns="0" bIns="0" rtlCol="0">
              <a:spAutoFit/>
            </a:bodyPr>
            <a:lstStyle/>
            <a:p>
              <a:pPr marL="171450" indent="-171450">
                <a:spcAft>
                  <a:spcPts val="400"/>
                </a:spcAft>
                <a:buFont typeface="Arial" panose="020B0604020202020204" pitchFamily="34" charset="0"/>
                <a:buChar char="•"/>
              </a:pPr>
              <a:r>
                <a:rPr lang="en-CA" sz="1050" noProof="0" dirty="0"/>
                <a:t>Workshops</a:t>
              </a:r>
            </a:p>
            <a:p>
              <a:pPr marL="171450" indent="-171450">
                <a:spcAft>
                  <a:spcPts val="400"/>
                </a:spcAft>
                <a:buFont typeface="Arial" panose="020B0604020202020204" pitchFamily="34" charset="0"/>
                <a:buChar char="•"/>
              </a:pPr>
              <a:r>
                <a:rPr lang="en-CA" sz="1050" noProof="0" dirty="0"/>
                <a:t>Virtual Events</a:t>
              </a:r>
            </a:p>
            <a:p>
              <a:pPr marL="171450" indent="-171450">
                <a:spcAft>
                  <a:spcPts val="400"/>
                </a:spcAft>
                <a:buFont typeface="Arial" panose="020B0604020202020204" pitchFamily="34" charset="0"/>
                <a:buChar char="•"/>
              </a:pPr>
              <a:r>
                <a:rPr lang="en-CA" sz="1050" noProof="0" dirty="0"/>
                <a:t>Camping day events</a:t>
              </a:r>
            </a:p>
            <a:p>
              <a:pPr marL="171450" indent="-171450">
                <a:spcAft>
                  <a:spcPts val="400"/>
                </a:spcAft>
                <a:buFont typeface="Arial" panose="020B0604020202020204" pitchFamily="34" charset="0"/>
                <a:buChar char="•"/>
              </a:pPr>
              <a:r>
                <a:rPr lang="en-CA" sz="1050" noProof="0" dirty="0"/>
                <a:t>Evening campfires</a:t>
              </a:r>
            </a:p>
          </p:txBody>
        </p:sp>
        <p:sp>
          <p:nvSpPr>
            <p:cNvPr id="14" name="TextBox 13">
              <a:extLst>
                <a:ext uri="{FF2B5EF4-FFF2-40B4-BE49-F238E27FC236}">
                  <a16:creationId xmlns:a16="http://schemas.microsoft.com/office/drawing/2014/main" id="{E6029BBD-15C1-1C22-86E2-04CDDB303A3B}"/>
                </a:ext>
              </a:extLst>
            </p:cNvPr>
            <p:cNvSpPr txBox="1"/>
            <p:nvPr/>
          </p:nvSpPr>
          <p:spPr>
            <a:xfrm>
              <a:off x="403402" y="6437023"/>
              <a:ext cx="1802171" cy="338554"/>
            </a:xfrm>
            <a:prstGeom prst="rect">
              <a:avLst/>
            </a:prstGeom>
            <a:noFill/>
          </p:spPr>
          <p:txBody>
            <a:bodyPr wrap="square" lIns="0" tIns="0" rIns="0" bIns="0" rtlCol="0">
              <a:spAutoFit/>
            </a:bodyPr>
            <a:lstStyle/>
            <a:p>
              <a:pPr algn="ctr">
                <a:spcAft>
                  <a:spcPts val="600"/>
                </a:spcAft>
              </a:pPr>
              <a:r>
                <a:rPr lang="en-CA" sz="1100" noProof="0" dirty="0"/>
                <a:t>Brief outreach activities designed to spark interest</a:t>
              </a:r>
            </a:p>
          </p:txBody>
        </p:sp>
        <p:sp>
          <p:nvSpPr>
            <p:cNvPr id="15" name="TextBox 14">
              <a:extLst>
                <a:ext uri="{FF2B5EF4-FFF2-40B4-BE49-F238E27FC236}">
                  <a16:creationId xmlns:a16="http://schemas.microsoft.com/office/drawing/2014/main" id="{C6F4F777-4790-40C2-0B9E-AD59259930C8}"/>
                </a:ext>
              </a:extLst>
            </p:cNvPr>
            <p:cNvSpPr txBox="1"/>
            <p:nvPr/>
          </p:nvSpPr>
          <p:spPr>
            <a:xfrm>
              <a:off x="2439506" y="6439751"/>
              <a:ext cx="1872000" cy="353943"/>
            </a:xfrm>
            <a:prstGeom prst="rect">
              <a:avLst/>
            </a:prstGeom>
            <a:noFill/>
          </p:spPr>
          <p:txBody>
            <a:bodyPr wrap="square" lIns="0" tIns="0" rIns="0" bIns="0" rtlCol="0">
              <a:spAutoFit/>
            </a:bodyPr>
            <a:lstStyle/>
            <a:p>
              <a:pPr algn="ctr">
                <a:spcAft>
                  <a:spcPts val="600"/>
                </a:spcAft>
              </a:pPr>
              <a:r>
                <a:rPr lang="en-CA" sz="1200" noProof="0" dirty="0"/>
                <a:t>Facilitated</a:t>
              </a:r>
              <a:r>
                <a:rPr lang="en-CA" sz="1100" noProof="0" dirty="0"/>
                <a:t> introductions to camping and outdoor skills</a:t>
              </a:r>
            </a:p>
          </p:txBody>
        </p:sp>
        <p:sp>
          <p:nvSpPr>
            <p:cNvPr id="16" name="TextBox 15">
              <a:extLst>
                <a:ext uri="{FF2B5EF4-FFF2-40B4-BE49-F238E27FC236}">
                  <a16:creationId xmlns:a16="http://schemas.microsoft.com/office/drawing/2014/main" id="{52C7199C-58ED-B823-C185-096E543EB25F}"/>
                </a:ext>
              </a:extLst>
            </p:cNvPr>
            <p:cNvSpPr txBox="1"/>
            <p:nvPr/>
          </p:nvSpPr>
          <p:spPr>
            <a:xfrm>
              <a:off x="4566165" y="6437023"/>
              <a:ext cx="1526958" cy="338554"/>
            </a:xfrm>
            <a:prstGeom prst="rect">
              <a:avLst/>
            </a:prstGeom>
            <a:noFill/>
          </p:spPr>
          <p:txBody>
            <a:bodyPr wrap="square" lIns="0" tIns="0" rIns="0" bIns="0" rtlCol="0">
              <a:spAutoFit/>
            </a:bodyPr>
            <a:lstStyle/>
            <a:p>
              <a:pPr algn="ctr"/>
              <a:r>
                <a:rPr lang="en-CA" sz="1100" noProof="0" dirty="0"/>
                <a:t>Immersive hands-on learning</a:t>
              </a:r>
            </a:p>
          </p:txBody>
        </p:sp>
        <p:sp>
          <p:nvSpPr>
            <p:cNvPr id="17" name="TextBox 16">
              <a:extLst>
                <a:ext uri="{FF2B5EF4-FFF2-40B4-BE49-F238E27FC236}">
                  <a16:creationId xmlns:a16="http://schemas.microsoft.com/office/drawing/2014/main" id="{6314D96F-FB77-80D8-3F6C-2377353EC674}"/>
                </a:ext>
              </a:extLst>
            </p:cNvPr>
            <p:cNvSpPr txBox="1"/>
            <p:nvPr/>
          </p:nvSpPr>
          <p:spPr>
            <a:xfrm>
              <a:off x="4555035" y="6860861"/>
              <a:ext cx="1868377" cy="746102"/>
            </a:xfrm>
            <a:prstGeom prst="rect">
              <a:avLst/>
            </a:prstGeom>
            <a:noFill/>
          </p:spPr>
          <p:txBody>
            <a:bodyPr wrap="square" lIns="0" tIns="0" rIns="0" bIns="0" rtlCol="0">
              <a:spAutoFit/>
            </a:bodyPr>
            <a:lstStyle/>
            <a:p>
              <a:pPr marL="171450" indent="-171450">
                <a:spcAft>
                  <a:spcPts val="400"/>
                </a:spcAft>
                <a:buFont typeface="Arial" panose="020B0604020202020204" pitchFamily="34" charset="0"/>
                <a:buChar char="•"/>
              </a:pPr>
              <a:r>
                <a:rPr lang="en-CA" sz="1050" noProof="0" dirty="0"/>
                <a:t>Overnight camping events</a:t>
              </a:r>
            </a:p>
            <a:p>
              <a:pPr marL="171450" indent="-171450">
                <a:lnSpc>
                  <a:spcPct val="110000"/>
                </a:lnSpc>
                <a:spcAft>
                  <a:spcPts val="400"/>
                </a:spcAft>
                <a:buFont typeface="Arial" panose="020B0604020202020204" pitchFamily="34" charset="0"/>
                <a:buChar char="•"/>
              </a:pPr>
              <a:r>
                <a:rPr lang="en-CA" sz="1050" noProof="0" dirty="0"/>
                <a:t>Learn-to events focusing on activities such as paddling, skiing, and fishing,</a:t>
              </a:r>
            </a:p>
          </p:txBody>
        </p:sp>
        <p:cxnSp>
          <p:nvCxnSpPr>
            <p:cNvPr id="18" name="Straight Arrow Connector 17">
              <a:extLst>
                <a:ext uri="{FF2B5EF4-FFF2-40B4-BE49-F238E27FC236}">
                  <a16:creationId xmlns:a16="http://schemas.microsoft.com/office/drawing/2014/main" id="{DD3E54A7-B376-A83E-3079-51A0775D0651}"/>
                </a:ext>
              </a:extLst>
            </p:cNvPr>
            <p:cNvCxnSpPr>
              <a:cxnSpLocks/>
            </p:cNvCxnSpPr>
            <p:nvPr/>
          </p:nvCxnSpPr>
          <p:spPr>
            <a:xfrm>
              <a:off x="303412" y="5771358"/>
              <a:ext cx="6120000" cy="0"/>
            </a:xfrm>
            <a:prstGeom prst="straightConnector1">
              <a:avLst/>
            </a:prstGeom>
            <a:ln w="63500">
              <a:gradFill flip="none" rotWithShape="1">
                <a:gsLst>
                  <a:gs pos="22000">
                    <a:srgbClr val="C8D850"/>
                  </a:gs>
                  <a:gs pos="38000">
                    <a:srgbClr val="EE8E00"/>
                  </a:gs>
                  <a:gs pos="54000">
                    <a:srgbClr val="D97A33"/>
                  </a:gs>
                  <a:gs pos="84000">
                    <a:srgbClr val="63005D"/>
                  </a:gs>
                </a:gsLst>
                <a:lin ang="0" scaled="1"/>
                <a:tileRect/>
              </a:gradFill>
              <a:headEnd type="oval"/>
              <a:tailEnd type="triangle"/>
            </a:ln>
          </p:spPr>
          <p:style>
            <a:lnRef idx="1">
              <a:schemeClr val="accent1"/>
            </a:lnRef>
            <a:fillRef idx="0">
              <a:schemeClr val="accent1"/>
            </a:fillRef>
            <a:effectRef idx="0">
              <a:schemeClr val="accent1"/>
            </a:effectRef>
            <a:fontRef idx="minor">
              <a:schemeClr val="tx1"/>
            </a:fontRef>
          </p:style>
        </p:cxnSp>
      </p:grpSp>
      <p:sp>
        <p:nvSpPr>
          <p:cNvPr id="19" name="TextBox 18">
            <a:extLst>
              <a:ext uri="{FF2B5EF4-FFF2-40B4-BE49-F238E27FC236}">
                <a16:creationId xmlns:a16="http://schemas.microsoft.com/office/drawing/2014/main" id="{AF2EF960-9315-FF30-2B46-B9F2E85EB21F}"/>
              </a:ext>
            </a:extLst>
          </p:cNvPr>
          <p:cNvSpPr txBox="1"/>
          <p:nvPr/>
        </p:nvSpPr>
        <p:spPr>
          <a:xfrm>
            <a:off x="368807" y="5881032"/>
            <a:ext cx="4620672" cy="184666"/>
          </a:xfrm>
          <a:prstGeom prst="rect">
            <a:avLst/>
          </a:prstGeom>
          <a:noFill/>
        </p:spPr>
        <p:txBody>
          <a:bodyPr wrap="square" lIns="0" tIns="0" rIns="0" bIns="0" rtlCol="0">
            <a:spAutoFit/>
          </a:bodyPr>
          <a:lstStyle/>
          <a:p>
            <a:r>
              <a:rPr lang="en-CA" sz="1200" b="1" noProof="0" dirty="0">
                <a:solidFill>
                  <a:schemeClr val="tx2"/>
                </a:solidFill>
                <a:latin typeface="Aptos" panose="020B0004020202020204" pitchFamily="34" charset="0"/>
              </a:rPr>
              <a:t>Figure 3: LTC engagement and experience continuum, 2017-2024</a:t>
            </a:r>
          </a:p>
        </p:txBody>
      </p:sp>
      <p:sp>
        <p:nvSpPr>
          <p:cNvPr id="3" name="Content Placeholder 4">
            <a:extLst>
              <a:ext uri="{FF2B5EF4-FFF2-40B4-BE49-F238E27FC236}">
                <a16:creationId xmlns:a16="http://schemas.microsoft.com/office/drawing/2014/main" id="{55404F52-C023-35BB-8A6E-372177B41B63}"/>
              </a:ext>
            </a:extLst>
          </p:cNvPr>
          <p:cNvSpPr txBox="1">
            <a:spLocks/>
          </p:cNvSpPr>
          <p:nvPr/>
        </p:nvSpPr>
        <p:spPr>
          <a:xfrm>
            <a:off x="399394" y="874987"/>
            <a:ext cx="6170605" cy="4839695"/>
          </a:xfrm>
          <a:prstGeom prst="rect">
            <a:avLst/>
          </a:prstGeom>
        </p:spPr>
        <p:txBody>
          <a:bodyPr vert="horz" lIns="0" tIns="0" rIns="0" bIns="0" numCol="2" spcCol="144000" rtlCol="0">
            <a:noAutofit/>
          </a:bodyPr>
          <a:lstStyle>
            <a:lvl1pPr marL="0" indent="0" algn="l" defTabSz="1219170" rtl="0" eaLnBrk="1" latinLnBrk="0" hangingPunct="1">
              <a:lnSpc>
                <a:spcPct val="120000"/>
              </a:lnSpc>
              <a:spcBef>
                <a:spcPts val="0"/>
              </a:spcBef>
              <a:spcAft>
                <a:spcPts val="600"/>
              </a:spcAft>
              <a:buFont typeface="Arial" panose="020B0604020202020204" pitchFamily="34" charset="0"/>
              <a:buChar char="​"/>
              <a:defRPr lang="en-US" sz="1100" b="0" i="0" kern="1200" dirty="0" smtClean="0">
                <a:solidFill>
                  <a:schemeClr val="tx2"/>
                </a:solidFill>
                <a:latin typeface="+mn-lt"/>
                <a:ea typeface="+mn-ea"/>
                <a:cs typeface="+mn-cs"/>
              </a:defRPr>
            </a:lvl1pPr>
            <a:lvl2pPr marL="0" indent="0" algn="l" defTabSz="1219170" rtl="0" eaLnBrk="1" latinLnBrk="0" hangingPunct="1">
              <a:lnSpc>
                <a:spcPct val="120000"/>
              </a:lnSpc>
              <a:spcBef>
                <a:spcPts val="0"/>
              </a:spcBef>
              <a:spcAft>
                <a:spcPts val="0"/>
              </a:spcAft>
              <a:buFont typeface="Arial" panose="020B0604020202020204" pitchFamily="34" charset="0"/>
              <a:buChar char="​"/>
              <a:defRPr lang="en-US" sz="1200" i="0" kern="1200" dirty="0" smtClean="0">
                <a:solidFill>
                  <a:srgbClr val="007C7C"/>
                </a:solidFill>
                <a:latin typeface="HelveticaNeue LT 55 Roman" panose="020B0604020202020204" pitchFamily="34" charset="0"/>
                <a:ea typeface="+mn-ea"/>
                <a:cs typeface="+mn-cs"/>
              </a:defRPr>
            </a:lvl2pPr>
            <a:lvl3pPr marL="0" indent="0" algn="l" defTabSz="1219170" rtl="0" eaLnBrk="1" latinLnBrk="0" hangingPunct="1">
              <a:lnSpc>
                <a:spcPct val="120000"/>
              </a:lnSpc>
              <a:spcBef>
                <a:spcPts val="800"/>
              </a:spcBef>
              <a:spcAft>
                <a:spcPts val="0"/>
              </a:spcAft>
              <a:buFont typeface="Arial" panose="020B0604020202020204" pitchFamily="34" charset="0"/>
              <a:buChar char="​"/>
              <a:defRPr lang="en-US" sz="1600" b="0" kern="1200" baseline="0" dirty="0" smtClean="0">
                <a:solidFill>
                  <a:srgbClr val="007C7C"/>
                </a:solidFill>
                <a:latin typeface="HelveticaNeue LT 45 Light" panose="020B0403020202020204" pitchFamily="34" charset="0"/>
                <a:ea typeface="+mn-ea"/>
                <a:cs typeface="Microsoft New Tai Lue" panose="020B0502040204020203" pitchFamily="34" charset="0"/>
              </a:defRPr>
            </a:lvl3pPr>
            <a:lvl4pPr marL="0" indent="0" algn="l" defTabSz="1219170" rtl="0" eaLnBrk="1" latinLnBrk="0" hangingPunct="1">
              <a:lnSpc>
                <a:spcPct val="120000"/>
              </a:lnSpc>
              <a:spcBef>
                <a:spcPts val="0"/>
              </a:spcBef>
              <a:spcAft>
                <a:spcPts val="600"/>
              </a:spcAft>
              <a:buFont typeface="Arial" panose="020B0604020202020204" pitchFamily="34" charset="0"/>
              <a:buChar char="​"/>
              <a:defRPr lang="en-US" sz="1200" b="1" kern="1200" dirty="0" smtClean="0">
                <a:solidFill>
                  <a:schemeClr val="tx2"/>
                </a:solidFill>
                <a:latin typeface="Microsoft New Tai Lue" panose="020B0502040204020203" pitchFamily="34" charset="0"/>
                <a:ea typeface="+mn-ea"/>
                <a:cs typeface="Microsoft New Tai Lue" panose="020B0502040204020203" pitchFamily="34" charset="0"/>
              </a:defRPr>
            </a:lvl4pPr>
            <a:lvl5pPr marL="228594" indent="-228594" algn="l" defTabSz="1219170" rtl="0" eaLnBrk="1" latinLnBrk="0" hangingPunct="1">
              <a:lnSpc>
                <a:spcPct val="120000"/>
              </a:lnSpc>
              <a:spcBef>
                <a:spcPts val="0"/>
              </a:spcBef>
              <a:spcAft>
                <a:spcPts val="600"/>
              </a:spcAft>
              <a:buFont typeface="Arial" panose="020B0604020202020204" pitchFamily="34" charset="0"/>
              <a:buChar char="•"/>
              <a:defRPr lang="en-US" sz="1100" kern="1200" dirty="0">
                <a:solidFill>
                  <a:schemeClr val="tx2"/>
                </a:solidFill>
                <a:latin typeface="Microsoft New Tai Lue" panose="020B0502040204020203" pitchFamily="34" charset="0"/>
                <a:ea typeface="+mn-ea"/>
                <a:cs typeface="Microsoft New Tai Lue" panose="020B0502040204020203" pitchFamily="34" charset="0"/>
              </a:defRPr>
            </a:lvl5pPr>
            <a:lvl6pPr marL="228594" indent="0" algn="l" defTabSz="1219170" rtl="0" eaLnBrk="1" latinLnBrk="0" hangingPunct="1">
              <a:lnSpc>
                <a:spcPct val="120000"/>
              </a:lnSpc>
              <a:spcBef>
                <a:spcPts val="0"/>
              </a:spcBef>
              <a:spcAft>
                <a:spcPts val="600"/>
              </a:spcAft>
              <a:buFont typeface="Arial" panose="020B0604020202020204" pitchFamily="34" charset="0"/>
              <a:buNone/>
              <a:defRPr sz="1050" kern="1200" baseline="0">
                <a:solidFill>
                  <a:schemeClr val="tx2"/>
                </a:solidFill>
                <a:latin typeface="+mn-lt"/>
                <a:ea typeface="+mn-ea"/>
                <a:cs typeface="+mn-cs"/>
              </a:defRPr>
            </a:lvl6pPr>
            <a:lvl7pPr marL="0" indent="0" algn="l" defTabSz="1219170" rtl="0" eaLnBrk="1" latinLnBrk="0" hangingPunct="1">
              <a:spcBef>
                <a:spcPts val="800"/>
              </a:spcBef>
              <a:spcAft>
                <a:spcPts val="800"/>
              </a:spcAft>
              <a:buClr>
                <a:schemeClr val="bg2"/>
              </a:buClr>
              <a:buFont typeface="Arial" panose="020B0604020202020204" pitchFamily="34" charset="0"/>
              <a:buChar char="​"/>
              <a:defRPr sz="1400" i="0" kern="1200" baseline="0">
                <a:solidFill>
                  <a:srgbClr val="8C8974"/>
                </a:solidFill>
                <a:latin typeface="Corbel" panose="020B0503020204020204" pitchFamily="34" charset="0"/>
                <a:ea typeface="+mn-ea"/>
                <a:cs typeface="+mn-cs"/>
              </a:defRPr>
            </a:lvl7pPr>
            <a:lvl8pPr marL="228594" indent="-228594" algn="l" defTabSz="1219170" rtl="0" eaLnBrk="1" latinLnBrk="0" hangingPunct="1">
              <a:spcBef>
                <a:spcPts val="0"/>
              </a:spcBef>
              <a:spcAft>
                <a:spcPts val="800"/>
              </a:spcAft>
              <a:buFont typeface="Arial" panose="020B0604020202020204" pitchFamily="34" charset="0"/>
              <a:buChar char="•"/>
              <a:defRPr sz="1200" kern="1200">
                <a:solidFill>
                  <a:srgbClr val="8C8974"/>
                </a:solidFill>
                <a:latin typeface="Corbel" panose="020B0503020204020204" pitchFamily="34" charset="0"/>
                <a:ea typeface="+mn-ea"/>
                <a:cs typeface="+mn-cs"/>
              </a:defRPr>
            </a:lvl8pPr>
            <a:lvl9pPr marL="459306" indent="-230712" algn="l" defTabSz="1219170" rtl="0" eaLnBrk="1" latinLnBrk="0" hangingPunct="1">
              <a:spcBef>
                <a:spcPct val="20000"/>
              </a:spcBef>
              <a:spcAft>
                <a:spcPts val="800"/>
              </a:spcAft>
              <a:buFont typeface="Arial" panose="020B0604020202020204" pitchFamily="34" charset="0"/>
              <a:buChar char="•"/>
              <a:defRPr sz="1050" kern="1200">
                <a:solidFill>
                  <a:srgbClr val="8C8974"/>
                </a:solidFill>
                <a:latin typeface="Corbel" panose="020B0503020204020204" pitchFamily="34" charset="0"/>
                <a:ea typeface="+mn-ea"/>
                <a:cs typeface="+mn-cs"/>
              </a:defRPr>
            </a:lvl9pPr>
          </a:lstStyle>
          <a:p>
            <a:pPr lvl="1">
              <a:lnSpc>
                <a:spcPct val="115000"/>
              </a:lnSpc>
            </a:pPr>
            <a:r>
              <a:rPr lang="en-CA" sz="1400" spc="30" noProof="0" dirty="0">
                <a:solidFill>
                  <a:srgbClr val="63005D"/>
                </a:solidFill>
              </a:rPr>
              <a:t>Key Program Objectives</a:t>
            </a:r>
          </a:p>
          <a:p>
            <a:pPr lvl="1">
              <a:lnSpc>
                <a:spcPct val="115000"/>
              </a:lnSpc>
              <a:spcAft>
                <a:spcPts val="600"/>
              </a:spcAft>
              <a:tabLst>
                <a:tab pos="444500" algn="l"/>
                <a:tab pos="901700" algn="l"/>
                <a:tab pos="2779713" algn="l"/>
                <a:tab pos="2874963" algn="l"/>
              </a:tabLst>
            </a:pPr>
            <a:r>
              <a:rPr lang="en-CA" sz="1100" noProof="0" dirty="0">
                <a:solidFill>
                  <a:schemeClr val="tx2"/>
                </a:solidFill>
                <a:latin typeface="+mn-lt"/>
              </a:rPr>
              <a:t>Supported by an investment of $6.3 million over five years, the 2017 expansion marked a shift in </a:t>
            </a:r>
            <a:r>
              <a:rPr lang="en-CA" sz="1100" noProof="0" dirty="0">
                <a:solidFill>
                  <a:srgbClr val="3C3D3E"/>
                </a:solidFill>
                <a:latin typeface="+mn-lt"/>
              </a:rPr>
              <a:t>LTC objectives, from a narrower focus on skill-building to a broader initiative designed to reach large numbers of urban Canadians.</a:t>
            </a:r>
          </a:p>
          <a:p>
            <a:pPr lvl="1">
              <a:lnSpc>
                <a:spcPct val="115000"/>
              </a:lnSpc>
              <a:spcAft>
                <a:spcPts val="600"/>
              </a:spcAft>
            </a:pPr>
            <a:r>
              <a:rPr lang="en-CA" sz="1100" noProof="0" dirty="0">
                <a:solidFill>
                  <a:srgbClr val="3C3D3E"/>
                </a:solidFill>
                <a:latin typeface="+mn-lt"/>
              </a:rPr>
              <a:t>While the original LTC engaged roughly 16,000 novice campers between 2011 and 2016, the expanded version has aimed to connect with 100,000 Canadians annually. Rather than seeking to achieve this through camping events, which are resource-intensive and have set limits on participant numbers, LTC staff developed new offerings (see below) designed to meet the Program’s two key objectives:</a:t>
            </a:r>
          </a:p>
          <a:p>
            <a:pPr marL="171450" lvl="1" indent="-171450">
              <a:lnSpc>
                <a:spcPct val="115000"/>
              </a:lnSpc>
              <a:spcAft>
                <a:spcPts val="600"/>
              </a:spcAft>
              <a:buFont typeface="Arial" panose="020B0604020202020204" pitchFamily="34" charset="0"/>
              <a:buChar char="•"/>
            </a:pPr>
            <a:r>
              <a:rPr lang="en-CA" sz="1100" noProof="0" dirty="0">
                <a:solidFill>
                  <a:srgbClr val="3C3D3E"/>
                </a:solidFill>
                <a:latin typeface="+mn-lt"/>
              </a:rPr>
              <a:t>Maximizing LTC’s reach to raise awareness of camping, outdoor activities, and Parks Canada places among target audiences, and;</a:t>
            </a:r>
          </a:p>
          <a:p>
            <a:pPr marL="171450" lvl="0" indent="-171450">
              <a:lnSpc>
                <a:spcPct val="115000"/>
              </a:lnSpc>
              <a:buFont typeface="Arial" panose="020B0604020202020204" pitchFamily="34" charset="0"/>
              <a:buChar char="•"/>
              <a:defRPr/>
            </a:pPr>
            <a:r>
              <a:rPr lang="en-CA" noProof="0" dirty="0">
                <a:solidFill>
                  <a:srgbClr val="3C3D3E"/>
                </a:solidFill>
              </a:rPr>
              <a:t>Minimizing barriers to camping, nature, and outdoor recreation among those who experience them by teaching new skills and providing opportunities to try new activities.</a:t>
            </a:r>
          </a:p>
          <a:p>
            <a:pPr lvl="0" defTabSz="1071563">
              <a:lnSpc>
                <a:spcPct val="115000"/>
              </a:lnSpc>
              <a:buNone/>
              <a:defRPr/>
            </a:pPr>
            <a:endParaRPr lang="en-CA" noProof="0" dirty="0">
              <a:solidFill>
                <a:srgbClr val="3C3D3E"/>
              </a:solidFill>
            </a:endParaRPr>
          </a:p>
          <a:p>
            <a:pPr lvl="0" defTabSz="1071563">
              <a:lnSpc>
                <a:spcPct val="115000"/>
              </a:lnSpc>
              <a:buNone/>
              <a:defRPr/>
            </a:pPr>
            <a:r>
              <a:rPr lang="en-CA" noProof="0" dirty="0">
                <a:solidFill>
                  <a:srgbClr val="3C3D3E"/>
                </a:solidFill>
              </a:rPr>
              <a:t>See Logic Model (p. 14) for an overview of outcomes and indicators.</a:t>
            </a:r>
          </a:p>
          <a:p>
            <a:pPr lvl="1">
              <a:lnSpc>
                <a:spcPct val="114000"/>
              </a:lnSpc>
            </a:pPr>
            <a:r>
              <a:rPr lang="en-CA" sz="1400" spc="30" noProof="0" dirty="0">
                <a:solidFill>
                  <a:srgbClr val="63005D"/>
                </a:solidFill>
              </a:rPr>
              <a:t>Program Offerings</a:t>
            </a:r>
          </a:p>
          <a:p>
            <a:pPr>
              <a:lnSpc>
                <a:spcPct val="114000"/>
              </a:lnSpc>
              <a:spcAft>
                <a:spcPts val="800"/>
              </a:spcAft>
            </a:pPr>
            <a:r>
              <a:rPr lang="en-CA" noProof="0" dirty="0">
                <a:solidFill>
                  <a:srgbClr val="3C3D3E"/>
                </a:solidFill>
              </a:rPr>
              <a:t>With outreach and skill-building as key goals, the 2017 expansion re-imagined “Learn-to Camp” as a three-part continuum of activities with distinct aims, as illustrated in Figure 3.</a:t>
            </a:r>
          </a:p>
          <a:p>
            <a:pPr>
              <a:lnSpc>
                <a:spcPct val="114000"/>
              </a:lnSpc>
              <a:spcAft>
                <a:spcPts val="800"/>
              </a:spcAft>
            </a:pPr>
            <a:r>
              <a:rPr lang="en-CA" b="1" noProof="0" dirty="0"/>
              <a:t>Awareness </a:t>
            </a:r>
            <a:r>
              <a:rPr lang="en-CA" noProof="0" dirty="0"/>
              <a:t>events aim to spark interest in outdoor activities using staffed pop-up tents deployed to public spaces with games, quizzes, and fun facts about wildlife, camping gear, national parks, and nature-based activities.</a:t>
            </a:r>
          </a:p>
          <a:p>
            <a:pPr>
              <a:lnSpc>
                <a:spcPct val="114000"/>
              </a:lnSpc>
              <a:spcAft>
                <a:spcPts val="800"/>
              </a:spcAft>
            </a:pPr>
            <a:r>
              <a:rPr lang="en-CA" b="1" noProof="0" dirty="0"/>
              <a:t>Exposure </a:t>
            </a:r>
            <a:r>
              <a:rPr lang="en-CA" noProof="0" dirty="0"/>
              <a:t>events aim to increase interest and foster confidence by teaching simpler outdoor skills via workshop-like activities. Also designed for mobility, exposure events can be held in  schools, libraries, parks, or community centres.</a:t>
            </a:r>
          </a:p>
          <a:p>
            <a:pPr>
              <a:lnSpc>
                <a:spcPct val="114000"/>
              </a:lnSpc>
            </a:pPr>
            <a:r>
              <a:rPr lang="en-CA" b="1" noProof="0" dirty="0"/>
              <a:t>Experience </a:t>
            </a:r>
            <a:r>
              <a:rPr lang="en-CA" noProof="0" dirty="0"/>
              <a:t>events aim to foster long-lasting connections to nature by introducing complex skills needed to camp, paddle, ski, etc. Events are immersive and participants experience real outdoor activities in a supportive setting.</a:t>
            </a:r>
          </a:p>
        </p:txBody>
      </p:sp>
    </p:spTree>
    <p:extLst>
      <p:ext uri="{BB962C8B-B14F-4D97-AF65-F5344CB8AC3E}">
        <p14:creationId xmlns:p14="http://schemas.microsoft.com/office/powerpoint/2010/main" val="205882043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D8CD47-3A2C-5408-78A2-5C9BB1F9BDF2}"/>
              </a:ext>
            </a:extLst>
          </p:cNvPr>
          <p:cNvSpPr>
            <a:spLocks noGrp="1"/>
          </p:cNvSpPr>
          <p:nvPr>
            <p:ph type="title"/>
          </p:nvPr>
        </p:nvSpPr>
        <p:spPr/>
        <p:txBody>
          <a:bodyPr/>
          <a:lstStyle/>
          <a:p>
            <a:r>
              <a:rPr lang="en-CA" noProof="0" dirty="0"/>
              <a:t>Program Profile</a:t>
            </a:r>
          </a:p>
        </p:txBody>
      </p:sp>
      <p:sp>
        <p:nvSpPr>
          <p:cNvPr id="5" name="Content Placeholder 4">
            <a:extLst>
              <a:ext uri="{FF2B5EF4-FFF2-40B4-BE49-F238E27FC236}">
                <a16:creationId xmlns:a16="http://schemas.microsoft.com/office/drawing/2014/main" id="{C356D0CC-33F9-907A-57F7-EBEB56B6B242}"/>
              </a:ext>
            </a:extLst>
          </p:cNvPr>
          <p:cNvSpPr>
            <a:spLocks noGrp="1"/>
          </p:cNvSpPr>
          <p:nvPr>
            <p:ph idx="13"/>
          </p:nvPr>
        </p:nvSpPr>
        <p:spPr>
          <a:xfrm>
            <a:off x="350806" y="914397"/>
            <a:ext cx="6219193" cy="2125785"/>
          </a:xfrm>
        </p:spPr>
        <p:txBody>
          <a:bodyPr numCol="2" spcCol="144000"/>
          <a:lstStyle/>
          <a:p>
            <a:pPr lvl="0">
              <a:lnSpc>
                <a:spcPct val="114000"/>
              </a:lnSpc>
              <a:spcAft>
                <a:spcPts val="0"/>
              </a:spcAft>
              <a:defRPr/>
            </a:pPr>
            <a:r>
              <a:rPr lang="en-CA" sz="1400" spc="30" noProof="0" dirty="0">
                <a:solidFill>
                  <a:srgbClr val="63005D"/>
                </a:solidFill>
                <a:latin typeface="HelveticaNeue LT 55 Roman" panose="020B0604020202020204" pitchFamily="34" charset="0"/>
              </a:rPr>
              <a:t>Governance</a:t>
            </a:r>
          </a:p>
          <a:p>
            <a:pPr>
              <a:lnSpc>
                <a:spcPct val="114000"/>
              </a:lnSpc>
            </a:pPr>
            <a:r>
              <a:rPr lang="en-CA" kern="100" noProof="0" dirty="0">
                <a:ea typeface="Aptos" panose="020B0004020202020204" pitchFamily="34" charset="0"/>
                <a:cs typeface="Times New Roman" panose="02020603050405020304" pitchFamily="18" charset="0"/>
              </a:rPr>
              <a:t>The LTC Program is overseen by the Visitor Service and Activities team within the External Relations and Visitor Experience (ERVE) directorate.</a:t>
            </a:r>
          </a:p>
          <a:p>
            <a:pPr>
              <a:lnSpc>
                <a:spcPct val="114000"/>
              </a:lnSpc>
              <a:buNone/>
            </a:pPr>
            <a:r>
              <a:rPr lang="en-CA" kern="100" noProof="0" dirty="0">
                <a:ea typeface="Aptos" panose="020B0004020202020204" pitchFamily="34" charset="0"/>
                <a:cs typeface="Times New Roman" panose="02020603050405020304" pitchFamily="18" charset="0"/>
              </a:rPr>
              <a:t>Within this team, a Recreational Activity Analyst and National Coordinator provide support for the urban hubs as well as field units independently delivering LTC overnight events. Within the urban hubs, teams of roughly six students are managed by one full-time Hub Coordinator. Most Coordinators report to the External Relations (ER) or Visitor Experience (VE) managers within the field unit, though the Ottawa Hub Coordinator reports directly to the Recreational Activity Analyst within the Visitor Services and Activities team.</a:t>
            </a:r>
          </a:p>
          <a:p>
            <a:pPr>
              <a:lnSpc>
                <a:spcPct val="114000"/>
              </a:lnSpc>
              <a:buNone/>
            </a:pPr>
            <a:r>
              <a:rPr lang="en-CA" kern="100" noProof="0" dirty="0">
                <a:ea typeface="Aptos" panose="020B0004020202020204" pitchFamily="34" charset="0"/>
                <a:cs typeface="Times New Roman" panose="02020603050405020304" pitchFamily="18" charset="0"/>
              </a:rPr>
              <a:t>Figure 4 illustrates the governance structure of the LTC Program, while Figure 5 presents the organizational structure of the urban hubs located in Halifax, Montreal, Toronto, Edmonton, Saskatoon, and Vancouver.</a:t>
            </a:r>
            <a:endParaRPr lang="en-CA" noProof="0" dirty="0"/>
          </a:p>
        </p:txBody>
      </p:sp>
      <p:sp>
        <p:nvSpPr>
          <p:cNvPr id="6" name="Rectangle 5">
            <a:extLst>
              <a:ext uri="{FF2B5EF4-FFF2-40B4-BE49-F238E27FC236}">
                <a16:creationId xmlns:a16="http://schemas.microsoft.com/office/drawing/2014/main" id="{C08A0131-8C92-DE6B-1F62-C0F0E4D0A233}"/>
              </a:ext>
              <a:ext uri="{C183D7F6-B498-43B3-948B-1728B52AA6E4}">
                <adec:decorative xmlns:adec="http://schemas.microsoft.com/office/drawing/2017/decorative" val="1"/>
              </a:ext>
            </a:extLst>
          </p:cNvPr>
          <p:cNvSpPr/>
          <p:nvPr/>
        </p:nvSpPr>
        <p:spPr>
          <a:xfrm>
            <a:off x="-18007" y="3367316"/>
            <a:ext cx="6563293" cy="5034634"/>
          </a:xfrm>
          <a:prstGeom prst="rect">
            <a:avLst/>
          </a:prstGeom>
          <a:solidFill>
            <a:srgbClr val="F6F3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5000"/>
              </a:lnSpc>
            </a:pPr>
            <a:endParaRPr lang="en-CA" b="1" noProof="0" dirty="0">
              <a:solidFill>
                <a:schemeClr val="tx2"/>
              </a:solidFill>
              <a:latin typeface="+mj-lt"/>
            </a:endParaRPr>
          </a:p>
        </p:txBody>
      </p:sp>
      <p:cxnSp>
        <p:nvCxnSpPr>
          <p:cNvPr id="7" name="Straight Connector 6">
            <a:extLst>
              <a:ext uri="{FF2B5EF4-FFF2-40B4-BE49-F238E27FC236}">
                <a16:creationId xmlns:a16="http://schemas.microsoft.com/office/drawing/2014/main" id="{50B7082A-EBC9-A113-BECD-93C2E2E9D16C}"/>
              </a:ext>
            </a:extLst>
          </p:cNvPr>
          <p:cNvCxnSpPr/>
          <p:nvPr/>
        </p:nvCxnSpPr>
        <p:spPr>
          <a:xfrm>
            <a:off x="1348740" y="6740796"/>
            <a:ext cx="1002786" cy="0"/>
          </a:xfrm>
          <a:prstGeom prst="line">
            <a:avLst/>
          </a:prstGeom>
          <a:ln w="19050">
            <a:solidFill>
              <a:srgbClr val="6ABAEC"/>
            </a:solidFill>
            <a:prstDash val="dash"/>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C6C0A39B-AE20-E1BC-64EF-515990267A67}"/>
              </a:ext>
            </a:extLst>
          </p:cNvPr>
          <p:cNvSpPr txBox="1"/>
          <p:nvPr/>
        </p:nvSpPr>
        <p:spPr>
          <a:xfrm>
            <a:off x="4129177" y="3587246"/>
            <a:ext cx="2120794" cy="369332"/>
          </a:xfrm>
          <a:prstGeom prst="rect">
            <a:avLst/>
          </a:prstGeom>
          <a:noFill/>
        </p:spPr>
        <p:txBody>
          <a:bodyPr wrap="square" lIns="0" tIns="0" rIns="0" bIns="0" rtlCol="0">
            <a:spAutoFit/>
          </a:bodyPr>
          <a:lstStyle/>
          <a:p>
            <a:r>
              <a:rPr lang="en-CA" sz="1200" b="1" noProof="0" dirty="0">
                <a:solidFill>
                  <a:schemeClr val="tx2"/>
                </a:solidFill>
                <a:latin typeface="Aptos" panose="020B0004020202020204" pitchFamily="34" charset="0"/>
                <a:ea typeface="+mj-ea"/>
                <a:cs typeface="+mj-cs"/>
              </a:rPr>
              <a:t>Figure 5: Urban Hub organizational structure</a:t>
            </a:r>
          </a:p>
        </p:txBody>
      </p:sp>
      <p:sp>
        <p:nvSpPr>
          <p:cNvPr id="9" name="TextBox 8">
            <a:extLst>
              <a:ext uri="{FF2B5EF4-FFF2-40B4-BE49-F238E27FC236}">
                <a16:creationId xmlns:a16="http://schemas.microsoft.com/office/drawing/2014/main" id="{B6AFCB38-BCCF-5678-D102-1270C7ABF567}"/>
              </a:ext>
            </a:extLst>
          </p:cNvPr>
          <p:cNvSpPr txBox="1"/>
          <p:nvPr/>
        </p:nvSpPr>
        <p:spPr>
          <a:xfrm>
            <a:off x="768112" y="3587245"/>
            <a:ext cx="2138818" cy="369332"/>
          </a:xfrm>
          <a:prstGeom prst="rect">
            <a:avLst/>
          </a:prstGeom>
          <a:noFill/>
        </p:spPr>
        <p:txBody>
          <a:bodyPr wrap="square" lIns="0" tIns="0" rIns="0" bIns="0" rtlCol="0">
            <a:spAutoFit/>
          </a:bodyPr>
          <a:lstStyle/>
          <a:p>
            <a:r>
              <a:rPr lang="en-CA" sz="1200" b="1" noProof="0" dirty="0">
                <a:solidFill>
                  <a:schemeClr val="tx2"/>
                </a:solidFill>
                <a:latin typeface="Aptos" panose="020B0004020202020204" pitchFamily="34" charset="0"/>
                <a:ea typeface="+mj-ea"/>
                <a:cs typeface="+mj-cs"/>
              </a:rPr>
              <a:t>Figure 4: program governance </a:t>
            </a:r>
          </a:p>
          <a:p>
            <a:r>
              <a:rPr lang="en-CA" sz="1200" b="1" noProof="0" dirty="0">
                <a:solidFill>
                  <a:schemeClr val="tx2"/>
                </a:solidFill>
                <a:latin typeface="Aptos" panose="020B0004020202020204" pitchFamily="34" charset="0"/>
                <a:ea typeface="+mj-ea"/>
                <a:cs typeface="+mj-cs"/>
              </a:rPr>
              <a:t>and Ottawa Urban Hub</a:t>
            </a:r>
          </a:p>
        </p:txBody>
      </p:sp>
      <p:graphicFrame>
        <p:nvGraphicFramePr>
          <p:cNvPr id="10" name="Diagram 9" descr="A vertical organizational chart. At the top is a box labeled “Field Unit Superintendents,” connected downward to “Manager, External Relations or Visitor Experience,” then to “LTC Hub Coordinator”, and lastly to “LTC Students”.">
            <a:extLst>
              <a:ext uri="{FF2B5EF4-FFF2-40B4-BE49-F238E27FC236}">
                <a16:creationId xmlns:a16="http://schemas.microsoft.com/office/drawing/2014/main" id="{5661075F-7321-8C1F-93DF-CFEDC10218E6}"/>
              </a:ext>
            </a:extLst>
          </p:cNvPr>
          <p:cNvGraphicFramePr/>
          <p:nvPr>
            <p:extLst>
              <p:ext uri="{D42A27DB-BD31-4B8C-83A1-F6EECF244321}">
                <p14:modId xmlns:p14="http://schemas.microsoft.com/office/powerpoint/2010/main" val="3697587290"/>
              </p:ext>
            </p:extLst>
          </p:nvPr>
        </p:nvGraphicFramePr>
        <p:xfrm>
          <a:off x="3431942" y="4209518"/>
          <a:ext cx="3187480" cy="334782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pSp>
        <p:nvGrpSpPr>
          <p:cNvPr id="11" name="Group 10">
            <a:extLst>
              <a:ext uri="{FF2B5EF4-FFF2-40B4-BE49-F238E27FC236}">
                <a16:creationId xmlns:a16="http://schemas.microsoft.com/office/drawing/2014/main" id="{17351658-12E1-1F76-CD69-AA7202F36377}"/>
              </a:ext>
            </a:extLst>
          </p:cNvPr>
          <p:cNvGrpSpPr/>
          <p:nvPr/>
        </p:nvGrpSpPr>
        <p:grpSpPr>
          <a:xfrm>
            <a:off x="3854210" y="7745106"/>
            <a:ext cx="2241789" cy="411141"/>
            <a:chOff x="768110" y="8343825"/>
            <a:chExt cx="2241789" cy="411141"/>
          </a:xfrm>
        </p:grpSpPr>
        <p:sp>
          <p:nvSpPr>
            <p:cNvPr id="12" name="TextBox 11">
              <a:extLst>
                <a:ext uri="{FF2B5EF4-FFF2-40B4-BE49-F238E27FC236}">
                  <a16:creationId xmlns:a16="http://schemas.microsoft.com/office/drawing/2014/main" id="{7AEA15B6-9C95-1379-B44C-988671422F11}"/>
                </a:ext>
              </a:extLst>
            </p:cNvPr>
            <p:cNvSpPr txBox="1"/>
            <p:nvPr/>
          </p:nvSpPr>
          <p:spPr>
            <a:xfrm>
              <a:off x="1533034" y="8343825"/>
              <a:ext cx="1476865" cy="169277"/>
            </a:xfrm>
            <a:prstGeom prst="rect">
              <a:avLst/>
            </a:prstGeom>
            <a:noFill/>
          </p:spPr>
          <p:txBody>
            <a:bodyPr wrap="square" lIns="0" tIns="0" rIns="0" bIns="0" rtlCol="0" anchor="ctr">
              <a:spAutoFit/>
            </a:bodyPr>
            <a:lstStyle/>
            <a:p>
              <a:r>
                <a:rPr lang="en-CA" sz="1100" noProof="0" dirty="0"/>
                <a:t>Direct supervisory roles</a:t>
              </a:r>
            </a:p>
          </p:txBody>
        </p:sp>
        <p:sp>
          <p:nvSpPr>
            <p:cNvPr id="13" name="TextBox 12">
              <a:extLst>
                <a:ext uri="{FF2B5EF4-FFF2-40B4-BE49-F238E27FC236}">
                  <a16:creationId xmlns:a16="http://schemas.microsoft.com/office/drawing/2014/main" id="{3E372783-0B50-DBFA-D50E-235AFCF2D3D1}"/>
                </a:ext>
              </a:extLst>
            </p:cNvPr>
            <p:cNvSpPr txBox="1"/>
            <p:nvPr/>
          </p:nvSpPr>
          <p:spPr>
            <a:xfrm>
              <a:off x="1508223" y="8585689"/>
              <a:ext cx="1181590" cy="169277"/>
            </a:xfrm>
            <a:prstGeom prst="rect">
              <a:avLst/>
            </a:prstGeom>
            <a:noFill/>
          </p:spPr>
          <p:txBody>
            <a:bodyPr wrap="square" lIns="0" tIns="0" rIns="0" bIns="0" rtlCol="0" anchor="ctr">
              <a:spAutoFit/>
            </a:bodyPr>
            <a:lstStyle/>
            <a:p>
              <a:r>
                <a:rPr lang="en-CA" sz="1100" noProof="0" dirty="0"/>
                <a:t>Supporting roles</a:t>
              </a:r>
            </a:p>
          </p:txBody>
        </p:sp>
        <p:cxnSp>
          <p:nvCxnSpPr>
            <p:cNvPr id="14" name="Straight Connector 13">
              <a:extLst>
                <a:ext uri="{FF2B5EF4-FFF2-40B4-BE49-F238E27FC236}">
                  <a16:creationId xmlns:a16="http://schemas.microsoft.com/office/drawing/2014/main" id="{6C197D5C-98B5-1580-8D88-6CD666A8AA6D}"/>
                </a:ext>
              </a:extLst>
            </p:cNvPr>
            <p:cNvCxnSpPr/>
            <p:nvPr/>
          </p:nvCxnSpPr>
          <p:spPr>
            <a:xfrm>
              <a:off x="768110" y="8410500"/>
              <a:ext cx="612000" cy="0"/>
            </a:xfrm>
            <a:prstGeom prst="line">
              <a:avLst/>
            </a:prstGeom>
            <a:ln w="28575">
              <a:solidFill>
                <a:schemeClr val="tx2"/>
              </a:solidFill>
            </a:ln>
          </p:spPr>
          <p:style>
            <a:lnRef idx="1">
              <a:schemeClr val="accent2"/>
            </a:lnRef>
            <a:fillRef idx="0">
              <a:schemeClr val="accent2"/>
            </a:fillRef>
            <a:effectRef idx="0">
              <a:schemeClr val="accent2"/>
            </a:effectRef>
            <a:fontRef idx="minor">
              <a:schemeClr val="tx1"/>
            </a:fontRef>
          </p:style>
        </p:cxnSp>
        <p:cxnSp>
          <p:nvCxnSpPr>
            <p:cNvPr id="15" name="Straight Connector 14">
              <a:extLst>
                <a:ext uri="{FF2B5EF4-FFF2-40B4-BE49-F238E27FC236}">
                  <a16:creationId xmlns:a16="http://schemas.microsoft.com/office/drawing/2014/main" id="{2C799722-04CA-CCC4-F0BF-8F0694390B9F}"/>
                </a:ext>
              </a:extLst>
            </p:cNvPr>
            <p:cNvCxnSpPr/>
            <p:nvPr/>
          </p:nvCxnSpPr>
          <p:spPr>
            <a:xfrm>
              <a:off x="787160" y="8629575"/>
              <a:ext cx="576000" cy="0"/>
            </a:xfrm>
            <a:prstGeom prst="line">
              <a:avLst/>
            </a:prstGeom>
            <a:ln w="28575">
              <a:solidFill>
                <a:schemeClr val="tx2"/>
              </a:solidFill>
              <a:prstDash val="dash"/>
            </a:ln>
          </p:spPr>
          <p:style>
            <a:lnRef idx="1">
              <a:schemeClr val="accent1"/>
            </a:lnRef>
            <a:fillRef idx="0">
              <a:schemeClr val="accent1"/>
            </a:fillRef>
            <a:effectRef idx="0">
              <a:schemeClr val="accent1"/>
            </a:effectRef>
            <a:fontRef idx="minor">
              <a:schemeClr val="tx1"/>
            </a:fontRef>
          </p:style>
        </p:cxnSp>
      </p:grpSp>
      <p:graphicFrame>
        <p:nvGraphicFramePr>
          <p:cNvPr id="16" name="Diagram 15" descr="A vertical organizational chart. At the top is a box labeled “Director, Visitor Experience,” connected downward to “Manager, Visitor Services and Activities,” then to “Recreational Activity Analyst.”&#10;From there, the chart splits into two branches. On the left is “National LTC Coordinator,” which connects downward to “LTC Hub Coordinators,” and then to “Field Units (Overnights or Learn-to Paddle sites).” Dashed vertical lines moving from the National LTC Coordinator box indicates a supporting rather than supervisory role.&#10;On the right is “Ottawa Hub Coordinator,” which connects downward to “LTC Students (Ottawa).”">
            <a:extLst>
              <a:ext uri="{FF2B5EF4-FFF2-40B4-BE49-F238E27FC236}">
                <a16:creationId xmlns:a16="http://schemas.microsoft.com/office/drawing/2014/main" id="{C1CE0B6B-9557-1ECA-85FE-F0D3180E6DF3}"/>
              </a:ext>
            </a:extLst>
          </p:cNvPr>
          <p:cNvGraphicFramePr/>
          <p:nvPr>
            <p:extLst>
              <p:ext uri="{D42A27DB-BD31-4B8C-83A1-F6EECF244321}">
                <p14:modId xmlns:p14="http://schemas.microsoft.com/office/powerpoint/2010/main" val="30898315"/>
              </p:ext>
            </p:extLst>
          </p:nvPr>
        </p:nvGraphicFramePr>
        <p:xfrm>
          <a:off x="238578" y="4147456"/>
          <a:ext cx="3187480" cy="4305294"/>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176333219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descr="Diagram summarizing the program’s design, expected outcomes, metrics and targets, in relation to three barriers to nature: knowledge, skills, and experience / costs / distance to the outdoors&#10;Program Design&#10;Under Knowledge, skills, and experience barriers&#10;A simplified version of the Program Design Graphic on p. 12, a horizontal three-stage diagram showing a progression from “Awareness” to “Exposure” to “Experience”.&#10;For “Awareness,” the text reads: “Brief activities sparking interest,” with one example: “mobile outreach pop-up” &#10;For “Exposure,” the text reads: “Facilitated introductions to simple skills,” with three examples: “Workshops” “Virtual events” “day events”&#10;For “Experience,” the text reads: “Immersive hands-on learning,” with two examples: “Overnight events” and “Learn-to events”&#10;Under Costs&#10;LTC activities are free or offered at low costs&#10;&#10;Under Distance&#10;• Hubs in urban centres&#10;• Mobile outreach and workshops&#10;• Transit-accessible sites or transport (overnight events&#10;Direct Outcomes (all related to the Knowledge, skills, and experience barriers)&#10;• Participants are exposed to and learn about different outdoor activities.&#10;• Participants take part in outdoor recreational activities such as camping, hiking, swimming, paddling, fishing, and campfire sing-alongs. &#10;• Participants develop skills and are satisfied with LTC activities.&#10;Intermediate Outcomes (all related to the Knowledge, skills, and experience barriers)&#10;• Participants develop the confidence to go camping and spend time outside on their own.&#10;• Barriers to enjoying Canada's protected places are reduced.&#10;Ultimate Outcomes (all related to the Knowledge, skills, and experience barriers)&#10;• Participants build connections to nature and protected places. &#10;• Visitation to Parks Canada protected places increases, especially by those arriving from urban locations.  &#10;Program Data (related to the Knowledge, skills, and experience barriers)&#10;• # participants and contacts&#10;• Satisfaction ratings and user outcomes&#10;• Participant profiles (overnight events)&#10;Program Data (related to costs)&#10;• Expenditures and pricing&#10;&#10;Key Indicator (related to the Knowledge, skills, and experience barriers)&#10;• LTC Reach (Contacts + Participants)&#10;Target (related to the Knowledge, skills, and experience barriers)&#10;• 100,000 in total program reach per year&#10;">
            <a:extLst>
              <a:ext uri="{FF2B5EF4-FFF2-40B4-BE49-F238E27FC236}">
                <a16:creationId xmlns:a16="http://schemas.microsoft.com/office/drawing/2014/main" id="{CC412ADB-3C40-0785-3B7C-67F2414A4976}"/>
              </a:ext>
            </a:extLst>
          </p:cNvPr>
          <p:cNvGrpSpPr/>
          <p:nvPr/>
        </p:nvGrpSpPr>
        <p:grpSpPr>
          <a:xfrm>
            <a:off x="353205" y="1857008"/>
            <a:ext cx="5814609" cy="6653260"/>
            <a:chOff x="448455" y="762757"/>
            <a:chExt cx="5814609" cy="6653260"/>
          </a:xfrm>
        </p:grpSpPr>
        <p:sp>
          <p:nvSpPr>
            <p:cNvPr id="5" name="Rectangle 4">
              <a:extLst>
                <a:ext uri="{FF2B5EF4-FFF2-40B4-BE49-F238E27FC236}">
                  <a16:creationId xmlns:a16="http://schemas.microsoft.com/office/drawing/2014/main" id="{5EBE159B-426D-5A98-1F8E-CCF18997FFE7}"/>
                </a:ext>
              </a:extLst>
            </p:cNvPr>
            <p:cNvSpPr/>
            <p:nvPr/>
          </p:nvSpPr>
          <p:spPr>
            <a:xfrm>
              <a:off x="1334450" y="6131174"/>
              <a:ext cx="968688" cy="504000"/>
            </a:xfrm>
            <a:prstGeom prst="rect">
              <a:avLst/>
            </a:prstGeom>
            <a:noFill/>
            <a:ln w="19050">
              <a:solidFill>
                <a:srgbClr val="9EC551"/>
              </a:solidFill>
            </a:ln>
          </p:spPr>
          <p:style>
            <a:lnRef idx="2">
              <a:schemeClr val="lt1">
                <a:hueOff val="0"/>
                <a:satOff val="0"/>
                <a:lumOff val="0"/>
                <a:alphaOff val="0"/>
              </a:schemeClr>
            </a:lnRef>
            <a:fillRef idx="1">
              <a:scrgbClr r="0" g="0" b="0"/>
            </a:fillRef>
            <a:effectRef idx="0">
              <a:schemeClr val="accent6">
                <a:hueOff val="0"/>
                <a:satOff val="0"/>
                <a:lumOff val="0"/>
                <a:alphaOff val="0"/>
              </a:schemeClr>
            </a:effectRef>
            <a:fontRef idx="minor">
              <a:schemeClr val="lt1"/>
            </a:fontRef>
          </p:style>
          <p:txBody>
            <a:bodyPr spcFirstLastPara="0" vert="horz" wrap="square" lIns="38535" tIns="29645" rIns="38535" bIns="29645" numCol="1" spcCol="1270" anchor="ctr" anchorCtr="0">
              <a:noAutofit/>
            </a:bodyPr>
            <a:lstStyle/>
            <a:p>
              <a:pPr marL="0" lvl="0" indent="0" algn="ctr" defTabSz="622300">
                <a:spcBef>
                  <a:spcPct val="0"/>
                </a:spcBef>
                <a:buNone/>
              </a:pPr>
              <a:r>
                <a:rPr lang="en-CA" sz="1000" kern="1200" noProof="0" dirty="0">
                  <a:solidFill>
                    <a:schemeClr val="tx2"/>
                  </a:solidFill>
                </a:rPr>
                <a:t># participants and contacts</a:t>
              </a:r>
            </a:p>
          </p:txBody>
        </p:sp>
        <p:sp>
          <p:nvSpPr>
            <p:cNvPr id="6" name="Rectangle 5">
              <a:extLst>
                <a:ext uri="{FF2B5EF4-FFF2-40B4-BE49-F238E27FC236}">
                  <a16:creationId xmlns:a16="http://schemas.microsoft.com/office/drawing/2014/main" id="{68EB56BE-3D59-12BC-6FFD-0D451813BECF}"/>
                </a:ext>
              </a:extLst>
            </p:cNvPr>
            <p:cNvSpPr/>
            <p:nvPr/>
          </p:nvSpPr>
          <p:spPr>
            <a:xfrm>
              <a:off x="3779014" y="6137889"/>
              <a:ext cx="1217061" cy="504000"/>
            </a:xfrm>
            <a:prstGeom prst="rect">
              <a:avLst/>
            </a:prstGeom>
            <a:noFill/>
            <a:ln w="19050">
              <a:solidFill>
                <a:srgbClr val="9EC551"/>
              </a:solidFill>
            </a:ln>
          </p:spPr>
          <p:style>
            <a:lnRef idx="2">
              <a:schemeClr val="lt1">
                <a:hueOff val="0"/>
                <a:satOff val="0"/>
                <a:lumOff val="0"/>
                <a:alphaOff val="0"/>
              </a:schemeClr>
            </a:lnRef>
            <a:fillRef idx="1">
              <a:scrgbClr r="0" g="0" b="0"/>
            </a:fillRef>
            <a:effectRef idx="0">
              <a:schemeClr val="accent6">
                <a:hueOff val="0"/>
                <a:satOff val="0"/>
                <a:lumOff val="0"/>
                <a:alphaOff val="0"/>
              </a:schemeClr>
            </a:effectRef>
            <a:fontRef idx="minor">
              <a:schemeClr val="lt1"/>
            </a:fontRef>
          </p:style>
          <p:txBody>
            <a:bodyPr spcFirstLastPara="0" vert="horz" wrap="square" lIns="38535" tIns="29645" rIns="38535" bIns="29645" numCol="1" spcCol="1270" anchor="ctr" anchorCtr="0">
              <a:noAutofit/>
            </a:bodyPr>
            <a:lstStyle/>
            <a:p>
              <a:pPr algn="ctr" defTabSz="622300">
                <a:spcBef>
                  <a:spcPct val="0"/>
                </a:spcBef>
              </a:pPr>
              <a:r>
                <a:rPr lang="en-CA" sz="1000" noProof="0" dirty="0">
                  <a:solidFill>
                    <a:schemeClr val="tx2"/>
                  </a:solidFill>
                </a:rPr>
                <a:t>Participant profiles (overnight events)</a:t>
              </a:r>
            </a:p>
          </p:txBody>
        </p:sp>
        <p:sp>
          <p:nvSpPr>
            <p:cNvPr id="7" name="Rectangle 6">
              <a:extLst>
                <a:ext uri="{FF2B5EF4-FFF2-40B4-BE49-F238E27FC236}">
                  <a16:creationId xmlns:a16="http://schemas.microsoft.com/office/drawing/2014/main" id="{5A5CBA8D-1D50-39EC-1102-A68C5CA62B8F}"/>
                </a:ext>
              </a:extLst>
            </p:cNvPr>
            <p:cNvSpPr/>
            <p:nvPr/>
          </p:nvSpPr>
          <p:spPr>
            <a:xfrm>
              <a:off x="2422229" y="6131174"/>
              <a:ext cx="1237694" cy="504000"/>
            </a:xfrm>
            <a:prstGeom prst="rect">
              <a:avLst/>
            </a:prstGeom>
            <a:noFill/>
            <a:ln w="19050">
              <a:solidFill>
                <a:srgbClr val="9EC551"/>
              </a:solidFill>
            </a:ln>
          </p:spPr>
          <p:style>
            <a:lnRef idx="2">
              <a:schemeClr val="lt1">
                <a:hueOff val="0"/>
                <a:satOff val="0"/>
                <a:lumOff val="0"/>
                <a:alphaOff val="0"/>
              </a:schemeClr>
            </a:lnRef>
            <a:fillRef idx="1">
              <a:scrgbClr r="0" g="0" b="0"/>
            </a:fillRef>
            <a:effectRef idx="0">
              <a:schemeClr val="accent6">
                <a:hueOff val="0"/>
                <a:satOff val="0"/>
                <a:lumOff val="0"/>
                <a:alphaOff val="0"/>
              </a:schemeClr>
            </a:effectRef>
            <a:fontRef idx="minor">
              <a:schemeClr val="lt1"/>
            </a:fontRef>
          </p:style>
          <p:txBody>
            <a:bodyPr spcFirstLastPara="0" vert="horz" wrap="square" lIns="38535" tIns="29645" rIns="38535" bIns="29645" numCol="1" spcCol="1270" anchor="ctr" anchorCtr="0">
              <a:noAutofit/>
            </a:bodyPr>
            <a:lstStyle/>
            <a:p>
              <a:pPr algn="ctr" defTabSz="622300">
                <a:spcBef>
                  <a:spcPct val="0"/>
                </a:spcBef>
              </a:pPr>
              <a:r>
                <a:rPr lang="en-CA" sz="1000" noProof="0" dirty="0">
                  <a:solidFill>
                    <a:schemeClr val="tx2"/>
                  </a:solidFill>
                </a:rPr>
                <a:t>Satisfaction ratings and user outcomes</a:t>
              </a:r>
            </a:p>
          </p:txBody>
        </p:sp>
        <p:sp>
          <p:nvSpPr>
            <p:cNvPr id="10" name="Rectangle 9">
              <a:extLst>
                <a:ext uri="{FF2B5EF4-FFF2-40B4-BE49-F238E27FC236}">
                  <a16:creationId xmlns:a16="http://schemas.microsoft.com/office/drawing/2014/main" id="{507F502A-0908-1460-C9AE-8B61A23F3680}"/>
                </a:ext>
              </a:extLst>
            </p:cNvPr>
            <p:cNvSpPr/>
            <p:nvPr/>
          </p:nvSpPr>
          <p:spPr>
            <a:xfrm>
              <a:off x="448455" y="6131174"/>
              <a:ext cx="828000" cy="504000"/>
            </a:xfrm>
            <a:prstGeom prst="rect">
              <a:avLst/>
            </a:prstGeom>
            <a:solidFill>
              <a:srgbClr val="F6F3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en-CA" sz="1050" noProof="0" dirty="0">
                  <a:solidFill>
                    <a:schemeClr val="tx2"/>
                  </a:solidFill>
                </a:rPr>
                <a:t>Program Data</a:t>
              </a:r>
            </a:p>
          </p:txBody>
        </p:sp>
        <p:sp>
          <p:nvSpPr>
            <p:cNvPr id="21" name="Rectangle 20">
              <a:extLst>
                <a:ext uri="{FF2B5EF4-FFF2-40B4-BE49-F238E27FC236}">
                  <a16:creationId xmlns:a16="http://schemas.microsoft.com/office/drawing/2014/main" id="{887CA38C-7C9B-0232-6346-42967DBEC240}"/>
                </a:ext>
              </a:extLst>
            </p:cNvPr>
            <p:cNvSpPr/>
            <p:nvPr/>
          </p:nvSpPr>
          <p:spPr>
            <a:xfrm>
              <a:off x="448455" y="6701595"/>
              <a:ext cx="828000" cy="360000"/>
            </a:xfrm>
            <a:prstGeom prst="rect">
              <a:avLst/>
            </a:prstGeom>
            <a:solidFill>
              <a:srgbClr val="F6F3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en-CA" sz="1050" noProof="0" dirty="0">
                  <a:solidFill>
                    <a:schemeClr val="tx2"/>
                  </a:solidFill>
                </a:rPr>
                <a:t>Key Indicator</a:t>
              </a:r>
            </a:p>
          </p:txBody>
        </p:sp>
        <p:sp>
          <p:nvSpPr>
            <p:cNvPr id="22" name="TextBox 21">
              <a:extLst>
                <a:ext uri="{FF2B5EF4-FFF2-40B4-BE49-F238E27FC236}">
                  <a16:creationId xmlns:a16="http://schemas.microsoft.com/office/drawing/2014/main" id="{6CE0D52A-77CF-8016-EF72-0A1959F74B1B}"/>
                </a:ext>
              </a:extLst>
            </p:cNvPr>
            <p:cNvSpPr txBox="1"/>
            <p:nvPr/>
          </p:nvSpPr>
          <p:spPr>
            <a:xfrm>
              <a:off x="1334450" y="6702261"/>
              <a:ext cx="4928612" cy="346668"/>
            </a:xfrm>
            <a:prstGeom prst="rect">
              <a:avLst/>
            </a:prstGeom>
            <a:noFill/>
            <a:ln w="19050">
              <a:solidFill>
                <a:srgbClr val="9EC551"/>
              </a:solidFill>
            </a:ln>
          </p:spPr>
          <p:txBody>
            <a:bodyPr wrap="square" tIns="36000" bIns="36000" rtlCol="0" anchor="ctr">
              <a:noAutofit/>
            </a:bodyPr>
            <a:lstStyle/>
            <a:p>
              <a:pPr algn="ctr"/>
              <a:r>
                <a:rPr lang="en-CA" sz="1000" noProof="0" dirty="0">
                  <a:solidFill>
                    <a:schemeClr val="tx2"/>
                  </a:solidFill>
                </a:rPr>
                <a:t>LTC Reach (Contacts + Participants)</a:t>
              </a:r>
            </a:p>
          </p:txBody>
        </p:sp>
        <p:sp>
          <p:nvSpPr>
            <p:cNvPr id="23" name="Rectangle 22">
              <a:extLst>
                <a:ext uri="{FF2B5EF4-FFF2-40B4-BE49-F238E27FC236}">
                  <a16:creationId xmlns:a16="http://schemas.microsoft.com/office/drawing/2014/main" id="{798E1369-187C-28AD-57B8-4773E27210FF}"/>
                </a:ext>
              </a:extLst>
            </p:cNvPr>
            <p:cNvSpPr/>
            <p:nvPr/>
          </p:nvSpPr>
          <p:spPr>
            <a:xfrm>
              <a:off x="448455" y="7128017"/>
              <a:ext cx="828000" cy="288000"/>
            </a:xfrm>
            <a:prstGeom prst="rect">
              <a:avLst/>
            </a:prstGeom>
            <a:solidFill>
              <a:srgbClr val="F6F3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en-CA" sz="1050" noProof="0" dirty="0">
                  <a:solidFill>
                    <a:schemeClr val="tx2"/>
                  </a:solidFill>
                </a:rPr>
                <a:t>Target</a:t>
              </a:r>
              <a:endParaRPr lang="en-CA" noProof="0" dirty="0">
                <a:solidFill>
                  <a:schemeClr val="tx2"/>
                </a:solidFill>
              </a:endParaRPr>
            </a:p>
          </p:txBody>
        </p:sp>
        <p:sp>
          <p:nvSpPr>
            <p:cNvPr id="24" name="TextBox 23" descr="Logic model summarizing the program’s design, expected outcomes, metrics and targets, in relation to three barriers to nature (knowledge, skills, and experience / costs / distance to the outdoors)&#10;Program Design&#10;Under Knowledge, skills, and experience barriers&#10;A horizontal three-stage diagram showing a progression from “Awareness” to “Exposure” to “Experience”.&#10;Under “Awareness,” the text reads: “Brief activities sparking interest,” with one example: “mobile outreach pop-up” &#10;Under “Exposure,” the text reads: “Facilitated introductions to simple skills,” with three examples: “Workshops” “Virtual events” “day events”&#10;Under “Experience,” the text reads: “Immersive hands-on learning,” with two examples: “Overnight events” and “Learn-to events”&#10;Under Costs&#10;LTC activities are free or offered at low costs&#10;Under Distance&#10;• Hubs in urban centres&#10;• Mobile outreach and workshops&#10;• Transit-accessible sites or transport (overnight events&#10;Direct Outcomes (all related to the Knowledge, skills, and experience barriers)&#10;• Participants are exposed to and learn about different outdoor activities.&#10;• Participants take part in outdoor recreational activities such as camping, hiking, swimming, paddling, fishing, and campfire sing-alongs. &#10;• Participants develop skills and are satisfied with LTC activities.&#10;Intermediate Outcomes (all related to the Knowledge, skills, and experience barriers)&#10;• Participants develop the confidence to go camping and spend time outside on their own.&#10;• Barriers to enjoying Canada's protected places are reduced.&#10;Ultimate Outcomes (all related to the Knowledge, skills, and experience barriers)&#10;• Participants build connections to nature and protected places. &#10;• Visitation to Parks Canada protected places increases, especially by those arriving from urban locations.  &#10;Program Data (related to the Knowledge, skills, and experience barriers)&#10;• # participants and contacts&#10;• Satisfaction ratings and user outcomes&#10;• Participant profiles (overnight events)&#10;Program Data (related to costs)&#10;• Expenditures and pricing&#10;&#10;Key Indicator (related to the Knowledge, skills, and experience barriers)&#10;• LTC Reach (Contacts + Participants)&#10;Target (related to the Knowledge, skills, and experience barriers)&#10;• 100,000 in total program reach per year&#10;">
              <a:extLst>
                <a:ext uri="{FF2B5EF4-FFF2-40B4-BE49-F238E27FC236}">
                  <a16:creationId xmlns:a16="http://schemas.microsoft.com/office/drawing/2014/main" id="{FC67AD6F-86A8-9E81-EFBA-01DFF67F4E07}"/>
                </a:ext>
              </a:extLst>
            </p:cNvPr>
            <p:cNvSpPr txBox="1"/>
            <p:nvPr/>
          </p:nvSpPr>
          <p:spPr>
            <a:xfrm>
              <a:off x="1334449" y="7127913"/>
              <a:ext cx="4928611" cy="288000"/>
            </a:xfrm>
            <a:prstGeom prst="rect">
              <a:avLst/>
            </a:prstGeom>
            <a:noFill/>
            <a:ln w="19050">
              <a:solidFill>
                <a:srgbClr val="9EC551"/>
              </a:solidFill>
            </a:ln>
          </p:spPr>
          <p:txBody>
            <a:bodyPr wrap="square" tIns="36000" bIns="36000" rtlCol="0" anchor="ctr">
              <a:noAutofit/>
            </a:bodyPr>
            <a:lstStyle/>
            <a:p>
              <a:pPr algn="ctr"/>
              <a:r>
                <a:rPr lang="en-CA" sz="1000" noProof="0" dirty="0">
                  <a:solidFill>
                    <a:schemeClr val="tx2"/>
                  </a:solidFill>
                </a:rPr>
                <a:t>100,000 total program reach per year</a:t>
              </a:r>
            </a:p>
          </p:txBody>
        </p:sp>
        <p:sp>
          <p:nvSpPr>
            <p:cNvPr id="26" name="Rectangle 25">
              <a:extLst>
                <a:ext uri="{FF2B5EF4-FFF2-40B4-BE49-F238E27FC236}">
                  <a16:creationId xmlns:a16="http://schemas.microsoft.com/office/drawing/2014/main" id="{944733F5-46BB-062F-68A8-C6C3F673CE23}"/>
                </a:ext>
              </a:extLst>
            </p:cNvPr>
            <p:cNvSpPr/>
            <p:nvPr/>
          </p:nvSpPr>
          <p:spPr>
            <a:xfrm>
              <a:off x="1334450" y="3620528"/>
              <a:ext cx="4928612" cy="1060894"/>
            </a:xfrm>
            <a:prstGeom prst="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lIns="72000" tIns="36000" rIns="108000" bIns="36000"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spcAft>
                  <a:spcPts val="600"/>
                </a:spcAft>
              </a:pPr>
              <a:r>
                <a:rPr lang="en-CA" sz="1050" noProof="0" dirty="0">
                  <a:solidFill>
                    <a:schemeClr val="tx1"/>
                  </a:solidFill>
                </a:rPr>
                <a:t>Participants are exposed to and learn about different outdoor activities.</a:t>
              </a:r>
            </a:p>
            <a:p>
              <a:pPr algn="ctr">
                <a:spcAft>
                  <a:spcPts val="600"/>
                </a:spcAft>
              </a:pPr>
              <a:r>
                <a:rPr lang="en-CA" sz="1050" noProof="0" dirty="0">
                  <a:solidFill>
                    <a:schemeClr val="tx1"/>
                  </a:solidFill>
                </a:rPr>
                <a:t>Participants take part in outdoor recreational activities such as camping, hiking, swimming, paddling, fishing, and campfire sing-alongs. </a:t>
              </a:r>
            </a:p>
            <a:p>
              <a:pPr algn="ctr">
                <a:spcAft>
                  <a:spcPts val="600"/>
                </a:spcAft>
              </a:pPr>
              <a:r>
                <a:rPr lang="en-CA" sz="1050" noProof="0" dirty="0">
                  <a:solidFill>
                    <a:sysClr val="windowText" lastClr="000000"/>
                  </a:solidFill>
                </a:rPr>
                <a:t>Participants develop skills and are satisfied with LTC activities.</a:t>
              </a:r>
            </a:p>
          </p:txBody>
        </p:sp>
        <p:sp>
          <p:nvSpPr>
            <p:cNvPr id="27" name="Rectangle 26">
              <a:extLst>
                <a:ext uri="{FF2B5EF4-FFF2-40B4-BE49-F238E27FC236}">
                  <a16:creationId xmlns:a16="http://schemas.microsoft.com/office/drawing/2014/main" id="{E063FC4B-D5D1-BB77-ACC8-FC77ED482ECE}"/>
                </a:ext>
              </a:extLst>
            </p:cNvPr>
            <p:cNvSpPr/>
            <p:nvPr/>
          </p:nvSpPr>
          <p:spPr>
            <a:xfrm>
              <a:off x="1334450" y="4710686"/>
              <a:ext cx="4928612" cy="648000"/>
            </a:xfrm>
            <a:prstGeom prst="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endParaRPr lang="en-CA" sz="1050" noProof="0" dirty="0">
                <a:solidFill>
                  <a:sysClr val="windowText" lastClr="000000"/>
                </a:solidFill>
              </a:endParaRPr>
            </a:p>
            <a:p>
              <a:pPr algn="ctr"/>
              <a:endParaRPr lang="en-CA" sz="1050" noProof="0" dirty="0">
                <a:solidFill>
                  <a:sysClr val="windowText" lastClr="000000"/>
                </a:solidFill>
              </a:endParaRPr>
            </a:p>
            <a:p>
              <a:pPr algn="ctr">
                <a:defRPr/>
              </a:pPr>
              <a:r>
                <a:rPr lang="en-CA" sz="1050" kern="0" noProof="0" dirty="0">
                  <a:solidFill>
                    <a:schemeClr val="tx1"/>
                  </a:solidFill>
                </a:rPr>
                <a:t>Participants develop the confidence to go camping and spend time outside on their own.</a:t>
              </a:r>
            </a:p>
            <a:p>
              <a:pPr algn="ctr">
                <a:defRPr/>
              </a:pPr>
              <a:r>
                <a:rPr lang="en-CA" sz="1050" kern="0" noProof="0" dirty="0">
                  <a:solidFill>
                    <a:sysClr val="windowText" lastClr="000000"/>
                  </a:solidFill>
                </a:rPr>
                <a:t>Barriers to </a:t>
              </a:r>
              <a:r>
                <a:rPr lang="en-CA" sz="1050" kern="0" noProof="0" dirty="0">
                  <a:solidFill>
                    <a:schemeClr val="tx1"/>
                  </a:solidFill>
                </a:rPr>
                <a:t>enjoying</a:t>
              </a:r>
              <a:r>
                <a:rPr lang="en-CA" sz="1050" kern="0" noProof="0" dirty="0">
                  <a:solidFill>
                    <a:sysClr val="windowText" lastClr="000000"/>
                  </a:solidFill>
                </a:rPr>
                <a:t> Canada's protected places are reduced.</a:t>
              </a:r>
              <a:endParaRPr kumimoji="0" lang="en-CA" sz="1050" b="0" i="0" u="none" strike="noStrike" kern="0" cap="none" spc="0" normalizeH="0" baseline="0" noProof="0" dirty="0">
                <a:ln>
                  <a:noFill/>
                </a:ln>
                <a:solidFill>
                  <a:schemeClr val="tx1"/>
                </a:solidFill>
                <a:effectLst/>
                <a:uLnTx/>
                <a:uFillTx/>
                <a:latin typeface="+mn-lt"/>
                <a:ea typeface="+mn-ea"/>
                <a:cs typeface="+mn-cs"/>
              </a:endParaRPr>
            </a:p>
            <a:p>
              <a:pPr marL="0" marR="0" lvl="0" indent="0" algn="ctr" defTabSz="914400" eaLnBrk="1" fontAlgn="auto" latinLnBrk="0" hangingPunct="1">
                <a:lnSpc>
                  <a:spcPct val="100000"/>
                </a:lnSpc>
                <a:spcBef>
                  <a:spcPts val="0"/>
                </a:spcBef>
                <a:spcAft>
                  <a:spcPts val="0"/>
                </a:spcAft>
                <a:buClrTx/>
                <a:buSzTx/>
                <a:buFontTx/>
                <a:buNone/>
                <a:tabLst/>
                <a:defRPr/>
              </a:pPr>
              <a:endParaRPr kumimoji="0" lang="en-CA" sz="1050" b="0" i="0" u="none" strike="noStrike" kern="0" cap="none" spc="0" normalizeH="0" baseline="0" noProof="0" dirty="0">
                <a:ln>
                  <a:noFill/>
                </a:ln>
                <a:solidFill>
                  <a:srgbClr val="FF0000"/>
                </a:solidFill>
                <a:effectLst/>
                <a:uLnTx/>
                <a:uFillTx/>
                <a:latin typeface="+mn-lt"/>
                <a:ea typeface="+mn-ea"/>
                <a:cs typeface="+mn-cs"/>
              </a:endParaRPr>
            </a:p>
            <a:p>
              <a:pPr algn="ctr"/>
              <a:endParaRPr lang="en-CA" sz="1050" noProof="0" dirty="0">
                <a:solidFill>
                  <a:sysClr val="windowText" lastClr="000000"/>
                </a:solidFill>
              </a:endParaRPr>
            </a:p>
          </p:txBody>
        </p:sp>
        <p:sp>
          <p:nvSpPr>
            <p:cNvPr id="28" name="Rectangle 27">
              <a:extLst>
                <a:ext uri="{FF2B5EF4-FFF2-40B4-BE49-F238E27FC236}">
                  <a16:creationId xmlns:a16="http://schemas.microsoft.com/office/drawing/2014/main" id="{DEE028A6-8812-198B-93DD-32A4ACB96FF2}"/>
                </a:ext>
              </a:extLst>
            </p:cNvPr>
            <p:cNvSpPr/>
            <p:nvPr/>
          </p:nvSpPr>
          <p:spPr>
            <a:xfrm>
              <a:off x="1334450" y="5398460"/>
              <a:ext cx="4928612" cy="684000"/>
            </a:xfrm>
            <a:prstGeom prst="rect">
              <a:avLst/>
            </a:prstGeom>
            <a:solidFill>
              <a:schemeClr val="accent6">
                <a:lumMod val="20000"/>
                <a:lumOff val="80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spcAft>
                  <a:spcPts val="400"/>
                </a:spcAft>
              </a:pPr>
              <a:r>
                <a:rPr lang="en-CA" sz="1050" baseline="0" noProof="0" dirty="0">
                  <a:solidFill>
                    <a:sysClr val="windowText" lastClr="000000"/>
                  </a:solidFill>
                </a:rPr>
                <a:t>Pa</a:t>
              </a:r>
              <a:r>
                <a:rPr lang="en-CA" sz="1050" noProof="0" dirty="0">
                  <a:solidFill>
                    <a:sysClr val="windowText" lastClr="000000"/>
                  </a:solidFill>
                </a:rPr>
                <a:t>rticipants</a:t>
              </a:r>
              <a:r>
                <a:rPr lang="en-CA" sz="1050" noProof="0" dirty="0">
                  <a:solidFill>
                    <a:srgbClr val="FF0000"/>
                  </a:solidFill>
                </a:rPr>
                <a:t> </a:t>
              </a:r>
              <a:r>
                <a:rPr lang="en-CA" sz="1050" noProof="0" dirty="0">
                  <a:solidFill>
                    <a:schemeClr val="tx1"/>
                  </a:solidFill>
                </a:rPr>
                <a:t>build</a:t>
              </a:r>
              <a:r>
                <a:rPr lang="en-CA" sz="1050" noProof="0" dirty="0">
                  <a:solidFill>
                    <a:srgbClr val="FF0000"/>
                  </a:solidFill>
                </a:rPr>
                <a:t> </a:t>
              </a:r>
              <a:r>
                <a:rPr lang="en-CA" sz="1050" noProof="0" dirty="0">
                  <a:solidFill>
                    <a:sysClr val="windowText" lastClr="000000"/>
                  </a:solidFill>
                </a:rPr>
                <a:t>connections to nature and protected places. </a:t>
              </a:r>
            </a:p>
            <a:p>
              <a:pPr algn="ctr">
                <a:spcAft>
                  <a:spcPts val="400"/>
                </a:spcAft>
              </a:pPr>
              <a:r>
                <a:rPr lang="en-CA" sz="1050" noProof="0" dirty="0">
                  <a:solidFill>
                    <a:sysClr val="windowText" lastClr="000000"/>
                  </a:solidFill>
                </a:rPr>
                <a:t>Visitation to Parks Canada protected places increases, especially by those arriving from urban locations.  </a:t>
              </a:r>
            </a:p>
          </p:txBody>
        </p:sp>
        <p:sp>
          <p:nvSpPr>
            <p:cNvPr id="29" name="Rectangle 28">
              <a:extLst>
                <a:ext uri="{FF2B5EF4-FFF2-40B4-BE49-F238E27FC236}">
                  <a16:creationId xmlns:a16="http://schemas.microsoft.com/office/drawing/2014/main" id="{6EA0B170-6133-F180-5F61-0C7F37034CF5}"/>
                </a:ext>
              </a:extLst>
            </p:cNvPr>
            <p:cNvSpPr/>
            <p:nvPr/>
          </p:nvSpPr>
          <p:spPr>
            <a:xfrm>
              <a:off x="448455" y="3609861"/>
              <a:ext cx="828000" cy="1060894"/>
            </a:xfrm>
            <a:prstGeom prst="rect">
              <a:avLst/>
            </a:prstGeom>
            <a:solidFill>
              <a:srgbClr val="F6F3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en-CA" sz="1050" noProof="0" dirty="0">
                  <a:solidFill>
                    <a:sysClr val="windowText" lastClr="000000"/>
                  </a:solidFill>
                </a:rPr>
                <a:t>Direct Outcomes</a:t>
              </a:r>
            </a:p>
          </p:txBody>
        </p:sp>
        <p:sp>
          <p:nvSpPr>
            <p:cNvPr id="30" name="Rectangle 29">
              <a:extLst>
                <a:ext uri="{FF2B5EF4-FFF2-40B4-BE49-F238E27FC236}">
                  <a16:creationId xmlns:a16="http://schemas.microsoft.com/office/drawing/2014/main" id="{8EA440C0-9192-7A04-92FE-A0EBAD622CFF}"/>
                </a:ext>
              </a:extLst>
            </p:cNvPr>
            <p:cNvSpPr/>
            <p:nvPr/>
          </p:nvSpPr>
          <p:spPr>
            <a:xfrm>
              <a:off x="448455" y="4710685"/>
              <a:ext cx="828000" cy="648000"/>
            </a:xfrm>
            <a:prstGeom prst="rect">
              <a:avLst/>
            </a:prstGeom>
            <a:solidFill>
              <a:srgbClr val="F6F3F0"/>
            </a:solidFill>
            <a:ln>
              <a:noFill/>
            </a:ln>
          </p:spPr>
          <p:style>
            <a:lnRef idx="2">
              <a:schemeClr val="accent1">
                <a:shade val="15000"/>
              </a:schemeClr>
            </a:lnRef>
            <a:fillRef idx="1">
              <a:schemeClr val="accent1"/>
            </a:fillRef>
            <a:effectRef idx="0">
              <a:schemeClr val="accent1"/>
            </a:effectRef>
            <a:fontRef idx="minor">
              <a:schemeClr val="lt1"/>
            </a:fontRef>
          </p:style>
          <p:txBody>
            <a:bodyPr lIns="36000" rIns="36000"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en-CA" sz="1050" noProof="0" dirty="0">
                  <a:solidFill>
                    <a:sysClr val="windowText" lastClr="000000"/>
                  </a:solidFill>
                </a:rPr>
                <a:t>Intermediate Outcomes</a:t>
              </a:r>
            </a:p>
          </p:txBody>
        </p:sp>
        <p:sp>
          <p:nvSpPr>
            <p:cNvPr id="31" name="Rectangle 30">
              <a:extLst>
                <a:ext uri="{FF2B5EF4-FFF2-40B4-BE49-F238E27FC236}">
                  <a16:creationId xmlns:a16="http://schemas.microsoft.com/office/drawing/2014/main" id="{9D8A0EBF-10DA-7C1D-6627-31614D1E159D}"/>
                </a:ext>
              </a:extLst>
            </p:cNvPr>
            <p:cNvSpPr/>
            <p:nvPr/>
          </p:nvSpPr>
          <p:spPr>
            <a:xfrm>
              <a:off x="448455" y="5387949"/>
              <a:ext cx="828000" cy="713961"/>
            </a:xfrm>
            <a:prstGeom prst="rect">
              <a:avLst/>
            </a:prstGeom>
            <a:solidFill>
              <a:srgbClr val="F6F3F0"/>
            </a:solidFill>
            <a:ln>
              <a:noFill/>
            </a:ln>
          </p:spPr>
          <p:style>
            <a:lnRef idx="2">
              <a:schemeClr val="accent1">
                <a:shade val="15000"/>
              </a:schemeClr>
            </a:lnRef>
            <a:fillRef idx="1">
              <a:schemeClr val="accent1"/>
            </a:fillRef>
            <a:effectRef idx="0">
              <a:schemeClr val="accent1"/>
            </a:effectRef>
            <a:fontRef idx="minor">
              <a:schemeClr val="lt1"/>
            </a:fontRef>
          </p:style>
          <p:txBody>
            <a:bodyPr lIns="36000" rIns="36000"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en-CA" sz="1050" noProof="0" dirty="0">
                  <a:solidFill>
                    <a:sysClr val="windowText" lastClr="000000"/>
                  </a:solidFill>
                </a:rPr>
                <a:t>Ultimate Outcomes</a:t>
              </a:r>
            </a:p>
          </p:txBody>
        </p:sp>
        <p:sp>
          <p:nvSpPr>
            <p:cNvPr id="33" name="Freeform: Shape 32">
              <a:extLst>
                <a:ext uri="{FF2B5EF4-FFF2-40B4-BE49-F238E27FC236}">
                  <a16:creationId xmlns:a16="http://schemas.microsoft.com/office/drawing/2014/main" id="{803186A1-EB6A-80FE-39CA-661F97CEEF92}"/>
                </a:ext>
              </a:extLst>
            </p:cNvPr>
            <p:cNvSpPr/>
            <p:nvPr/>
          </p:nvSpPr>
          <p:spPr>
            <a:xfrm>
              <a:off x="1334450" y="764345"/>
              <a:ext cx="3240000" cy="562576"/>
            </a:xfrm>
            <a:prstGeom prst="rect">
              <a:avLst/>
            </a:prstGeom>
            <a:solidFill>
              <a:srgbClr val="9EC551"/>
            </a:solidFill>
            <a:ln>
              <a:noFill/>
            </a:ln>
          </p:spPr>
          <p:style>
            <a:lnRef idx="2">
              <a:schemeClr val="lt1">
                <a:hueOff val="0"/>
                <a:satOff val="0"/>
                <a:lumOff val="0"/>
                <a:alphaOff val="0"/>
              </a:schemeClr>
            </a:lnRef>
            <a:fillRef idx="1">
              <a:scrgbClr r="0" g="0" b="0"/>
            </a:fillRef>
            <a:effectRef idx="0">
              <a:schemeClr val="accent6">
                <a:hueOff val="0"/>
                <a:satOff val="0"/>
                <a:lumOff val="0"/>
                <a:alphaOff val="0"/>
              </a:schemeClr>
            </a:effectRef>
            <a:fontRef idx="minor">
              <a:schemeClr val="lt1"/>
            </a:fontRef>
          </p:style>
          <p:txBody>
            <a:bodyPr spcFirstLastPara="0" vert="horz" wrap="square" lIns="38535" tIns="29645" rIns="38535" bIns="29645" numCol="1" spcCol="1270" anchor="ctr" anchorCtr="0">
              <a:noAutofit/>
            </a:bodyPr>
            <a:lstStyle/>
            <a:p>
              <a:pPr marL="0" lvl="0" indent="0" algn="ctr" defTabSz="622300">
                <a:spcBef>
                  <a:spcPct val="0"/>
                </a:spcBef>
                <a:buNone/>
              </a:pPr>
              <a:r>
                <a:rPr lang="en-CA" sz="1400" kern="1200" noProof="0" dirty="0"/>
                <a:t>Knowledge, Skills, and Experience</a:t>
              </a:r>
            </a:p>
          </p:txBody>
        </p:sp>
        <p:grpSp>
          <p:nvGrpSpPr>
            <p:cNvPr id="34" name="Group 33">
              <a:extLst>
                <a:ext uri="{FF2B5EF4-FFF2-40B4-BE49-F238E27FC236}">
                  <a16:creationId xmlns:a16="http://schemas.microsoft.com/office/drawing/2014/main" id="{A8E8B994-3551-8F09-0657-0AE96CD18D4A}"/>
                </a:ext>
              </a:extLst>
            </p:cNvPr>
            <p:cNvGrpSpPr/>
            <p:nvPr/>
          </p:nvGrpSpPr>
          <p:grpSpPr>
            <a:xfrm>
              <a:off x="4603351" y="762757"/>
              <a:ext cx="1659713" cy="563018"/>
              <a:chOff x="4577105" y="1250930"/>
              <a:chExt cx="1550041" cy="563018"/>
            </a:xfrm>
          </p:grpSpPr>
          <p:sp>
            <p:nvSpPr>
              <p:cNvPr id="50" name="Freeform: Shape 49">
                <a:extLst>
                  <a:ext uri="{FF2B5EF4-FFF2-40B4-BE49-F238E27FC236}">
                    <a16:creationId xmlns:a16="http://schemas.microsoft.com/office/drawing/2014/main" id="{C6745416-4B3D-686E-68C8-22C52C2D317D}"/>
                  </a:ext>
                </a:extLst>
              </p:cNvPr>
              <p:cNvSpPr/>
              <p:nvPr/>
            </p:nvSpPr>
            <p:spPr>
              <a:xfrm>
                <a:off x="4577105" y="1250930"/>
                <a:ext cx="1550041" cy="250954"/>
              </a:xfrm>
              <a:prstGeom prst="rect">
                <a:avLst/>
              </a:prstGeom>
              <a:solidFill>
                <a:srgbClr val="4AACE8"/>
              </a:solidFill>
              <a:ln>
                <a:noFill/>
              </a:ln>
            </p:spPr>
            <p:style>
              <a:lnRef idx="2">
                <a:schemeClr val="lt1">
                  <a:hueOff val="0"/>
                  <a:satOff val="0"/>
                  <a:lumOff val="0"/>
                  <a:alphaOff val="0"/>
                </a:schemeClr>
              </a:lnRef>
              <a:fillRef idx="1">
                <a:scrgbClr r="0" g="0" b="0"/>
              </a:fillRef>
              <a:effectRef idx="0">
                <a:schemeClr val="accent6">
                  <a:hueOff val="0"/>
                  <a:satOff val="0"/>
                  <a:lumOff val="0"/>
                  <a:alphaOff val="0"/>
                </a:schemeClr>
              </a:effectRef>
              <a:fontRef idx="minor">
                <a:schemeClr val="lt1"/>
              </a:fontRef>
            </p:style>
            <p:txBody>
              <a:bodyPr spcFirstLastPara="0" vert="horz" wrap="square" lIns="38535" tIns="29645" rIns="38535" bIns="29645" numCol="1" spcCol="1270" anchor="ctr" anchorCtr="0">
                <a:noAutofit/>
              </a:bodyPr>
              <a:lstStyle/>
              <a:p>
                <a:pPr marL="0" lvl="0" indent="0" algn="ctr" defTabSz="622300">
                  <a:spcBef>
                    <a:spcPct val="0"/>
                  </a:spcBef>
                  <a:buNone/>
                </a:pPr>
                <a:r>
                  <a:rPr lang="en-CA" sz="1400" kern="1200" noProof="0" dirty="0"/>
                  <a:t>Costs</a:t>
                </a:r>
                <a:endParaRPr lang="en-CA" sz="1900" kern="1200" noProof="0" dirty="0"/>
              </a:p>
            </p:txBody>
          </p:sp>
          <p:sp>
            <p:nvSpPr>
              <p:cNvPr id="51" name="Freeform: Shape 50">
                <a:extLst>
                  <a:ext uri="{FF2B5EF4-FFF2-40B4-BE49-F238E27FC236}">
                    <a16:creationId xmlns:a16="http://schemas.microsoft.com/office/drawing/2014/main" id="{0E96DED8-0DED-A5BF-FE58-8CC8B771699F}"/>
                  </a:ext>
                </a:extLst>
              </p:cNvPr>
              <p:cNvSpPr/>
              <p:nvPr/>
            </p:nvSpPr>
            <p:spPr>
              <a:xfrm>
                <a:off x="4577108" y="1525948"/>
                <a:ext cx="1550034" cy="288000"/>
              </a:xfrm>
              <a:prstGeom prst="rect">
                <a:avLst/>
              </a:prstGeom>
              <a:solidFill>
                <a:srgbClr val="003192"/>
              </a:solidFill>
              <a:ln>
                <a:noFill/>
              </a:ln>
            </p:spPr>
            <p:style>
              <a:lnRef idx="2">
                <a:schemeClr val="lt1">
                  <a:hueOff val="0"/>
                  <a:satOff val="0"/>
                  <a:lumOff val="0"/>
                  <a:alphaOff val="0"/>
                </a:schemeClr>
              </a:lnRef>
              <a:fillRef idx="1">
                <a:scrgbClr r="0" g="0" b="0"/>
              </a:fillRef>
              <a:effectRef idx="0">
                <a:schemeClr val="accent6">
                  <a:hueOff val="0"/>
                  <a:satOff val="0"/>
                  <a:lumOff val="0"/>
                  <a:alphaOff val="0"/>
                </a:schemeClr>
              </a:effectRef>
              <a:fontRef idx="minor">
                <a:schemeClr val="lt1"/>
              </a:fontRef>
            </p:style>
            <p:txBody>
              <a:bodyPr spcFirstLastPara="0" vert="horz" wrap="square" lIns="38535" tIns="29645" rIns="38535" bIns="29645" numCol="1" spcCol="1270" anchor="ctr" anchorCtr="0">
                <a:noAutofit/>
              </a:bodyPr>
              <a:lstStyle/>
              <a:p>
                <a:pPr marL="0" lvl="0" indent="0" algn="ctr" defTabSz="622300">
                  <a:spcBef>
                    <a:spcPct val="0"/>
                  </a:spcBef>
                  <a:buNone/>
                </a:pPr>
                <a:r>
                  <a:rPr lang="en-CA" sz="1400" kern="1200" noProof="0" dirty="0"/>
                  <a:t>Distance</a:t>
                </a:r>
                <a:endParaRPr lang="en-CA" sz="1900" kern="1200" noProof="0" dirty="0"/>
              </a:p>
            </p:txBody>
          </p:sp>
        </p:grpSp>
        <p:sp>
          <p:nvSpPr>
            <p:cNvPr id="35" name="Rectangle: Rounded Corners 34">
              <a:extLst>
                <a:ext uri="{FF2B5EF4-FFF2-40B4-BE49-F238E27FC236}">
                  <a16:creationId xmlns:a16="http://schemas.microsoft.com/office/drawing/2014/main" id="{39B2E582-8602-46A0-D930-3F236DDECBD4}"/>
                </a:ext>
              </a:extLst>
            </p:cNvPr>
            <p:cNvSpPr/>
            <p:nvPr/>
          </p:nvSpPr>
          <p:spPr>
            <a:xfrm>
              <a:off x="448455" y="764345"/>
              <a:ext cx="828000" cy="562576"/>
            </a:xfrm>
            <a:prstGeom prst="rect">
              <a:avLst/>
            </a:prstGeom>
            <a:solidFill>
              <a:srgbClr val="F6F3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en-CA" sz="1050" noProof="0" dirty="0">
                  <a:solidFill>
                    <a:sysClr val="windowText" lastClr="000000"/>
                  </a:solidFill>
                </a:rPr>
                <a:t>Barriers</a:t>
              </a:r>
              <a:endParaRPr lang="en-CA" sz="1200" noProof="0" dirty="0">
                <a:solidFill>
                  <a:sysClr val="windowText" lastClr="000000"/>
                </a:solidFill>
              </a:endParaRPr>
            </a:p>
          </p:txBody>
        </p:sp>
        <p:sp>
          <p:nvSpPr>
            <p:cNvPr id="36" name="Rectangle: Rounded Corners 35">
              <a:extLst>
                <a:ext uri="{FF2B5EF4-FFF2-40B4-BE49-F238E27FC236}">
                  <a16:creationId xmlns:a16="http://schemas.microsoft.com/office/drawing/2014/main" id="{59CED0EF-B10E-47C8-7EAD-DDA9B4982E6F}"/>
                </a:ext>
              </a:extLst>
            </p:cNvPr>
            <p:cNvSpPr/>
            <p:nvPr/>
          </p:nvSpPr>
          <p:spPr>
            <a:xfrm>
              <a:off x="448455" y="1375342"/>
              <a:ext cx="828000" cy="2191043"/>
            </a:xfrm>
            <a:prstGeom prst="rect">
              <a:avLst/>
            </a:prstGeom>
            <a:solidFill>
              <a:srgbClr val="F6F3F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en-CA" sz="1050" noProof="0" dirty="0">
                  <a:solidFill>
                    <a:sysClr val="windowText" lastClr="000000"/>
                  </a:solidFill>
                </a:rPr>
                <a:t>Program Design</a:t>
              </a:r>
            </a:p>
          </p:txBody>
        </p:sp>
        <p:sp>
          <p:nvSpPr>
            <p:cNvPr id="37" name="Freeform: Shape 36">
              <a:extLst>
                <a:ext uri="{FF2B5EF4-FFF2-40B4-BE49-F238E27FC236}">
                  <a16:creationId xmlns:a16="http://schemas.microsoft.com/office/drawing/2014/main" id="{09AC0787-1F62-D38A-3B22-AE5DF2F11FC6}"/>
                </a:ext>
              </a:extLst>
            </p:cNvPr>
            <p:cNvSpPr/>
            <p:nvPr/>
          </p:nvSpPr>
          <p:spPr>
            <a:xfrm>
              <a:off x="4620287" y="1384145"/>
              <a:ext cx="1642775" cy="713961"/>
            </a:xfrm>
            <a:prstGeom prst="rect">
              <a:avLst/>
            </a:prstGeom>
            <a:solidFill>
              <a:schemeClr val="bg1"/>
            </a:solidFill>
            <a:ln w="28575">
              <a:solidFill>
                <a:srgbClr val="4AACE8"/>
              </a:solidFill>
            </a:ln>
          </p:spPr>
          <p:style>
            <a:lnRef idx="2">
              <a:schemeClr val="lt1">
                <a:hueOff val="0"/>
                <a:satOff val="0"/>
                <a:lumOff val="0"/>
                <a:alphaOff val="0"/>
              </a:schemeClr>
            </a:lnRef>
            <a:fillRef idx="1">
              <a:scrgbClr r="0" g="0" b="0"/>
            </a:fillRef>
            <a:effectRef idx="0">
              <a:schemeClr val="accent6">
                <a:hueOff val="0"/>
                <a:satOff val="0"/>
                <a:lumOff val="0"/>
                <a:alphaOff val="0"/>
              </a:schemeClr>
            </a:effectRef>
            <a:fontRef idx="minor">
              <a:schemeClr val="lt1"/>
            </a:fontRef>
          </p:style>
          <p:txBody>
            <a:bodyPr spcFirstLastPara="0" vert="horz" wrap="square" lIns="72000" tIns="29645" rIns="72000" bIns="29645" numCol="1" spcCol="1270" anchor="ctr" anchorCtr="0">
              <a:noAutofit/>
            </a:bodyPr>
            <a:lstStyle/>
            <a:p>
              <a:pPr marL="0" lvl="0" indent="0" algn="ctr" defTabSz="622300">
                <a:spcBef>
                  <a:spcPct val="0"/>
                </a:spcBef>
                <a:buNone/>
              </a:pPr>
              <a:r>
                <a:rPr lang="en-CA" sz="1050" kern="1200" noProof="0" dirty="0">
                  <a:solidFill>
                    <a:schemeClr val="tx2"/>
                  </a:solidFill>
                </a:rPr>
                <a:t>LTC activities are free or offered at low costs</a:t>
              </a:r>
              <a:endParaRPr lang="en-CA" sz="1400" kern="1200" noProof="0" dirty="0">
                <a:solidFill>
                  <a:schemeClr val="tx2"/>
                </a:solidFill>
              </a:endParaRPr>
            </a:p>
          </p:txBody>
        </p:sp>
        <p:sp>
          <p:nvSpPr>
            <p:cNvPr id="38" name="Freeform: Shape 37">
              <a:extLst>
                <a:ext uri="{FF2B5EF4-FFF2-40B4-BE49-F238E27FC236}">
                  <a16:creationId xmlns:a16="http://schemas.microsoft.com/office/drawing/2014/main" id="{DA4C0084-0B3F-8ED3-CE44-420AFD82BD02}"/>
                </a:ext>
              </a:extLst>
            </p:cNvPr>
            <p:cNvSpPr/>
            <p:nvPr/>
          </p:nvSpPr>
          <p:spPr>
            <a:xfrm>
              <a:off x="4620286" y="2155331"/>
              <a:ext cx="1642777" cy="1411054"/>
            </a:xfrm>
            <a:prstGeom prst="rect">
              <a:avLst/>
            </a:prstGeom>
            <a:solidFill>
              <a:schemeClr val="bg1"/>
            </a:solidFill>
            <a:ln w="28575">
              <a:solidFill>
                <a:srgbClr val="003192"/>
              </a:solidFill>
            </a:ln>
          </p:spPr>
          <p:style>
            <a:lnRef idx="2">
              <a:schemeClr val="lt1">
                <a:hueOff val="0"/>
                <a:satOff val="0"/>
                <a:lumOff val="0"/>
                <a:alphaOff val="0"/>
              </a:schemeClr>
            </a:lnRef>
            <a:fillRef idx="1">
              <a:scrgbClr r="0" g="0" b="0"/>
            </a:fillRef>
            <a:effectRef idx="0">
              <a:schemeClr val="accent6">
                <a:hueOff val="0"/>
                <a:satOff val="0"/>
                <a:lumOff val="0"/>
                <a:alphaOff val="0"/>
              </a:schemeClr>
            </a:effectRef>
            <a:fontRef idx="minor">
              <a:schemeClr val="lt1"/>
            </a:fontRef>
          </p:style>
          <p:txBody>
            <a:bodyPr spcFirstLastPara="0" vert="horz" wrap="square" lIns="72000" tIns="29645" rIns="36000" bIns="29645" numCol="1" spcCol="1270" anchor="ctr" anchorCtr="0">
              <a:noAutofit/>
            </a:bodyPr>
            <a:lstStyle/>
            <a:p>
              <a:pPr marL="171450" lvl="0" indent="-171450" defTabSz="622300">
                <a:spcBef>
                  <a:spcPct val="0"/>
                </a:spcBef>
                <a:spcAft>
                  <a:spcPts val="300"/>
                </a:spcAft>
                <a:buFont typeface="Arial" panose="020B0604020202020204" pitchFamily="34" charset="0"/>
                <a:buChar char="•"/>
              </a:pPr>
              <a:r>
                <a:rPr lang="en-CA" sz="1050" kern="1200" noProof="0" dirty="0">
                  <a:solidFill>
                    <a:schemeClr val="tx2"/>
                  </a:solidFill>
                </a:rPr>
                <a:t>Hubs in urban centres</a:t>
              </a:r>
            </a:p>
            <a:p>
              <a:pPr marL="171450" lvl="0" indent="-171450" defTabSz="622300">
                <a:spcBef>
                  <a:spcPct val="0"/>
                </a:spcBef>
                <a:spcAft>
                  <a:spcPts val="300"/>
                </a:spcAft>
                <a:buFont typeface="Arial" panose="020B0604020202020204" pitchFamily="34" charset="0"/>
                <a:buChar char="•"/>
              </a:pPr>
              <a:r>
                <a:rPr lang="en-CA" sz="1050" kern="1200" noProof="0" dirty="0">
                  <a:solidFill>
                    <a:schemeClr val="tx2"/>
                  </a:solidFill>
                </a:rPr>
                <a:t>Mobile outreach and workshops</a:t>
              </a:r>
            </a:p>
            <a:p>
              <a:pPr marL="171450" lvl="0" indent="-171450" defTabSz="622300">
                <a:spcBef>
                  <a:spcPct val="0"/>
                </a:spcBef>
                <a:spcAft>
                  <a:spcPts val="300"/>
                </a:spcAft>
                <a:buFont typeface="Arial" panose="020B0604020202020204" pitchFamily="34" charset="0"/>
                <a:buChar char="•"/>
              </a:pPr>
              <a:r>
                <a:rPr lang="en-CA" sz="1050" kern="1200" noProof="0" dirty="0">
                  <a:solidFill>
                    <a:schemeClr val="tx2"/>
                  </a:solidFill>
                </a:rPr>
                <a:t>Transit-accessible sites or transport (overnight events)</a:t>
              </a:r>
              <a:endParaRPr lang="en-CA" sz="1400" kern="1200" noProof="0" dirty="0">
                <a:solidFill>
                  <a:schemeClr val="tx2"/>
                </a:solidFill>
              </a:endParaRPr>
            </a:p>
          </p:txBody>
        </p:sp>
        <p:grpSp>
          <p:nvGrpSpPr>
            <p:cNvPr id="39" name="Group 38">
              <a:extLst>
                <a:ext uri="{FF2B5EF4-FFF2-40B4-BE49-F238E27FC236}">
                  <a16:creationId xmlns:a16="http://schemas.microsoft.com/office/drawing/2014/main" id="{29C71ED3-BAC5-C16F-FA00-8CE31A6E61B8}"/>
                </a:ext>
              </a:extLst>
            </p:cNvPr>
            <p:cNvGrpSpPr/>
            <p:nvPr/>
          </p:nvGrpSpPr>
          <p:grpSpPr>
            <a:xfrm>
              <a:off x="1345518" y="1384146"/>
              <a:ext cx="3223709" cy="2182238"/>
              <a:chOff x="1441403" y="1583714"/>
              <a:chExt cx="3223709" cy="2182238"/>
            </a:xfrm>
          </p:grpSpPr>
          <p:sp>
            <p:nvSpPr>
              <p:cNvPr id="42" name="Freeform: Shape 41">
                <a:extLst>
                  <a:ext uri="{FF2B5EF4-FFF2-40B4-BE49-F238E27FC236}">
                    <a16:creationId xmlns:a16="http://schemas.microsoft.com/office/drawing/2014/main" id="{D62D515A-D036-B7F3-4E08-3867FD6748D8}"/>
                  </a:ext>
                </a:extLst>
              </p:cNvPr>
              <p:cNvSpPr/>
              <p:nvPr/>
            </p:nvSpPr>
            <p:spPr>
              <a:xfrm>
                <a:off x="1441403" y="1583714"/>
                <a:ext cx="3223053" cy="2182238"/>
              </a:xfrm>
              <a:prstGeom prst="rect">
                <a:avLst/>
              </a:prstGeom>
              <a:noFill/>
              <a:ln w="28575">
                <a:solidFill>
                  <a:srgbClr val="9EC551"/>
                </a:solidFill>
              </a:ln>
            </p:spPr>
            <p:style>
              <a:lnRef idx="2">
                <a:schemeClr val="lt1">
                  <a:hueOff val="0"/>
                  <a:satOff val="0"/>
                  <a:lumOff val="0"/>
                  <a:alphaOff val="0"/>
                </a:schemeClr>
              </a:lnRef>
              <a:fillRef idx="1">
                <a:scrgbClr r="0" g="0" b="0"/>
              </a:fillRef>
              <a:effectRef idx="0">
                <a:schemeClr val="accent6">
                  <a:hueOff val="0"/>
                  <a:satOff val="0"/>
                  <a:lumOff val="0"/>
                  <a:alphaOff val="0"/>
                </a:schemeClr>
              </a:effectRef>
              <a:fontRef idx="minor">
                <a:schemeClr val="lt1"/>
              </a:fontRef>
            </p:style>
            <p:txBody>
              <a:bodyPr spcFirstLastPara="0" vert="horz" wrap="square" lIns="72000" tIns="36000" rIns="72000" bIns="36000" numCol="1" spcCol="1270" anchor="ctr" anchorCtr="0">
                <a:noAutofit/>
              </a:bodyPr>
              <a:lstStyle/>
              <a:p>
                <a:pPr marL="0" lvl="0" indent="0" defTabSz="622300">
                  <a:spcBef>
                    <a:spcPct val="0"/>
                  </a:spcBef>
                  <a:buNone/>
                </a:pPr>
                <a:endParaRPr lang="en-CA" sz="1200" kern="1200" noProof="0" dirty="0">
                  <a:solidFill>
                    <a:schemeClr val="tx2"/>
                  </a:solidFill>
                </a:endParaRPr>
              </a:p>
            </p:txBody>
          </p:sp>
          <p:sp>
            <p:nvSpPr>
              <p:cNvPr id="43" name="Freeform: Shape 42">
                <a:extLst>
                  <a:ext uri="{FF2B5EF4-FFF2-40B4-BE49-F238E27FC236}">
                    <a16:creationId xmlns:a16="http://schemas.microsoft.com/office/drawing/2014/main" id="{8D324106-0D4E-5D2E-11BD-5D43B8AA08B8}"/>
                  </a:ext>
                </a:extLst>
              </p:cNvPr>
              <p:cNvSpPr/>
              <p:nvPr/>
            </p:nvSpPr>
            <p:spPr>
              <a:xfrm>
                <a:off x="2618335" y="1962746"/>
                <a:ext cx="864000" cy="324000"/>
              </a:xfrm>
              <a:prstGeom prst="rect">
                <a:avLst/>
              </a:prstGeom>
              <a:solidFill>
                <a:srgbClr val="D97A33"/>
              </a:solidFill>
              <a:ln>
                <a:noFill/>
              </a:ln>
            </p:spPr>
            <p:style>
              <a:lnRef idx="2">
                <a:schemeClr val="lt1">
                  <a:hueOff val="0"/>
                  <a:satOff val="0"/>
                  <a:lumOff val="0"/>
                  <a:alphaOff val="0"/>
                </a:schemeClr>
              </a:lnRef>
              <a:fillRef idx="1">
                <a:scrgbClr r="0" g="0" b="0"/>
              </a:fillRef>
              <a:effectRef idx="0">
                <a:schemeClr val="accent6">
                  <a:hueOff val="0"/>
                  <a:satOff val="0"/>
                  <a:lumOff val="0"/>
                  <a:alphaOff val="0"/>
                </a:schemeClr>
              </a:effectRef>
              <a:fontRef idx="minor">
                <a:schemeClr val="lt1"/>
              </a:fontRef>
            </p:style>
            <p:txBody>
              <a:bodyPr spcFirstLastPara="0" vert="horz" wrap="square" lIns="36000" tIns="36000" rIns="36000" bIns="36000" numCol="1" spcCol="1270" anchor="ctr" anchorCtr="0">
                <a:noAutofit/>
              </a:bodyPr>
              <a:lstStyle/>
              <a:p>
                <a:pPr marL="0" lvl="0" indent="0" algn="ctr" defTabSz="622300">
                  <a:spcBef>
                    <a:spcPct val="0"/>
                  </a:spcBef>
                  <a:buNone/>
                </a:pPr>
                <a:r>
                  <a:rPr lang="en-CA" sz="1050" b="1" kern="1200" noProof="0" dirty="0"/>
                  <a:t>Exposure</a:t>
                </a:r>
                <a:endParaRPr lang="en-CA" sz="1600" b="1" kern="1200" noProof="0" dirty="0"/>
              </a:p>
            </p:txBody>
          </p:sp>
          <p:sp>
            <p:nvSpPr>
              <p:cNvPr id="44" name="Freeform: Shape 43">
                <a:extLst>
                  <a:ext uri="{FF2B5EF4-FFF2-40B4-BE49-F238E27FC236}">
                    <a16:creationId xmlns:a16="http://schemas.microsoft.com/office/drawing/2014/main" id="{B6EFB386-840C-8FDC-1B1B-628542C8219A}"/>
                  </a:ext>
                </a:extLst>
              </p:cNvPr>
              <p:cNvSpPr/>
              <p:nvPr/>
            </p:nvSpPr>
            <p:spPr>
              <a:xfrm>
                <a:off x="3679510" y="1962116"/>
                <a:ext cx="864000" cy="324000"/>
              </a:xfrm>
              <a:prstGeom prst="rect">
                <a:avLst/>
              </a:prstGeom>
              <a:solidFill>
                <a:srgbClr val="63005D"/>
              </a:solidFill>
              <a:ln>
                <a:noFill/>
              </a:ln>
            </p:spPr>
            <p:style>
              <a:lnRef idx="2">
                <a:schemeClr val="lt1">
                  <a:hueOff val="0"/>
                  <a:satOff val="0"/>
                  <a:lumOff val="0"/>
                  <a:alphaOff val="0"/>
                </a:schemeClr>
              </a:lnRef>
              <a:fillRef idx="1">
                <a:scrgbClr r="0" g="0" b="0"/>
              </a:fillRef>
              <a:effectRef idx="0">
                <a:schemeClr val="accent6">
                  <a:hueOff val="0"/>
                  <a:satOff val="0"/>
                  <a:lumOff val="0"/>
                  <a:alphaOff val="0"/>
                </a:schemeClr>
              </a:effectRef>
              <a:fontRef idx="minor">
                <a:schemeClr val="lt1"/>
              </a:fontRef>
            </p:style>
            <p:txBody>
              <a:bodyPr spcFirstLastPara="0" vert="horz" wrap="square" lIns="36000" tIns="36000" rIns="36000" bIns="36000" numCol="1" spcCol="1270" anchor="ctr" anchorCtr="0">
                <a:noAutofit/>
              </a:bodyPr>
              <a:lstStyle/>
              <a:p>
                <a:pPr marL="0" lvl="0" indent="0" algn="ctr" defTabSz="622300">
                  <a:spcBef>
                    <a:spcPct val="0"/>
                  </a:spcBef>
                  <a:buNone/>
                </a:pPr>
                <a:r>
                  <a:rPr lang="en-CA" sz="1050" b="1" kern="1200" noProof="0" dirty="0"/>
                  <a:t>Experience</a:t>
                </a:r>
                <a:endParaRPr lang="en-CA" b="1" kern="1200" noProof="0" dirty="0"/>
              </a:p>
            </p:txBody>
          </p:sp>
          <p:sp>
            <p:nvSpPr>
              <p:cNvPr id="45" name="TextBox 44">
                <a:extLst>
                  <a:ext uri="{FF2B5EF4-FFF2-40B4-BE49-F238E27FC236}">
                    <a16:creationId xmlns:a16="http://schemas.microsoft.com/office/drawing/2014/main" id="{2D02D566-2C73-45E8-94E5-FE0CC00B58B2}"/>
                  </a:ext>
                </a:extLst>
              </p:cNvPr>
              <p:cNvSpPr txBox="1"/>
              <p:nvPr/>
            </p:nvSpPr>
            <p:spPr>
              <a:xfrm>
                <a:off x="1565423" y="2339025"/>
                <a:ext cx="844013" cy="1000274"/>
              </a:xfrm>
              <a:prstGeom prst="rect">
                <a:avLst/>
              </a:prstGeom>
              <a:noFill/>
            </p:spPr>
            <p:txBody>
              <a:bodyPr wrap="square" lIns="0" tIns="0" rIns="0" bIns="0" rtlCol="0">
                <a:spAutoFit/>
              </a:bodyPr>
              <a:lstStyle/>
              <a:p>
                <a:pPr algn="ctr">
                  <a:spcAft>
                    <a:spcPts val="600"/>
                  </a:spcAft>
                </a:pPr>
                <a:r>
                  <a:rPr lang="en-CA" sz="1000" noProof="0" dirty="0"/>
                  <a:t>Brief activities sparking interest</a:t>
                </a:r>
              </a:p>
              <a:p>
                <a:pPr marL="171450" indent="-171450">
                  <a:spcAft>
                    <a:spcPts val="600"/>
                  </a:spcAft>
                  <a:buFont typeface="Arial" panose="020B0604020202020204" pitchFamily="34" charset="0"/>
                  <a:buChar char="•"/>
                </a:pPr>
                <a:r>
                  <a:rPr lang="en-CA" sz="1000" noProof="0" dirty="0"/>
                  <a:t>Mobile outreach pop-ups</a:t>
                </a:r>
              </a:p>
            </p:txBody>
          </p:sp>
          <p:sp>
            <p:nvSpPr>
              <p:cNvPr id="46" name="TextBox 45">
                <a:extLst>
                  <a:ext uri="{FF2B5EF4-FFF2-40B4-BE49-F238E27FC236}">
                    <a16:creationId xmlns:a16="http://schemas.microsoft.com/office/drawing/2014/main" id="{683F60EF-C569-770E-CF0D-6292182C949B}"/>
                  </a:ext>
                </a:extLst>
              </p:cNvPr>
              <p:cNvSpPr txBox="1"/>
              <p:nvPr/>
            </p:nvSpPr>
            <p:spPr>
              <a:xfrm>
                <a:off x="2566589" y="2347035"/>
                <a:ext cx="936000" cy="1154162"/>
              </a:xfrm>
              <a:prstGeom prst="rect">
                <a:avLst/>
              </a:prstGeom>
              <a:noFill/>
            </p:spPr>
            <p:txBody>
              <a:bodyPr wrap="square" lIns="0" tIns="0" rIns="0" bIns="0" rtlCol="0">
                <a:spAutoFit/>
              </a:bodyPr>
              <a:lstStyle/>
              <a:p>
                <a:pPr algn="ctr">
                  <a:spcAft>
                    <a:spcPts val="600"/>
                  </a:spcAft>
                </a:pPr>
                <a:r>
                  <a:rPr lang="en-CA" sz="1000" noProof="0" dirty="0"/>
                  <a:t>Facilitated introductions to  simple skills</a:t>
                </a:r>
              </a:p>
              <a:p>
                <a:pPr marL="171450" indent="-171450">
                  <a:spcAft>
                    <a:spcPts val="600"/>
                  </a:spcAft>
                  <a:buFont typeface="Arial" panose="020B0604020202020204" pitchFamily="34" charset="0"/>
                  <a:buChar char="•"/>
                </a:pPr>
                <a:r>
                  <a:rPr lang="en-CA" sz="1000" noProof="0" dirty="0"/>
                  <a:t>Workshops</a:t>
                </a:r>
              </a:p>
              <a:p>
                <a:pPr marL="171450" indent="-171450">
                  <a:spcAft>
                    <a:spcPts val="600"/>
                  </a:spcAft>
                  <a:buFont typeface="Arial" panose="020B0604020202020204" pitchFamily="34" charset="0"/>
                  <a:buChar char="•"/>
                </a:pPr>
                <a:r>
                  <a:rPr lang="en-CA" sz="1000" noProof="0" dirty="0"/>
                  <a:t>Day events</a:t>
                </a:r>
              </a:p>
              <a:p>
                <a:pPr marL="171450" indent="-171450">
                  <a:spcAft>
                    <a:spcPts val="600"/>
                  </a:spcAft>
                  <a:buFont typeface="Arial" panose="020B0604020202020204" pitchFamily="34" charset="0"/>
                  <a:buChar char="•"/>
                </a:pPr>
                <a:r>
                  <a:rPr lang="en-CA" sz="1000" noProof="0" dirty="0"/>
                  <a:t>Virtual events</a:t>
                </a:r>
              </a:p>
            </p:txBody>
          </p:sp>
          <p:sp>
            <p:nvSpPr>
              <p:cNvPr id="47" name="TextBox 46">
                <a:extLst>
                  <a:ext uri="{FF2B5EF4-FFF2-40B4-BE49-F238E27FC236}">
                    <a16:creationId xmlns:a16="http://schemas.microsoft.com/office/drawing/2014/main" id="{3713A8AB-CCB0-FC41-B774-FF4C11EFD910}"/>
                  </a:ext>
                </a:extLst>
              </p:cNvPr>
              <p:cNvSpPr txBox="1"/>
              <p:nvPr/>
            </p:nvSpPr>
            <p:spPr>
              <a:xfrm>
                <a:off x="3679510" y="2349908"/>
                <a:ext cx="936000" cy="1231106"/>
              </a:xfrm>
              <a:prstGeom prst="rect">
                <a:avLst/>
              </a:prstGeom>
              <a:noFill/>
            </p:spPr>
            <p:txBody>
              <a:bodyPr wrap="square" lIns="0" tIns="0" rIns="0" bIns="0" rtlCol="0">
                <a:spAutoFit/>
              </a:bodyPr>
              <a:lstStyle/>
              <a:p>
                <a:pPr algn="ctr"/>
                <a:r>
                  <a:rPr lang="en-CA" sz="1000" noProof="0" dirty="0"/>
                  <a:t>Immersive hands-on </a:t>
                </a:r>
              </a:p>
              <a:p>
                <a:pPr algn="ctr">
                  <a:spcAft>
                    <a:spcPts val="600"/>
                  </a:spcAft>
                </a:pPr>
                <a:r>
                  <a:rPr lang="en-CA" sz="1000" noProof="0" dirty="0"/>
                  <a:t>learning</a:t>
                </a:r>
              </a:p>
              <a:p>
                <a:pPr marL="171450" indent="-171450">
                  <a:spcAft>
                    <a:spcPts val="600"/>
                  </a:spcAft>
                  <a:buFont typeface="Arial" panose="020B0604020202020204" pitchFamily="34" charset="0"/>
                  <a:buChar char="•"/>
                </a:pPr>
                <a:r>
                  <a:rPr lang="en-CA" sz="1000" noProof="0" dirty="0"/>
                  <a:t>Overnight events</a:t>
                </a:r>
              </a:p>
              <a:p>
                <a:pPr marL="171450" indent="-171450">
                  <a:spcAft>
                    <a:spcPts val="600"/>
                  </a:spcAft>
                  <a:buFont typeface="Arial" panose="020B0604020202020204" pitchFamily="34" charset="0"/>
                  <a:buChar char="•"/>
                </a:pPr>
                <a:r>
                  <a:rPr lang="en-CA" sz="1000" noProof="0" dirty="0"/>
                  <a:t>Learn-to events</a:t>
                </a:r>
              </a:p>
            </p:txBody>
          </p:sp>
          <p:sp>
            <p:nvSpPr>
              <p:cNvPr id="48" name="TextBox 47">
                <a:extLst>
                  <a:ext uri="{FF2B5EF4-FFF2-40B4-BE49-F238E27FC236}">
                    <a16:creationId xmlns:a16="http://schemas.microsoft.com/office/drawing/2014/main" id="{76181B0F-1D9F-3D2B-AEA5-1D5CA7360B81}"/>
                  </a:ext>
                </a:extLst>
              </p:cNvPr>
              <p:cNvSpPr txBox="1"/>
              <p:nvPr/>
            </p:nvSpPr>
            <p:spPr>
              <a:xfrm>
                <a:off x="1448857" y="1688914"/>
                <a:ext cx="3216255" cy="161583"/>
              </a:xfrm>
              <a:prstGeom prst="rect">
                <a:avLst/>
              </a:prstGeom>
              <a:noFill/>
            </p:spPr>
            <p:txBody>
              <a:bodyPr wrap="square" lIns="0" tIns="0" rIns="0" bIns="0" rtlCol="0">
                <a:spAutoFit/>
              </a:bodyPr>
              <a:lstStyle/>
              <a:p>
                <a:pPr algn="ctr">
                  <a:spcAft>
                    <a:spcPts val="600"/>
                  </a:spcAft>
                </a:pPr>
                <a:r>
                  <a:rPr lang="en-CA" sz="1050" noProof="0" dirty="0">
                    <a:solidFill>
                      <a:schemeClr val="tx2"/>
                    </a:solidFill>
                  </a:rPr>
                  <a:t>Engagement &amp; Experience Continuum</a:t>
                </a:r>
              </a:p>
            </p:txBody>
          </p:sp>
          <p:sp>
            <p:nvSpPr>
              <p:cNvPr id="49" name="Freeform: Shape 48">
                <a:extLst>
                  <a:ext uri="{FF2B5EF4-FFF2-40B4-BE49-F238E27FC236}">
                    <a16:creationId xmlns:a16="http://schemas.microsoft.com/office/drawing/2014/main" id="{5406A627-88F3-5656-C3FF-5FC275E9AEE7}"/>
                  </a:ext>
                </a:extLst>
              </p:cNvPr>
              <p:cNvSpPr/>
              <p:nvPr/>
            </p:nvSpPr>
            <p:spPr>
              <a:xfrm>
                <a:off x="1557160" y="1957754"/>
                <a:ext cx="864000" cy="324000"/>
              </a:xfrm>
              <a:prstGeom prst="rect">
                <a:avLst/>
              </a:prstGeom>
              <a:solidFill>
                <a:srgbClr val="C8D850"/>
              </a:solidFill>
              <a:ln>
                <a:noFill/>
              </a:ln>
            </p:spPr>
            <p:style>
              <a:lnRef idx="2">
                <a:schemeClr val="lt1">
                  <a:hueOff val="0"/>
                  <a:satOff val="0"/>
                  <a:lumOff val="0"/>
                  <a:alphaOff val="0"/>
                </a:schemeClr>
              </a:lnRef>
              <a:fillRef idx="1">
                <a:scrgbClr r="0" g="0" b="0"/>
              </a:fillRef>
              <a:effectRef idx="0">
                <a:schemeClr val="accent6">
                  <a:hueOff val="0"/>
                  <a:satOff val="0"/>
                  <a:lumOff val="0"/>
                  <a:alphaOff val="0"/>
                </a:schemeClr>
              </a:effectRef>
              <a:fontRef idx="minor">
                <a:schemeClr val="lt1"/>
              </a:fontRef>
            </p:style>
            <p:txBody>
              <a:bodyPr spcFirstLastPara="0" vert="horz" wrap="square" lIns="36000" tIns="36000" rIns="36000" bIns="36000" numCol="1" spcCol="1270" anchor="ctr" anchorCtr="0">
                <a:noAutofit/>
              </a:bodyPr>
              <a:lstStyle/>
              <a:p>
                <a:pPr marL="0" lvl="0" indent="0" algn="ctr" defTabSz="622300">
                  <a:spcBef>
                    <a:spcPct val="0"/>
                  </a:spcBef>
                  <a:buNone/>
                </a:pPr>
                <a:r>
                  <a:rPr lang="en-CA" sz="1050" b="1" kern="1200" noProof="0" dirty="0"/>
                  <a:t>Awareness</a:t>
                </a:r>
                <a:endParaRPr lang="en-CA" sz="1600" b="1" kern="1200" noProof="0" dirty="0"/>
              </a:p>
            </p:txBody>
          </p:sp>
        </p:grpSp>
        <p:cxnSp>
          <p:nvCxnSpPr>
            <p:cNvPr id="40" name="Straight Arrow Connector 39">
              <a:extLst>
                <a:ext uri="{FF2B5EF4-FFF2-40B4-BE49-F238E27FC236}">
                  <a16:creationId xmlns:a16="http://schemas.microsoft.com/office/drawing/2014/main" id="{D8BE5D0D-5A34-FDE9-235F-58681F1A5182}"/>
                </a:ext>
              </a:extLst>
            </p:cNvPr>
            <p:cNvCxnSpPr>
              <a:cxnSpLocks/>
            </p:cNvCxnSpPr>
            <p:nvPr/>
          </p:nvCxnSpPr>
          <p:spPr>
            <a:xfrm>
              <a:off x="1647740" y="3425867"/>
              <a:ext cx="2739805" cy="0"/>
            </a:xfrm>
            <a:prstGeom prst="straightConnector1">
              <a:avLst/>
            </a:prstGeom>
            <a:ln w="38100">
              <a:gradFill flip="none" rotWithShape="1">
                <a:gsLst>
                  <a:gs pos="24000">
                    <a:srgbClr val="C8D850"/>
                  </a:gs>
                  <a:gs pos="46000">
                    <a:srgbClr val="D97A33"/>
                  </a:gs>
                  <a:gs pos="69000">
                    <a:srgbClr val="63005D"/>
                  </a:gs>
                </a:gsLst>
                <a:lin ang="2700000" scaled="1"/>
                <a:tileRect/>
              </a:gradFill>
              <a:headEnd type="oval"/>
              <a:tailEnd type="triangle"/>
            </a:ln>
          </p:spPr>
          <p:style>
            <a:lnRef idx="1">
              <a:schemeClr val="accent1"/>
            </a:lnRef>
            <a:fillRef idx="0">
              <a:schemeClr val="accent1"/>
            </a:fillRef>
            <a:effectRef idx="0">
              <a:schemeClr val="accent1"/>
            </a:effectRef>
            <a:fontRef idx="minor">
              <a:schemeClr val="tx1"/>
            </a:fontRef>
          </p:style>
        </p:cxnSp>
        <p:sp>
          <p:nvSpPr>
            <p:cNvPr id="53" name="Rectangle 52">
              <a:extLst>
                <a:ext uri="{FF2B5EF4-FFF2-40B4-BE49-F238E27FC236}">
                  <a16:creationId xmlns:a16="http://schemas.microsoft.com/office/drawing/2014/main" id="{0000031F-21CB-F483-1298-4DF8078EC92C}"/>
                </a:ext>
              </a:extLst>
            </p:cNvPr>
            <p:cNvSpPr/>
            <p:nvPr/>
          </p:nvSpPr>
          <p:spPr>
            <a:xfrm>
              <a:off x="5115165" y="6144323"/>
              <a:ext cx="1147897" cy="504000"/>
            </a:xfrm>
            <a:prstGeom prst="rect">
              <a:avLst/>
            </a:prstGeom>
            <a:solidFill>
              <a:schemeClr val="bg1"/>
            </a:solidFill>
            <a:ln>
              <a:solidFill>
                <a:srgbClr val="4AACE8"/>
              </a:solidFill>
            </a:ln>
          </p:spPr>
          <p:style>
            <a:lnRef idx="2">
              <a:schemeClr val="lt1">
                <a:hueOff val="0"/>
                <a:satOff val="0"/>
                <a:lumOff val="0"/>
                <a:alphaOff val="0"/>
              </a:schemeClr>
            </a:lnRef>
            <a:fillRef idx="1">
              <a:scrgbClr r="0" g="0" b="0"/>
            </a:fillRef>
            <a:effectRef idx="0">
              <a:schemeClr val="accent6">
                <a:hueOff val="0"/>
                <a:satOff val="0"/>
                <a:lumOff val="0"/>
                <a:alphaOff val="0"/>
              </a:schemeClr>
            </a:effectRef>
            <a:fontRef idx="minor">
              <a:schemeClr val="lt1"/>
            </a:fontRef>
          </p:style>
          <p:txBody>
            <a:bodyPr spcFirstLastPara="0" vert="horz" wrap="square" lIns="36000" tIns="29645" rIns="36000" bIns="29645" numCol="1" spcCol="1270" anchor="ctr" anchorCtr="0">
              <a:noAutofit/>
            </a:bodyPr>
            <a:lstStyle/>
            <a:p>
              <a:pPr marL="0" lvl="0" indent="0" algn="ctr" defTabSz="622300">
                <a:spcBef>
                  <a:spcPct val="0"/>
                </a:spcBef>
                <a:buNone/>
              </a:pPr>
              <a:r>
                <a:rPr lang="en-CA" sz="1000" kern="1200" noProof="0" dirty="0">
                  <a:solidFill>
                    <a:schemeClr val="tx2"/>
                  </a:solidFill>
                </a:rPr>
                <a:t>Expenditures and pricing</a:t>
              </a:r>
              <a:endParaRPr lang="en-CA" sz="1200" kern="1200" noProof="0" dirty="0">
                <a:solidFill>
                  <a:schemeClr val="tx2"/>
                </a:solidFill>
              </a:endParaRPr>
            </a:p>
          </p:txBody>
        </p:sp>
      </p:grpSp>
      <p:sp>
        <p:nvSpPr>
          <p:cNvPr id="4" name="Title 3">
            <a:extLst>
              <a:ext uri="{FF2B5EF4-FFF2-40B4-BE49-F238E27FC236}">
                <a16:creationId xmlns:a16="http://schemas.microsoft.com/office/drawing/2014/main" id="{E2C6BA09-3C82-7DC9-361A-8B0BFE242532}"/>
              </a:ext>
              <a:ext uri="{C183D7F6-B498-43B3-948B-1728B52AA6E4}">
                <adec:decorative xmlns:adec="http://schemas.microsoft.com/office/drawing/2017/decorative" val="1"/>
              </a:ext>
            </a:extLst>
          </p:cNvPr>
          <p:cNvSpPr>
            <a:spLocks noGrp="1"/>
          </p:cNvSpPr>
          <p:nvPr>
            <p:ph type="title"/>
          </p:nvPr>
        </p:nvSpPr>
        <p:spPr/>
        <p:txBody>
          <a:bodyPr/>
          <a:lstStyle/>
          <a:p>
            <a:r>
              <a:rPr lang="en-CA" spc="40" noProof="0" dirty="0"/>
              <a:t>Program Profile</a:t>
            </a:r>
          </a:p>
        </p:txBody>
      </p:sp>
      <p:sp>
        <p:nvSpPr>
          <p:cNvPr id="60" name="Title 10">
            <a:extLst>
              <a:ext uri="{FF2B5EF4-FFF2-40B4-BE49-F238E27FC236}">
                <a16:creationId xmlns:a16="http://schemas.microsoft.com/office/drawing/2014/main" id="{618B69EA-5D71-DAA7-20C3-2D0775D2AC79}"/>
              </a:ext>
            </a:extLst>
          </p:cNvPr>
          <p:cNvSpPr txBox="1">
            <a:spLocks/>
          </p:cNvSpPr>
          <p:nvPr/>
        </p:nvSpPr>
        <p:spPr>
          <a:xfrm>
            <a:off x="408391" y="8605387"/>
            <a:ext cx="5065301" cy="276734"/>
          </a:xfrm>
          <a:prstGeom prst="rect">
            <a:avLst/>
          </a:prstGeom>
        </p:spPr>
        <p:txBody>
          <a:bodyPr vert="horz" wrap="square" lIns="0" tIns="0" rIns="0" bIns="0" rtlCol="0" anchor="ctr">
            <a:noAutofit/>
          </a:bodyPr>
          <a:lstStyle>
            <a:lvl1pPr algn="l" defTabSz="1219170" rtl="0" eaLnBrk="1" latinLnBrk="0" hangingPunct="1">
              <a:lnSpc>
                <a:spcPct val="95000"/>
              </a:lnSpc>
              <a:spcBef>
                <a:spcPct val="0"/>
              </a:spcBef>
              <a:buNone/>
              <a:defRPr lang="en-CA" sz="2800" b="0" i="0" kern="1200" spc="0" baseline="0" dirty="0">
                <a:solidFill>
                  <a:schemeClr val="tx2"/>
                </a:solidFill>
                <a:latin typeface="HelveticaNeue LT 45 Light" panose="020B0403020202020204" pitchFamily="34" charset="0"/>
                <a:ea typeface="+mj-ea"/>
                <a:cs typeface="+mj-cs"/>
              </a:defRPr>
            </a:lvl1pPr>
          </a:lstStyle>
          <a:p>
            <a:pPr>
              <a:lnSpc>
                <a:spcPct val="100000"/>
              </a:lnSpc>
            </a:pPr>
            <a:r>
              <a:rPr lang="en-CA" sz="1200" b="1" noProof="0" dirty="0">
                <a:latin typeface="Aptos" panose="020B0004020202020204" pitchFamily="34" charset="0"/>
              </a:rPr>
              <a:t>Figure 6: Learn-to Camp logic model, 2017-2024 </a:t>
            </a:r>
            <a:endParaRPr lang="en-CA" sz="1200" noProof="0" dirty="0">
              <a:latin typeface="Aptos" panose="020B0004020202020204" pitchFamily="34" charset="0"/>
            </a:endParaRPr>
          </a:p>
        </p:txBody>
      </p:sp>
      <p:sp>
        <p:nvSpPr>
          <p:cNvPr id="3" name="Content Placeholder 3">
            <a:extLst>
              <a:ext uri="{FF2B5EF4-FFF2-40B4-BE49-F238E27FC236}">
                <a16:creationId xmlns:a16="http://schemas.microsoft.com/office/drawing/2014/main" id="{8EE1D163-F549-30B2-1B4E-C4A8ED3B7833}"/>
              </a:ext>
            </a:extLst>
          </p:cNvPr>
          <p:cNvSpPr>
            <a:spLocks noGrp="1"/>
          </p:cNvSpPr>
          <p:nvPr>
            <p:ph idx="11"/>
          </p:nvPr>
        </p:nvSpPr>
        <p:spPr>
          <a:xfrm>
            <a:off x="353205" y="847419"/>
            <a:ext cx="6119784" cy="734013"/>
          </a:xfrm>
        </p:spPr>
        <p:txBody>
          <a:bodyPr/>
          <a:lstStyle/>
          <a:p>
            <a:pPr>
              <a:lnSpc>
                <a:spcPct val="110000"/>
              </a:lnSpc>
              <a:spcAft>
                <a:spcPts val="0"/>
              </a:spcAft>
              <a:buNone/>
            </a:pPr>
            <a:r>
              <a:rPr lang="en-CA" sz="1400" spc="30" noProof="0" dirty="0">
                <a:solidFill>
                  <a:srgbClr val="63005D"/>
                </a:solidFill>
                <a:latin typeface="HelveticaNeue LT 55 Roman" panose="020B0604020202020204" pitchFamily="34" charset="0"/>
              </a:rPr>
              <a:t>Logic Model, Outcomes and Indicators</a:t>
            </a:r>
          </a:p>
          <a:p>
            <a:pPr>
              <a:lnSpc>
                <a:spcPct val="110000"/>
              </a:lnSpc>
              <a:spcAft>
                <a:spcPts val="400"/>
              </a:spcAft>
              <a:buNone/>
            </a:pPr>
            <a:r>
              <a:rPr lang="en-CA" noProof="0" dirty="0">
                <a:solidFill>
                  <a:srgbClr val="3C3D3E"/>
                </a:solidFill>
              </a:rPr>
              <a:t>Summarizing the information presented above, the logic model provides an overview of LTC’s design, expected outcomes, metrics and targets, in relation to the three barriers to nature and outdoor recreation the Program was designed to address. </a:t>
            </a:r>
            <a:endParaRPr lang="en-CA" noProof="0" dirty="0">
              <a:solidFill>
                <a:srgbClr val="63005D"/>
              </a:solidFill>
              <a:highlight>
                <a:srgbClr val="95CEE4"/>
              </a:highlight>
            </a:endParaRPr>
          </a:p>
        </p:txBody>
      </p:sp>
    </p:spTree>
    <p:extLst>
      <p:ext uri="{BB962C8B-B14F-4D97-AF65-F5344CB8AC3E}">
        <p14:creationId xmlns:p14="http://schemas.microsoft.com/office/powerpoint/2010/main" val="242879046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574139"/>
            <a:ext cx="3874168" cy="1868272"/>
          </a:xfrm>
          <a:solidFill>
            <a:srgbClr val="EE542E"/>
          </a:solidFill>
        </p:spPr>
        <p:txBody>
          <a:bodyPr lIns="108000" tIns="72000" rIns="108000" bIns="72000" anchor="ctr"/>
          <a:lstStyle/>
          <a:p>
            <a:pPr algn="ctr"/>
            <a:r>
              <a:rPr lang="en-CA" sz="6000" b="1" spc="80" noProof="0" dirty="0"/>
              <a:t>Key Findings</a:t>
            </a:r>
          </a:p>
        </p:txBody>
      </p:sp>
    </p:spTree>
    <p:extLst>
      <p:ext uri="{BB962C8B-B14F-4D97-AF65-F5344CB8AC3E}">
        <p14:creationId xmlns:p14="http://schemas.microsoft.com/office/powerpoint/2010/main" val="75665276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34856" y="5314489"/>
            <a:ext cx="4723144" cy="591265"/>
          </a:xfrm>
        </p:spPr>
        <p:txBody>
          <a:bodyPr/>
          <a:lstStyle/>
          <a:p>
            <a:r>
              <a:rPr lang="en-CA" sz="6600" spc="0" noProof="0" dirty="0"/>
              <a:t>Relevance </a:t>
            </a:r>
          </a:p>
        </p:txBody>
      </p:sp>
      <p:pic>
        <p:nvPicPr>
          <p:cNvPr id="3" name="Picture 2">
            <a:extLs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490181" y="4946831"/>
            <a:ext cx="1728000" cy="1728000"/>
          </a:xfrm>
          <a:prstGeom prst="rect">
            <a:avLst/>
          </a:prstGeom>
        </p:spPr>
      </p:pic>
    </p:spTree>
    <p:extLst>
      <p:ext uri="{BB962C8B-B14F-4D97-AF65-F5344CB8AC3E}">
        <p14:creationId xmlns:p14="http://schemas.microsoft.com/office/powerpoint/2010/main" val="26415688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914400"/>
            <a:ext cx="2159568" cy="1261357"/>
          </a:xfrm>
        </p:spPr>
        <p:txBody>
          <a:bodyPr/>
          <a:lstStyle/>
          <a:p>
            <a:r>
              <a:rPr lang="en-CA" sz="2400" b="0" i="0" u="none" strike="noStrike" noProof="0" dirty="0">
                <a:solidFill>
                  <a:schemeClr val="tx1"/>
                </a:solidFill>
                <a:effectLst/>
              </a:rPr>
              <a:t>Alignment with Parks Canada Priorities</a:t>
            </a:r>
            <a:br>
              <a:rPr lang="en-CA" sz="2000" b="0" i="0" u="none" strike="noStrike" noProof="0" dirty="0">
                <a:solidFill>
                  <a:schemeClr val="tx1"/>
                </a:solidFill>
                <a:effectLst/>
                <a:latin typeface="+mn-lt"/>
              </a:rPr>
            </a:br>
            <a:endParaRPr lang="en-CA" sz="2000" noProof="0" dirty="0">
              <a:solidFill>
                <a:schemeClr val="tx1"/>
              </a:solidFill>
            </a:endParaRPr>
          </a:p>
        </p:txBody>
      </p:sp>
      <p:sp>
        <p:nvSpPr>
          <p:cNvPr id="4" name="Text Placeholder 3"/>
          <p:cNvSpPr>
            <a:spLocks noGrp="1"/>
          </p:cNvSpPr>
          <p:nvPr>
            <p:ph type="body" sz="quarter" idx="16"/>
          </p:nvPr>
        </p:nvSpPr>
        <p:spPr>
          <a:xfrm>
            <a:off x="342900" y="2388710"/>
            <a:ext cx="2304000" cy="1383190"/>
          </a:xfrm>
        </p:spPr>
        <p:txBody>
          <a:bodyPr/>
          <a:lstStyle/>
          <a:p>
            <a:pPr>
              <a:lnSpc>
                <a:spcPct val="100000"/>
              </a:lnSpc>
            </a:pPr>
            <a:r>
              <a:rPr lang="en-CA" sz="1800" noProof="0" dirty="0">
                <a:solidFill>
                  <a:srgbClr val="007C7C"/>
                </a:solidFill>
                <a:latin typeface="Aptos" panose="020B0004020202020204" pitchFamily="34" charset="0"/>
              </a:rPr>
              <a:t>The Learn-to Camp Program was found to be well-aligned with Parks Canada strategic priorities.</a:t>
            </a:r>
          </a:p>
        </p:txBody>
      </p:sp>
      <p:sp>
        <p:nvSpPr>
          <p:cNvPr id="5" name="Content Placeholder 4"/>
          <p:cNvSpPr>
            <a:spLocks noGrp="1"/>
          </p:cNvSpPr>
          <p:nvPr>
            <p:ph idx="1"/>
          </p:nvPr>
        </p:nvSpPr>
        <p:spPr>
          <a:xfrm>
            <a:off x="2885663" y="914400"/>
            <a:ext cx="3672000" cy="7228114"/>
          </a:xfrm>
        </p:spPr>
        <p:txBody>
          <a:bodyPr/>
          <a:lstStyle/>
          <a:p>
            <a:pPr>
              <a:lnSpc>
                <a:spcPct val="114000"/>
              </a:lnSpc>
            </a:pPr>
            <a:r>
              <a:rPr lang="en-CA" noProof="0" dirty="0">
                <a:ea typeface="Calibri" panose="020F0502020204030204" pitchFamily="34" charset="0"/>
                <a:cs typeface="Calibri" panose="020F0502020204030204" pitchFamily="34" charset="0"/>
              </a:rPr>
              <a:t>The assessment of LTC’s alignment with Parks Canada strategic priorities was based on a review of policy documents and supported by key informant interviews with staff from the LTC hubs as well as the national LTC team within the External Relations and Visitor Experience (ERVE) Directorate.</a:t>
            </a:r>
          </a:p>
          <a:p>
            <a:pPr lvl="1">
              <a:lnSpc>
                <a:spcPct val="114000"/>
              </a:lnSpc>
            </a:pPr>
            <a:r>
              <a:rPr lang="en-CA" sz="1400" spc="30" noProof="0" dirty="0">
                <a:ea typeface="Calibri" panose="020F0502020204030204" pitchFamily="34" charset="0"/>
                <a:cs typeface="Calibri" panose="020F0502020204030204" pitchFamily="34" charset="0"/>
              </a:rPr>
              <a:t>Connecting to Natural and Cultural Heritage</a:t>
            </a:r>
          </a:p>
          <a:p>
            <a:pPr lvl="1">
              <a:lnSpc>
                <a:spcPct val="114000"/>
              </a:lnSpc>
              <a:spcAft>
                <a:spcPts val="600"/>
              </a:spcAft>
            </a:pPr>
            <a:r>
              <a:rPr lang="en-CA" sz="1100" noProof="0" dirty="0">
                <a:solidFill>
                  <a:schemeClr val="tx2"/>
                </a:solidFill>
                <a:latin typeface="+mn-lt"/>
                <a:ea typeface="Calibri" panose="020F0502020204030204" pitchFamily="34" charset="0"/>
                <a:cs typeface="Calibri" panose="020F0502020204030204" pitchFamily="34" charset="0"/>
              </a:rPr>
              <a:t>The objectives of the LTC Program were found to align with Parks Canada’s third Departmental Result “People connect to and experience Canada’s natural and cultural heritage in ways that are meaningful to them”, as LTC ultimately seeks to minimize barriers to enjoying protected places and foster connections with nature over the long-term (see LTC Program Logic Model p. 14).</a:t>
            </a:r>
          </a:p>
          <a:p>
            <a:pPr lvl="1">
              <a:lnSpc>
                <a:spcPct val="114000"/>
              </a:lnSpc>
            </a:pPr>
            <a:r>
              <a:rPr lang="en-CA" sz="1400" spc="30" noProof="0" dirty="0">
                <a:ea typeface="Calibri" panose="020F0502020204030204" pitchFamily="34" charset="0"/>
                <a:cs typeface="Calibri" panose="020F0502020204030204" pitchFamily="34" charset="0"/>
              </a:rPr>
              <a:t>Connecting with New and Target Audiences</a:t>
            </a:r>
          </a:p>
          <a:p>
            <a:pPr>
              <a:lnSpc>
                <a:spcPct val="114000"/>
              </a:lnSpc>
              <a:buNone/>
            </a:pPr>
            <a:r>
              <a:rPr lang="en-CA" noProof="0" dirty="0">
                <a:ea typeface="Calibri" panose="020F0502020204030204" pitchFamily="34" charset="0"/>
                <a:cs typeface="Calibri" panose="020F0502020204030204" pitchFamily="34" charset="0"/>
              </a:rPr>
              <a:t>LTC was found to directly align with several Parks Canada strategies aimed at building new and more diverse audiences (see Figure 8 next page). This included multiple iterations of Parks Canada’s On Target Strategy, which was first launched in 2011, the same year as the initial LTC overnight programs.</a:t>
            </a:r>
          </a:p>
          <a:p>
            <a:pPr>
              <a:lnSpc>
                <a:spcPct val="114000"/>
              </a:lnSpc>
              <a:buNone/>
            </a:pPr>
            <a:r>
              <a:rPr lang="en-CA" noProof="0" dirty="0">
                <a:ea typeface="Calibri" panose="020F0502020204030204" pitchFamily="34" charset="0"/>
                <a:cs typeface="Calibri" panose="020F0502020204030204" pitchFamily="34" charset="0"/>
              </a:rPr>
              <a:t>Meant to guide the work of Parks Canada’s External Relations and Visitor Experience (ERVE) Directorate, On Target 2011 sought to address declining visitation trends by diversifying Parks Canada’s visitor base and raising awareness among market segments less familiar with national parks and national historic sites, which studies had identified as including urban residents and new Canadians.</a:t>
            </a:r>
          </a:p>
          <a:p>
            <a:pPr>
              <a:lnSpc>
                <a:spcPct val="114000"/>
              </a:lnSpc>
              <a:buNone/>
            </a:pPr>
            <a:r>
              <a:rPr lang="en-CA" noProof="0" dirty="0">
                <a:ea typeface="Calibri" panose="020F0502020204030204" pitchFamily="34" charset="0"/>
                <a:cs typeface="Calibri" panose="020F0502020204030204" pitchFamily="34" charset="0"/>
              </a:rPr>
              <a:t>Alignment between LTC and On Target were even more evident in the 2019 renewal of the strategy, which included a goal of leveraging LTC to increase knowledge of basic camping skills among Canadian youth. This echoed direction given in a 2019 mandate letter to the Minister of Environment and Climate Change which called for an expansion of LTC as a means of removing barriers to protected places for youth from underprivileged communities.</a:t>
            </a:r>
          </a:p>
          <a:p>
            <a:pPr>
              <a:lnSpc>
                <a:spcPct val="114000"/>
              </a:lnSpc>
              <a:buNone/>
            </a:pPr>
            <a:endParaRPr lang="en-CA" noProof="0" dirty="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52862840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C3AA875A-CA79-24C6-4EB9-D13CBA87D7A6}"/>
              </a:ext>
            </a:extLst>
          </p:cNvPr>
          <p:cNvSpPr/>
          <p:nvPr/>
        </p:nvSpPr>
        <p:spPr>
          <a:xfrm>
            <a:off x="2882743" y="1434493"/>
            <a:ext cx="3671999" cy="3710818"/>
          </a:xfrm>
          <a:prstGeom prst="rect">
            <a:avLst/>
          </a:prstGeom>
          <a:solidFill>
            <a:srgbClr val="F6F3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5000"/>
              </a:lnSpc>
            </a:pPr>
            <a:endParaRPr lang="en-CA" b="1" noProof="0" dirty="0">
              <a:solidFill>
                <a:schemeClr val="tx2"/>
              </a:solidFill>
              <a:latin typeface="+mj-lt"/>
            </a:endParaRPr>
          </a:p>
        </p:txBody>
      </p:sp>
      <p:sp>
        <p:nvSpPr>
          <p:cNvPr id="2" name="Title 1">
            <a:extLst>
              <a:ext uri="{FF2B5EF4-FFF2-40B4-BE49-F238E27FC236}">
                <a16:creationId xmlns:a16="http://schemas.microsoft.com/office/drawing/2014/main" id="{9793A236-4D72-5A81-5F32-A617CFB8B69F}"/>
              </a:ext>
            </a:extLst>
          </p:cNvPr>
          <p:cNvSpPr>
            <a:spLocks noGrp="1"/>
          </p:cNvSpPr>
          <p:nvPr>
            <p:ph type="title"/>
          </p:nvPr>
        </p:nvSpPr>
        <p:spPr/>
        <p:txBody>
          <a:bodyPr/>
          <a:lstStyle/>
          <a:p>
            <a:r>
              <a:rPr lang="en-CA" spc="30" noProof="0" dirty="0"/>
              <a:t>Alignment with Parks Canada Priorities</a:t>
            </a:r>
          </a:p>
        </p:txBody>
      </p:sp>
      <p:sp>
        <p:nvSpPr>
          <p:cNvPr id="3" name="Content Placeholder 2">
            <a:extLst>
              <a:ext uri="{FF2B5EF4-FFF2-40B4-BE49-F238E27FC236}">
                <a16:creationId xmlns:a16="http://schemas.microsoft.com/office/drawing/2014/main" id="{468A6C15-C34F-463F-0D74-8112C59B059D}"/>
              </a:ext>
            </a:extLst>
          </p:cNvPr>
          <p:cNvSpPr>
            <a:spLocks noGrp="1"/>
          </p:cNvSpPr>
          <p:nvPr>
            <p:ph idx="13"/>
          </p:nvPr>
        </p:nvSpPr>
        <p:spPr>
          <a:xfrm>
            <a:off x="342900" y="932399"/>
            <a:ext cx="2340000" cy="6944775"/>
          </a:xfrm>
        </p:spPr>
        <p:txBody>
          <a:bodyPr/>
          <a:lstStyle/>
          <a:p>
            <a:pPr>
              <a:lnSpc>
                <a:spcPct val="114000"/>
              </a:lnSpc>
            </a:pPr>
            <a:r>
              <a:rPr lang="en-CA" noProof="0" dirty="0">
                <a:ea typeface="Calibri" panose="020F0502020204030204" pitchFamily="34" charset="0"/>
                <a:cs typeface="Calibri" panose="020F0502020204030204" pitchFamily="34" charset="0"/>
              </a:rPr>
              <a:t>In a similar vein, LTC was also listed in Parka Canada’s Youth Engagement Framework (2021) as an opportunity to engage this audience through programming aimed at families with young children as well as school-aged youth. </a:t>
            </a:r>
          </a:p>
          <a:p>
            <a:pPr>
              <a:lnSpc>
                <a:spcPct val="114000"/>
              </a:lnSpc>
            </a:pPr>
            <a:r>
              <a:rPr lang="en-CA" noProof="0" dirty="0">
                <a:ea typeface="Calibri" panose="020F0502020204030204" pitchFamily="34" charset="0"/>
                <a:cs typeface="Calibri" panose="020F0502020204030204" pitchFamily="34" charset="0"/>
              </a:rPr>
              <a:t>Reflecting these strategies, a review of Parks Canada departmental plans from 2018-19 to 2025-26 found that LTC was consistently cited among efforts to connect with audiences and build brand awareness within key target markets. The 2024-25 and 2025-26 departmental plans also listed LTC among activities relevant to inclusion and GBA Plus commitments.</a:t>
            </a:r>
          </a:p>
          <a:p>
            <a:pPr marL="0" marR="0" lvl="1" indent="0" algn="l" defTabSz="1219170" rtl="0" eaLnBrk="1" fontAlgn="auto" latinLnBrk="0" hangingPunct="1">
              <a:lnSpc>
                <a:spcPct val="114000"/>
              </a:lnSpc>
              <a:spcBef>
                <a:spcPts val="0"/>
              </a:spcBef>
              <a:spcAft>
                <a:spcPts val="0"/>
              </a:spcAft>
              <a:buClrTx/>
              <a:buSzTx/>
              <a:buFont typeface="Arial" panose="020B0604020202020204" pitchFamily="34" charset="0"/>
              <a:buChar char="​"/>
              <a:tabLst/>
              <a:defRPr/>
            </a:pPr>
            <a:r>
              <a:rPr kumimoji="0" lang="en-CA" sz="1200" b="0" i="0" u="none" strike="noStrike" kern="1200" cap="none" spc="20" normalizeH="0" noProof="0" dirty="0">
                <a:ln>
                  <a:noFill/>
                </a:ln>
                <a:solidFill>
                  <a:srgbClr val="007C7C"/>
                </a:solidFill>
                <a:effectLst/>
                <a:uLnTx/>
                <a:uFillTx/>
                <a:latin typeface="HelveticaNeue LT 55 Roman" panose="020B0604020202020204" pitchFamily="34" charset="0"/>
                <a:ea typeface="Calibri" panose="020F0502020204030204" pitchFamily="34" charset="0"/>
                <a:cs typeface="Calibri" panose="020F0502020204030204" pitchFamily="34" charset="0"/>
              </a:rPr>
              <a:t>Connecting with Nature</a:t>
            </a:r>
          </a:p>
          <a:p>
            <a:pPr>
              <a:lnSpc>
                <a:spcPct val="114000"/>
              </a:lnSpc>
            </a:pPr>
            <a:r>
              <a:rPr lang="en-CA" noProof="0" dirty="0">
                <a:ea typeface="Calibri" panose="020F0502020204030204" pitchFamily="34" charset="0"/>
                <a:cs typeface="Calibri" panose="020F0502020204030204" pitchFamily="34" charset="0"/>
              </a:rPr>
              <a:t>While the review of policy and strategic documents found that LTC was most explicitly aligned with audience development, the Program also held clear links to Parks Canada priorities around connecting Canadians with the natural environment. The LTC Program was found to reflect themes identified within the 2014 </a:t>
            </a:r>
            <a:r>
              <a:rPr lang="en-CA" i="1" noProof="0" dirty="0">
                <a:ea typeface="Calibri" panose="020F0502020204030204" pitchFamily="34" charset="0"/>
                <a:cs typeface="Calibri" panose="020F0502020204030204" pitchFamily="34" charset="0"/>
              </a:rPr>
              <a:t>Connecting Canadians with Nature </a:t>
            </a:r>
            <a:r>
              <a:rPr lang="en-CA" noProof="0" dirty="0">
                <a:ea typeface="Calibri" panose="020F0502020204030204" pitchFamily="34" charset="0"/>
                <a:cs typeface="Calibri" panose="020F0502020204030204" pitchFamily="34" charset="0"/>
              </a:rPr>
              <a:t>report, produced by the intergovernmental Canadian Parks Council, which outlined the social, physical, and cultural benefits of time spent in nature and highlighted a need to diversify park offerings to better reach urban populations, youth, and new Canadians.</a:t>
            </a:r>
          </a:p>
          <a:p>
            <a:pPr>
              <a:lnSpc>
                <a:spcPct val="114000"/>
              </a:lnSpc>
            </a:pPr>
            <a:endParaRPr lang="en-CA" noProof="0" dirty="0"/>
          </a:p>
        </p:txBody>
      </p:sp>
      <p:sp>
        <p:nvSpPr>
          <p:cNvPr id="4" name="Content Placeholder 3">
            <a:extLst>
              <a:ext uri="{FF2B5EF4-FFF2-40B4-BE49-F238E27FC236}">
                <a16:creationId xmlns:a16="http://schemas.microsoft.com/office/drawing/2014/main" id="{1863B8C6-86F8-B935-995F-7F34D21750F5}"/>
              </a:ext>
            </a:extLst>
          </p:cNvPr>
          <p:cNvSpPr>
            <a:spLocks noGrp="1"/>
          </p:cNvSpPr>
          <p:nvPr>
            <p:ph idx="1"/>
          </p:nvPr>
        </p:nvSpPr>
        <p:spPr>
          <a:xfrm>
            <a:off x="2944297" y="5375663"/>
            <a:ext cx="3541365" cy="2597989"/>
          </a:xfrm>
        </p:spPr>
        <p:txBody>
          <a:bodyPr/>
          <a:lstStyle/>
          <a:p>
            <a:pPr>
              <a:lnSpc>
                <a:spcPct val="114000"/>
              </a:lnSpc>
            </a:pPr>
            <a:r>
              <a:rPr lang="en-CA" noProof="0" dirty="0">
                <a:ea typeface="Calibri" panose="020F0502020204030204" pitchFamily="34" charset="0"/>
                <a:cs typeface="Calibri" panose="020F0502020204030204" pitchFamily="34" charset="0"/>
              </a:rPr>
              <a:t>More recently, Parks Canada staff interviewed for the evaluation also noted links between LTC and elements of the Interim National Urban Parks Strategy (2024), which holds as a core objective to connect people with nature.</a:t>
            </a:r>
          </a:p>
          <a:p>
            <a:pPr lvl="1">
              <a:lnSpc>
                <a:spcPct val="114000"/>
              </a:lnSpc>
              <a:spcAft>
                <a:spcPts val="600"/>
              </a:spcAft>
            </a:pPr>
            <a:r>
              <a:rPr lang="en-CA" spc="20" noProof="0" dirty="0"/>
              <a:t>New and Emerging Priorities</a:t>
            </a:r>
            <a:br>
              <a:rPr lang="en-CA" noProof="0" dirty="0">
                <a:ea typeface="Calibri" panose="020F0502020204030204" pitchFamily="34" charset="0"/>
                <a:cs typeface="Calibri" panose="020F0502020204030204" pitchFamily="34" charset="0"/>
              </a:rPr>
            </a:br>
            <a:r>
              <a:rPr lang="en-CA" sz="1100" noProof="0" dirty="0">
                <a:solidFill>
                  <a:schemeClr val="tx2"/>
                </a:solidFill>
                <a:latin typeface="+mn-lt"/>
                <a:ea typeface="Calibri" panose="020F0502020204030204" pitchFamily="34" charset="0"/>
                <a:cs typeface="Calibri" panose="020F0502020204030204" pitchFamily="34" charset="0"/>
              </a:rPr>
              <a:t>In addition to aligning with priorities set at the departmental level, LTC staff also perceived the Program, with its multiple offerings and locally-based urban hubs, as adaptable to changing needs and emergent circumstances. </a:t>
            </a:r>
          </a:p>
          <a:p>
            <a:pPr lvl="1">
              <a:lnSpc>
                <a:spcPct val="114000"/>
              </a:lnSpc>
              <a:spcAft>
                <a:spcPts val="600"/>
              </a:spcAft>
            </a:pPr>
            <a:r>
              <a:rPr lang="en-CA" sz="1100" noProof="0" dirty="0">
                <a:solidFill>
                  <a:schemeClr val="tx2"/>
                </a:solidFill>
                <a:latin typeface="+mn-lt"/>
                <a:ea typeface="Calibri" panose="020F0502020204030204" pitchFamily="34" charset="0"/>
                <a:cs typeface="Calibri" panose="020F0502020204030204" pitchFamily="34" charset="0"/>
              </a:rPr>
              <a:t>Reported examples of the Program’s adaptability are provided below.</a:t>
            </a:r>
          </a:p>
          <a:p>
            <a:pPr>
              <a:lnSpc>
                <a:spcPct val="114000"/>
              </a:lnSpc>
            </a:pPr>
            <a:endParaRPr lang="en-CA" noProof="0" dirty="0">
              <a:ea typeface="Calibri" panose="020F0502020204030204" pitchFamily="34" charset="0"/>
              <a:cs typeface="Calibri" panose="020F0502020204030204" pitchFamily="34" charset="0"/>
            </a:endParaRPr>
          </a:p>
          <a:p>
            <a:pPr>
              <a:lnSpc>
                <a:spcPct val="114000"/>
              </a:lnSpc>
            </a:pPr>
            <a:endParaRPr lang="en-CA" noProof="0" dirty="0">
              <a:ea typeface="Calibri" panose="020F0502020204030204" pitchFamily="34" charset="0"/>
              <a:cs typeface="Calibri" panose="020F0502020204030204" pitchFamily="34" charset="0"/>
            </a:endParaRPr>
          </a:p>
          <a:p>
            <a:pPr>
              <a:lnSpc>
                <a:spcPct val="114000"/>
              </a:lnSpc>
            </a:pPr>
            <a:endParaRPr lang="en-CA" noProof="0" dirty="0">
              <a:ea typeface="Calibri" panose="020F0502020204030204" pitchFamily="34" charset="0"/>
              <a:cs typeface="Calibri" panose="020F0502020204030204" pitchFamily="34" charset="0"/>
            </a:endParaRPr>
          </a:p>
          <a:p>
            <a:pPr>
              <a:lnSpc>
                <a:spcPct val="114000"/>
              </a:lnSpc>
            </a:pPr>
            <a:endParaRPr lang="en-CA" noProof="0" dirty="0">
              <a:ea typeface="Calibri" panose="020F0502020204030204" pitchFamily="34" charset="0"/>
              <a:cs typeface="Calibri" panose="020F0502020204030204" pitchFamily="34" charset="0"/>
            </a:endParaRPr>
          </a:p>
          <a:p>
            <a:pPr>
              <a:lnSpc>
                <a:spcPct val="114000"/>
              </a:lnSpc>
            </a:pPr>
            <a:endParaRPr lang="en-CA" noProof="0" dirty="0">
              <a:ea typeface="Calibri" panose="020F0502020204030204" pitchFamily="34" charset="0"/>
              <a:cs typeface="Calibri" panose="020F0502020204030204" pitchFamily="34" charset="0"/>
            </a:endParaRPr>
          </a:p>
          <a:p>
            <a:pPr>
              <a:lnSpc>
                <a:spcPct val="114000"/>
              </a:lnSpc>
            </a:pPr>
            <a:endParaRPr lang="en-CA" noProof="0" dirty="0">
              <a:ea typeface="Calibri" panose="020F0502020204030204" pitchFamily="34" charset="0"/>
              <a:cs typeface="Calibri" panose="020F0502020204030204" pitchFamily="34" charset="0"/>
            </a:endParaRPr>
          </a:p>
          <a:p>
            <a:pPr>
              <a:lnSpc>
                <a:spcPct val="114000"/>
              </a:lnSpc>
              <a:buNone/>
            </a:pPr>
            <a:endParaRPr lang="en-CA" noProof="0" dirty="0">
              <a:ea typeface="Calibri" panose="020F0502020204030204" pitchFamily="34" charset="0"/>
              <a:cs typeface="Calibri" panose="020F0502020204030204" pitchFamily="34" charset="0"/>
            </a:endParaRPr>
          </a:p>
          <a:p>
            <a:pPr>
              <a:lnSpc>
                <a:spcPct val="114000"/>
              </a:lnSpc>
            </a:pPr>
            <a:endParaRPr lang="en-CA" noProof="0" dirty="0"/>
          </a:p>
        </p:txBody>
      </p:sp>
      <p:sp>
        <p:nvSpPr>
          <p:cNvPr id="33" name="TextBox 32">
            <a:extLst>
              <a:ext uri="{FF2B5EF4-FFF2-40B4-BE49-F238E27FC236}">
                <a16:creationId xmlns:a16="http://schemas.microsoft.com/office/drawing/2014/main" id="{AA70CFE0-D81C-2D8F-76F3-16F01A777D8F}"/>
              </a:ext>
            </a:extLst>
          </p:cNvPr>
          <p:cNvSpPr txBox="1"/>
          <p:nvPr/>
        </p:nvSpPr>
        <p:spPr>
          <a:xfrm>
            <a:off x="2944298" y="950787"/>
            <a:ext cx="3671999" cy="369332"/>
          </a:xfrm>
          <a:prstGeom prst="rect">
            <a:avLst/>
          </a:prstGeom>
          <a:noFill/>
        </p:spPr>
        <p:txBody>
          <a:bodyPr wrap="square" lIns="0" tIns="0" rIns="0" bIns="0" rtlCol="0">
            <a:spAutoFit/>
          </a:bodyPr>
          <a:lstStyle/>
          <a:p>
            <a:r>
              <a:rPr lang="en-CA" sz="1200" b="1" noProof="0" dirty="0">
                <a:solidFill>
                  <a:schemeClr val="tx2"/>
                </a:solidFill>
                <a:latin typeface="Aptos" panose="020B0004020202020204" pitchFamily="34" charset="0"/>
              </a:rPr>
              <a:t>Figure 7: Parks Canada policy and strategy alignments timeline</a:t>
            </a:r>
          </a:p>
        </p:txBody>
      </p:sp>
      <p:grpSp>
        <p:nvGrpSpPr>
          <p:cNvPr id="28" name="Group 27" descr="Timeline of Parks Canada Policy and Strategy Alignments&#10;2011 Initial year of the LTC Program &#10;2011 On Target Visitor Experience Strategy&#10;2014 Connecting Canadians with Nature (Canadian Parks Council)&#10;2017 Canada 150 celebrations&#10;2017 Launch of expanded LTC&#10;2019 Ministerial mandate letter&#10;2021 Youth Engagement Framework&#10;2022 LTC starts new five-year cycle&#10;2024 National Urban Parks Strategy">
            <a:extLst>
              <a:ext uri="{FF2B5EF4-FFF2-40B4-BE49-F238E27FC236}">
                <a16:creationId xmlns:a16="http://schemas.microsoft.com/office/drawing/2014/main" id="{82187279-CBB3-DE8D-E7FB-85BE9C4C4778}"/>
              </a:ext>
            </a:extLst>
          </p:cNvPr>
          <p:cNvGrpSpPr/>
          <p:nvPr/>
        </p:nvGrpSpPr>
        <p:grpSpPr>
          <a:xfrm>
            <a:off x="2747695" y="1627373"/>
            <a:ext cx="3777840" cy="3397074"/>
            <a:chOff x="2660954" y="1520497"/>
            <a:chExt cx="3777840" cy="3397074"/>
          </a:xfrm>
        </p:grpSpPr>
        <p:cxnSp>
          <p:nvCxnSpPr>
            <p:cNvPr id="6" name="Straight Connector 5">
              <a:extLst>
                <a:ext uri="{FF2B5EF4-FFF2-40B4-BE49-F238E27FC236}">
                  <a16:creationId xmlns:a16="http://schemas.microsoft.com/office/drawing/2014/main" id="{38659799-A9F6-8FB0-EC2F-9EB210A6B930}"/>
                </a:ext>
              </a:extLst>
            </p:cNvPr>
            <p:cNvCxnSpPr>
              <a:cxnSpLocks/>
            </p:cNvCxnSpPr>
            <p:nvPr/>
          </p:nvCxnSpPr>
          <p:spPr>
            <a:xfrm flipH="1">
              <a:off x="4735712" y="1645461"/>
              <a:ext cx="504000" cy="2212"/>
            </a:xfrm>
            <a:prstGeom prst="line">
              <a:avLst/>
            </a:prstGeom>
            <a:ln>
              <a:solidFill>
                <a:srgbClr val="63005D"/>
              </a:solidFill>
              <a:tailEnd type="oval" w="lg" len="lg"/>
            </a:ln>
          </p:spPr>
          <p:style>
            <a:lnRef idx="1">
              <a:schemeClr val="accent2"/>
            </a:lnRef>
            <a:fillRef idx="0">
              <a:schemeClr val="accent2"/>
            </a:fillRef>
            <a:effectRef idx="0">
              <a:schemeClr val="accent2"/>
            </a:effectRef>
            <a:fontRef idx="minor">
              <a:schemeClr val="tx1"/>
            </a:fontRef>
          </p:style>
        </p:cxnSp>
        <p:cxnSp>
          <p:nvCxnSpPr>
            <p:cNvPr id="7" name="Straight Connector 6">
              <a:extLst>
                <a:ext uri="{FF2B5EF4-FFF2-40B4-BE49-F238E27FC236}">
                  <a16:creationId xmlns:a16="http://schemas.microsoft.com/office/drawing/2014/main" id="{C36FA472-41B0-54F9-7349-74D4D31A176E}"/>
                </a:ext>
              </a:extLst>
            </p:cNvPr>
            <p:cNvCxnSpPr>
              <a:cxnSpLocks/>
            </p:cNvCxnSpPr>
            <p:nvPr/>
          </p:nvCxnSpPr>
          <p:spPr>
            <a:xfrm>
              <a:off x="5269741" y="1605571"/>
              <a:ext cx="0" cy="3312000"/>
            </a:xfrm>
            <a:prstGeom prst="line">
              <a:avLst/>
            </a:prstGeom>
            <a:ln w="76200">
              <a:solidFill>
                <a:srgbClr val="63005D"/>
              </a:solidFill>
              <a:tailEnd type="triangle" w="med" len="med"/>
            </a:ln>
          </p:spPr>
          <p:style>
            <a:lnRef idx="1">
              <a:schemeClr val="accent2"/>
            </a:lnRef>
            <a:fillRef idx="0">
              <a:schemeClr val="accent2"/>
            </a:fillRef>
            <a:effectRef idx="0">
              <a:schemeClr val="accent2"/>
            </a:effectRef>
            <a:fontRef idx="minor">
              <a:schemeClr val="tx1"/>
            </a:fontRef>
          </p:style>
        </p:cxnSp>
        <p:grpSp>
          <p:nvGrpSpPr>
            <p:cNvPr id="8" name="Group 7">
              <a:extLst>
                <a:ext uri="{FF2B5EF4-FFF2-40B4-BE49-F238E27FC236}">
                  <a16:creationId xmlns:a16="http://schemas.microsoft.com/office/drawing/2014/main" id="{D146C250-308E-DB71-F239-09AA2EB2D4A1}"/>
                </a:ext>
              </a:extLst>
            </p:cNvPr>
            <p:cNvGrpSpPr/>
            <p:nvPr/>
          </p:nvGrpSpPr>
          <p:grpSpPr>
            <a:xfrm flipH="1">
              <a:off x="2812623" y="3479830"/>
              <a:ext cx="2455120" cy="153888"/>
              <a:chOff x="1652626" y="3172988"/>
              <a:chExt cx="3865145" cy="205893"/>
            </a:xfrm>
          </p:grpSpPr>
          <p:sp>
            <p:nvSpPr>
              <p:cNvPr id="31" name="TextBox 30">
                <a:extLst>
                  <a:ext uri="{FF2B5EF4-FFF2-40B4-BE49-F238E27FC236}">
                    <a16:creationId xmlns:a16="http://schemas.microsoft.com/office/drawing/2014/main" id="{D637DC09-DFED-C76F-A5FB-87384D3EE277}"/>
                  </a:ext>
                </a:extLst>
              </p:cNvPr>
              <p:cNvSpPr txBox="1"/>
              <p:nvPr/>
            </p:nvSpPr>
            <p:spPr>
              <a:xfrm>
                <a:off x="2632488" y="3172988"/>
                <a:ext cx="2885283" cy="205893"/>
              </a:xfrm>
              <a:prstGeom prst="rect">
                <a:avLst/>
              </a:prstGeom>
              <a:noFill/>
              <a:ln>
                <a:noFill/>
              </a:ln>
            </p:spPr>
            <p:style>
              <a:lnRef idx="2">
                <a:schemeClr val="accent2"/>
              </a:lnRef>
              <a:fillRef idx="1">
                <a:schemeClr val="lt1"/>
              </a:fillRef>
              <a:effectRef idx="0">
                <a:schemeClr val="accent2"/>
              </a:effectRef>
              <a:fontRef idx="minor">
                <a:schemeClr val="dk1"/>
              </a:fontRef>
            </p:style>
            <p:txBody>
              <a:bodyPr wrap="square" lIns="0" tIns="0" rIns="0" bIns="0" rtlCol="0">
                <a:spAutoFit/>
              </a:bodyPr>
              <a:lstStyle/>
              <a:p>
                <a:pPr algn="r"/>
                <a:r>
                  <a:rPr lang="en-CA" sz="1000" b="1" noProof="0" dirty="0">
                    <a:solidFill>
                      <a:schemeClr val="tx1"/>
                    </a:solidFill>
                  </a:rPr>
                  <a:t>2019 </a:t>
                </a:r>
                <a:r>
                  <a:rPr lang="en-CA" sz="1000" noProof="0" dirty="0">
                    <a:solidFill>
                      <a:schemeClr val="tx1"/>
                    </a:solidFill>
                  </a:rPr>
                  <a:t>Ministerial mandate letter</a:t>
                </a:r>
              </a:p>
            </p:txBody>
          </p:sp>
          <p:cxnSp>
            <p:nvCxnSpPr>
              <p:cNvPr id="32" name="Straight Connector 31">
                <a:extLst>
                  <a:ext uri="{FF2B5EF4-FFF2-40B4-BE49-F238E27FC236}">
                    <a16:creationId xmlns:a16="http://schemas.microsoft.com/office/drawing/2014/main" id="{7C8321C2-AFCC-A778-C77A-1B225E910D09}"/>
                  </a:ext>
                </a:extLst>
              </p:cNvPr>
              <p:cNvCxnSpPr>
                <a:cxnSpLocks/>
              </p:cNvCxnSpPr>
              <p:nvPr/>
            </p:nvCxnSpPr>
            <p:spPr>
              <a:xfrm>
                <a:off x="1652626" y="3264815"/>
                <a:ext cx="793457" cy="2960"/>
              </a:xfrm>
              <a:prstGeom prst="line">
                <a:avLst/>
              </a:prstGeom>
              <a:ln>
                <a:solidFill>
                  <a:srgbClr val="63005D"/>
                </a:solidFill>
                <a:tailEnd type="oval" w="lg" len="lg"/>
              </a:ln>
            </p:spPr>
            <p:style>
              <a:lnRef idx="1">
                <a:schemeClr val="accent2"/>
              </a:lnRef>
              <a:fillRef idx="0">
                <a:schemeClr val="accent2"/>
              </a:fillRef>
              <a:effectRef idx="0">
                <a:schemeClr val="accent2"/>
              </a:effectRef>
              <a:fontRef idx="minor">
                <a:schemeClr val="tx1"/>
              </a:fontRef>
            </p:style>
          </p:cxnSp>
        </p:grpSp>
        <p:sp>
          <p:nvSpPr>
            <p:cNvPr id="9" name="TextBox 8">
              <a:extLst>
                <a:ext uri="{FF2B5EF4-FFF2-40B4-BE49-F238E27FC236}">
                  <a16:creationId xmlns:a16="http://schemas.microsoft.com/office/drawing/2014/main" id="{36224089-7476-1095-96BA-C5E552785555}"/>
                </a:ext>
              </a:extLst>
            </p:cNvPr>
            <p:cNvSpPr txBox="1"/>
            <p:nvPr/>
          </p:nvSpPr>
          <p:spPr>
            <a:xfrm>
              <a:off x="5525777" y="1567222"/>
              <a:ext cx="759267" cy="461665"/>
            </a:xfrm>
            <a:prstGeom prst="rect">
              <a:avLst/>
            </a:prstGeom>
            <a:noFill/>
            <a:ln>
              <a:noFill/>
            </a:ln>
          </p:spPr>
          <p:style>
            <a:lnRef idx="2">
              <a:schemeClr val="accent2"/>
            </a:lnRef>
            <a:fillRef idx="1">
              <a:schemeClr val="lt1"/>
            </a:fillRef>
            <a:effectRef idx="0">
              <a:schemeClr val="accent2"/>
            </a:effectRef>
            <a:fontRef idx="minor">
              <a:schemeClr val="dk1"/>
            </a:fontRef>
          </p:style>
          <p:txBody>
            <a:bodyPr wrap="square" lIns="0" tIns="0" rIns="0" bIns="0" rtlCol="0">
              <a:spAutoFit/>
            </a:bodyPr>
            <a:lstStyle/>
            <a:p>
              <a:r>
                <a:rPr lang="en-CA" sz="1000" b="1" noProof="0" dirty="0"/>
                <a:t>2011 </a:t>
              </a:r>
              <a:r>
                <a:rPr lang="en-CA" sz="1000" noProof="0" dirty="0"/>
                <a:t>Initial year of the LTC Program </a:t>
              </a:r>
            </a:p>
          </p:txBody>
        </p:sp>
        <p:sp>
          <p:nvSpPr>
            <p:cNvPr id="10" name="TextBox 9">
              <a:extLst>
                <a:ext uri="{FF2B5EF4-FFF2-40B4-BE49-F238E27FC236}">
                  <a16:creationId xmlns:a16="http://schemas.microsoft.com/office/drawing/2014/main" id="{BB4CCDF8-E67D-FDD6-CAFF-BF8B2A0ADD0F}"/>
                </a:ext>
              </a:extLst>
            </p:cNvPr>
            <p:cNvSpPr txBox="1"/>
            <p:nvPr/>
          </p:nvSpPr>
          <p:spPr>
            <a:xfrm>
              <a:off x="5532548" y="2942204"/>
              <a:ext cx="895809" cy="307777"/>
            </a:xfrm>
            <a:prstGeom prst="rect">
              <a:avLst/>
            </a:prstGeom>
            <a:noFill/>
            <a:ln>
              <a:noFill/>
            </a:ln>
          </p:spPr>
          <p:style>
            <a:lnRef idx="2">
              <a:schemeClr val="accent2"/>
            </a:lnRef>
            <a:fillRef idx="1">
              <a:schemeClr val="lt1"/>
            </a:fillRef>
            <a:effectRef idx="0">
              <a:schemeClr val="accent2"/>
            </a:effectRef>
            <a:fontRef idx="minor">
              <a:schemeClr val="dk1"/>
            </a:fontRef>
          </p:style>
          <p:txBody>
            <a:bodyPr wrap="square" lIns="0" tIns="0" rIns="0" bIns="0" rtlCol="0">
              <a:spAutoFit/>
            </a:bodyPr>
            <a:lstStyle/>
            <a:p>
              <a:r>
                <a:rPr lang="en-CA" sz="1000" b="1" noProof="0" dirty="0"/>
                <a:t>2017 </a:t>
              </a:r>
              <a:r>
                <a:rPr lang="en-CA" sz="1000" noProof="0" dirty="0"/>
                <a:t>Launch of expanded LTC</a:t>
              </a:r>
            </a:p>
          </p:txBody>
        </p:sp>
        <p:sp>
          <p:nvSpPr>
            <p:cNvPr id="29" name="Oval 28">
              <a:extLst>
                <a:ext uri="{FF2B5EF4-FFF2-40B4-BE49-F238E27FC236}">
                  <a16:creationId xmlns:a16="http://schemas.microsoft.com/office/drawing/2014/main" id="{FDB39F6C-5BC3-E588-B40A-06B644DB6B0E}"/>
                </a:ext>
              </a:extLst>
            </p:cNvPr>
            <p:cNvSpPr>
              <a:spLocks noChangeAspect="1"/>
            </p:cNvSpPr>
            <p:nvPr/>
          </p:nvSpPr>
          <p:spPr>
            <a:xfrm>
              <a:off x="5146039" y="1529044"/>
              <a:ext cx="252000" cy="252000"/>
            </a:xfrm>
            <a:prstGeom prst="ellipse">
              <a:avLst/>
            </a:prstGeom>
            <a:solidFill>
              <a:srgbClr val="63005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5000"/>
                </a:lnSpc>
              </a:pPr>
              <a:endParaRPr lang="en-CA" b="1" noProof="0" dirty="0">
                <a:solidFill>
                  <a:schemeClr val="tx2"/>
                </a:solidFill>
                <a:latin typeface="+mj-lt"/>
              </a:endParaRPr>
            </a:p>
          </p:txBody>
        </p:sp>
        <p:cxnSp>
          <p:nvCxnSpPr>
            <p:cNvPr id="12" name="Straight Connector 11">
              <a:extLst>
                <a:ext uri="{FF2B5EF4-FFF2-40B4-BE49-F238E27FC236}">
                  <a16:creationId xmlns:a16="http://schemas.microsoft.com/office/drawing/2014/main" id="{0EDB6C41-B759-B2FA-CE7C-CEF7DA11B93C}"/>
                </a:ext>
              </a:extLst>
            </p:cNvPr>
            <p:cNvCxnSpPr>
              <a:cxnSpLocks/>
            </p:cNvCxnSpPr>
            <p:nvPr/>
          </p:nvCxnSpPr>
          <p:spPr>
            <a:xfrm flipH="1">
              <a:off x="4773413" y="3043054"/>
              <a:ext cx="504000" cy="2212"/>
            </a:xfrm>
            <a:prstGeom prst="line">
              <a:avLst/>
            </a:prstGeom>
            <a:ln>
              <a:solidFill>
                <a:srgbClr val="63005D"/>
              </a:solidFill>
              <a:tailEnd type="oval" w="lg" len="lg"/>
            </a:ln>
          </p:spPr>
          <p:style>
            <a:lnRef idx="1">
              <a:schemeClr val="accent2"/>
            </a:lnRef>
            <a:fillRef idx="0">
              <a:schemeClr val="accent2"/>
            </a:fillRef>
            <a:effectRef idx="0">
              <a:schemeClr val="accent2"/>
            </a:effectRef>
            <a:fontRef idx="minor">
              <a:schemeClr val="tx1"/>
            </a:fontRef>
          </p:style>
        </p:cxnSp>
        <p:sp>
          <p:nvSpPr>
            <p:cNvPr id="13" name="TextBox 12">
              <a:extLst>
                <a:ext uri="{FF2B5EF4-FFF2-40B4-BE49-F238E27FC236}">
                  <a16:creationId xmlns:a16="http://schemas.microsoft.com/office/drawing/2014/main" id="{418A04F7-39BC-3013-E692-7C8F593D69E2}"/>
                </a:ext>
              </a:extLst>
            </p:cNvPr>
            <p:cNvSpPr txBox="1"/>
            <p:nvPr/>
          </p:nvSpPr>
          <p:spPr>
            <a:xfrm flipH="1">
              <a:off x="3427354" y="2906084"/>
              <a:ext cx="1216649" cy="307777"/>
            </a:xfrm>
            <a:prstGeom prst="rect">
              <a:avLst/>
            </a:prstGeom>
            <a:noFill/>
            <a:ln>
              <a:noFill/>
            </a:ln>
          </p:spPr>
          <p:style>
            <a:lnRef idx="2">
              <a:schemeClr val="accent2"/>
            </a:lnRef>
            <a:fillRef idx="1">
              <a:schemeClr val="lt1"/>
            </a:fillRef>
            <a:effectRef idx="0">
              <a:schemeClr val="accent2"/>
            </a:effectRef>
            <a:fontRef idx="minor">
              <a:schemeClr val="dk1"/>
            </a:fontRef>
          </p:style>
          <p:txBody>
            <a:bodyPr wrap="square" lIns="0" tIns="0" rIns="0" bIns="0" rtlCol="0">
              <a:spAutoFit/>
            </a:bodyPr>
            <a:lstStyle/>
            <a:p>
              <a:pPr algn="r"/>
              <a:r>
                <a:rPr lang="en-CA" sz="1000" b="1" noProof="0" dirty="0"/>
                <a:t>2017 </a:t>
              </a:r>
              <a:r>
                <a:rPr lang="en-CA" sz="1000" noProof="0" dirty="0"/>
                <a:t>Canada 150 celebrations</a:t>
              </a:r>
            </a:p>
          </p:txBody>
        </p:sp>
        <p:sp>
          <p:nvSpPr>
            <p:cNvPr id="14" name="TextBox 13">
              <a:extLst>
                <a:ext uri="{FF2B5EF4-FFF2-40B4-BE49-F238E27FC236}">
                  <a16:creationId xmlns:a16="http://schemas.microsoft.com/office/drawing/2014/main" id="{A4D32B74-701D-2609-4A44-6DF50C405F57}"/>
                </a:ext>
              </a:extLst>
            </p:cNvPr>
            <p:cNvSpPr txBox="1"/>
            <p:nvPr/>
          </p:nvSpPr>
          <p:spPr>
            <a:xfrm flipH="1">
              <a:off x="2712929" y="1520497"/>
              <a:ext cx="1872438" cy="307777"/>
            </a:xfrm>
            <a:prstGeom prst="rect">
              <a:avLst/>
            </a:prstGeom>
            <a:noFill/>
            <a:ln>
              <a:noFill/>
            </a:ln>
          </p:spPr>
          <p:style>
            <a:lnRef idx="2">
              <a:schemeClr val="accent2"/>
            </a:lnRef>
            <a:fillRef idx="1">
              <a:schemeClr val="lt1"/>
            </a:fillRef>
            <a:effectRef idx="0">
              <a:schemeClr val="accent2"/>
            </a:effectRef>
            <a:fontRef idx="minor">
              <a:schemeClr val="dk1"/>
            </a:fontRef>
          </p:style>
          <p:txBody>
            <a:bodyPr wrap="square" lIns="0" tIns="0" rIns="0" bIns="0" rtlCol="0">
              <a:spAutoFit/>
            </a:bodyPr>
            <a:lstStyle/>
            <a:p>
              <a:pPr algn="r"/>
              <a:r>
                <a:rPr lang="en-CA" sz="1000" b="1" noProof="0" dirty="0">
                  <a:solidFill>
                    <a:schemeClr val="tx1"/>
                  </a:solidFill>
                </a:rPr>
                <a:t>2011 </a:t>
              </a:r>
              <a:r>
                <a:rPr lang="en-CA" sz="1000" noProof="0" dirty="0">
                  <a:solidFill>
                    <a:schemeClr val="tx1"/>
                  </a:solidFill>
                </a:rPr>
                <a:t>On Target Visitor Experience Strategy</a:t>
              </a:r>
            </a:p>
          </p:txBody>
        </p:sp>
        <p:cxnSp>
          <p:nvCxnSpPr>
            <p:cNvPr id="15" name="Straight Connector 14">
              <a:extLst>
                <a:ext uri="{FF2B5EF4-FFF2-40B4-BE49-F238E27FC236}">
                  <a16:creationId xmlns:a16="http://schemas.microsoft.com/office/drawing/2014/main" id="{38418686-8790-D4C2-7686-B13A602AB869}"/>
                </a:ext>
              </a:extLst>
            </p:cNvPr>
            <p:cNvCxnSpPr>
              <a:cxnSpLocks/>
            </p:cNvCxnSpPr>
            <p:nvPr/>
          </p:nvCxnSpPr>
          <p:spPr>
            <a:xfrm flipH="1">
              <a:off x="4818134" y="2345560"/>
              <a:ext cx="432000" cy="0"/>
            </a:xfrm>
            <a:prstGeom prst="line">
              <a:avLst/>
            </a:prstGeom>
            <a:ln>
              <a:solidFill>
                <a:srgbClr val="63005D"/>
              </a:solidFill>
              <a:tailEnd type="oval" w="lg" len="lg"/>
            </a:ln>
          </p:spPr>
          <p:style>
            <a:lnRef idx="1">
              <a:schemeClr val="accent2"/>
            </a:lnRef>
            <a:fillRef idx="0">
              <a:schemeClr val="accent2"/>
            </a:fillRef>
            <a:effectRef idx="0">
              <a:schemeClr val="accent2"/>
            </a:effectRef>
            <a:fontRef idx="minor">
              <a:schemeClr val="tx1"/>
            </a:fontRef>
          </p:style>
        </p:cxnSp>
        <p:sp>
          <p:nvSpPr>
            <p:cNvPr id="16" name="TextBox 15">
              <a:extLst>
                <a:ext uri="{FF2B5EF4-FFF2-40B4-BE49-F238E27FC236}">
                  <a16:creationId xmlns:a16="http://schemas.microsoft.com/office/drawing/2014/main" id="{2EF80264-BEC1-451A-74F8-85F38B3ECFBC}"/>
                </a:ext>
              </a:extLst>
            </p:cNvPr>
            <p:cNvSpPr txBox="1"/>
            <p:nvPr/>
          </p:nvSpPr>
          <p:spPr>
            <a:xfrm flipH="1">
              <a:off x="2660954" y="2231201"/>
              <a:ext cx="2065887" cy="307777"/>
            </a:xfrm>
            <a:prstGeom prst="rect">
              <a:avLst/>
            </a:prstGeom>
            <a:noFill/>
            <a:ln>
              <a:noFill/>
            </a:ln>
          </p:spPr>
          <p:style>
            <a:lnRef idx="2">
              <a:schemeClr val="accent2"/>
            </a:lnRef>
            <a:fillRef idx="1">
              <a:schemeClr val="lt1"/>
            </a:fillRef>
            <a:effectRef idx="0">
              <a:schemeClr val="accent2"/>
            </a:effectRef>
            <a:fontRef idx="minor">
              <a:schemeClr val="dk1"/>
            </a:fontRef>
          </p:style>
          <p:txBody>
            <a:bodyPr wrap="square" lIns="0" tIns="0" rIns="0" bIns="0" rtlCol="0">
              <a:spAutoFit/>
            </a:bodyPr>
            <a:lstStyle/>
            <a:p>
              <a:pPr algn="r"/>
              <a:r>
                <a:rPr lang="en-CA" sz="1000" b="1" noProof="0" dirty="0">
                  <a:solidFill>
                    <a:schemeClr val="tx1"/>
                  </a:solidFill>
                </a:rPr>
                <a:t>2014 </a:t>
              </a:r>
              <a:r>
                <a:rPr lang="en-CA" sz="1000" noProof="0" dirty="0">
                  <a:solidFill>
                    <a:schemeClr val="tx1"/>
                  </a:solidFill>
                </a:rPr>
                <a:t>Connecting Canadians with</a:t>
              </a:r>
            </a:p>
            <a:p>
              <a:pPr algn="r"/>
              <a:r>
                <a:rPr lang="en-CA" sz="1000" noProof="0" dirty="0">
                  <a:solidFill>
                    <a:schemeClr val="tx1"/>
                  </a:solidFill>
                </a:rPr>
                <a:t> Nature (Canadian Parks Council)</a:t>
              </a:r>
            </a:p>
          </p:txBody>
        </p:sp>
        <p:cxnSp>
          <p:nvCxnSpPr>
            <p:cNvPr id="17" name="Straight Connector 16">
              <a:extLst>
                <a:ext uri="{FF2B5EF4-FFF2-40B4-BE49-F238E27FC236}">
                  <a16:creationId xmlns:a16="http://schemas.microsoft.com/office/drawing/2014/main" id="{658BF006-867E-0D41-59D4-3DC068C9C290}"/>
                </a:ext>
              </a:extLst>
            </p:cNvPr>
            <p:cNvCxnSpPr>
              <a:cxnSpLocks/>
            </p:cNvCxnSpPr>
            <p:nvPr/>
          </p:nvCxnSpPr>
          <p:spPr>
            <a:xfrm flipH="1">
              <a:off x="4746134" y="4576545"/>
              <a:ext cx="504000" cy="0"/>
            </a:xfrm>
            <a:prstGeom prst="line">
              <a:avLst/>
            </a:prstGeom>
            <a:ln>
              <a:solidFill>
                <a:srgbClr val="63005D"/>
              </a:solidFill>
              <a:tailEnd type="oval" w="lg" len="lg"/>
            </a:ln>
          </p:spPr>
          <p:style>
            <a:lnRef idx="1">
              <a:schemeClr val="accent2"/>
            </a:lnRef>
            <a:fillRef idx="0">
              <a:schemeClr val="accent2"/>
            </a:fillRef>
            <a:effectRef idx="0">
              <a:schemeClr val="accent2"/>
            </a:effectRef>
            <a:fontRef idx="minor">
              <a:schemeClr val="tx1"/>
            </a:fontRef>
          </p:style>
        </p:cxnSp>
        <p:sp>
          <p:nvSpPr>
            <p:cNvPr id="18" name="TextBox 17">
              <a:extLst>
                <a:ext uri="{FF2B5EF4-FFF2-40B4-BE49-F238E27FC236}">
                  <a16:creationId xmlns:a16="http://schemas.microsoft.com/office/drawing/2014/main" id="{DC8EA47A-7F99-5659-2F46-0CAB47C0C589}"/>
                </a:ext>
              </a:extLst>
            </p:cNvPr>
            <p:cNvSpPr txBox="1"/>
            <p:nvPr/>
          </p:nvSpPr>
          <p:spPr>
            <a:xfrm>
              <a:off x="3415059" y="4369787"/>
              <a:ext cx="1210874" cy="307777"/>
            </a:xfrm>
            <a:prstGeom prst="rect">
              <a:avLst/>
            </a:prstGeom>
            <a:noFill/>
            <a:ln>
              <a:noFill/>
            </a:ln>
          </p:spPr>
          <p:style>
            <a:lnRef idx="2">
              <a:schemeClr val="accent2"/>
            </a:lnRef>
            <a:fillRef idx="1">
              <a:schemeClr val="lt1"/>
            </a:fillRef>
            <a:effectRef idx="0">
              <a:schemeClr val="accent2"/>
            </a:effectRef>
            <a:fontRef idx="minor">
              <a:schemeClr val="dk1"/>
            </a:fontRef>
          </p:style>
          <p:txBody>
            <a:bodyPr wrap="square" lIns="0" tIns="0" rIns="0" bIns="0" rtlCol="0">
              <a:spAutoFit/>
            </a:bodyPr>
            <a:lstStyle/>
            <a:p>
              <a:pPr algn="r"/>
              <a:r>
                <a:rPr lang="en-CA" sz="1000" b="1" noProof="0" dirty="0">
                  <a:solidFill>
                    <a:schemeClr val="tx1"/>
                  </a:solidFill>
                </a:rPr>
                <a:t>2024 </a:t>
              </a:r>
              <a:r>
                <a:rPr lang="en-CA" sz="1000" noProof="0" dirty="0">
                  <a:solidFill>
                    <a:schemeClr val="tx1"/>
                  </a:solidFill>
                </a:rPr>
                <a:t>National Urban Parks Strategy</a:t>
              </a:r>
            </a:p>
          </p:txBody>
        </p:sp>
        <p:sp>
          <p:nvSpPr>
            <p:cNvPr id="27" name="Oval 26">
              <a:extLst>
                <a:ext uri="{FF2B5EF4-FFF2-40B4-BE49-F238E27FC236}">
                  <a16:creationId xmlns:a16="http://schemas.microsoft.com/office/drawing/2014/main" id="{5F674AA7-26D4-8621-19AD-684F5FA51CE5}"/>
                </a:ext>
              </a:extLst>
            </p:cNvPr>
            <p:cNvSpPr>
              <a:spLocks noChangeAspect="1"/>
            </p:cNvSpPr>
            <p:nvPr/>
          </p:nvSpPr>
          <p:spPr>
            <a:xfrm>
              <a:off x="5152049" y="2949067"/>
              <a:ext cx="252000" cy="252000"/>
            </a:xfrm>
            <a:prstGeom prst="ellipse">
              <a:avLst/>
            </a:prstGeom>
            <a:solidFill>
              <a:srgbClr val="63005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5000"/>
                </a:lnSpc>
              </a:pPr>
              <a:endParaRPr lang="en-CA" b="1" noProof="0" dirty="0">
                <a:solidFill>
                  <a:schemeClr val="tx2"/>
                </a:solidFill>
                <a:latin typeface="+mj-lt"/>
              </a:endParaRPr>
            </a:p>
          </p:txBody>
        </p:sp>
        <p:sp>
          <p:nvSpPr>
            <p:cNvPr id="25" name="Oval 24">
              <a:extLst>
                <a:ext uri="{FF2B5EF4-FFF2-40B4-BE49-F238E27FC236}">
                  <a16:creationId xmlns:a16="http://schemas.microsoft.com/office/drawing/2014/main" id="{EBCB3841-51FD-AE3A-8B3E-A2BDD1EDF213}"/>
                </a:ext>
              </a:extLst>
            </p:cNvPr>
            <p:cNvSpPr>
              <a:spLocks noChangeAspect="1"/>
            </p:cNvSpPr>
            <p:nvPr/>
          </p:nvSpPr>
          <p:spPr>
            <a:xfrm>
              <a:off x="5147252" y="3999226"/>
              <a:ext cx="252000" cy="252000"/>
            </a:xfrm>
            <a:prstGeom prst="ellipse">
              <a:avLst/>
            </a:prstGeom>
            <a:solidFill>
              <a:srgbClr val="63005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5000"/>
                </a:lnSpc>
              </a:pPr>
              <a:endParaRPr lang="en-CA" b="1" noProof="0" dirty="0">
                <a:solidFill>
                  <a:schemeClr val="tx2"/>
                </a:solidFill>
                <a:latin typeface="+mj-lt"/>
              </a:endParaRPr>
            </a:p>
          </p:txBody>
        </p:sp>
        <p:sp>
          <p:nvSpPr>
            <p:cNvPr id="21" name="TextBox 20">
              <a:extLst>
                <a:ext uri="{FF2B5EF4-FFF2-40B4-BE49-F238E27FC236}">
                  <a16:creationId xmlns:a16="http://schemas.microsoft.com/office/drawing/2014/main" id="{B52B77B8-0C62-0F21-2A6D-8FA59A86B926}"/>
                </a:ext>
              </a:extLst>
            </p:cNvPr>
            <p:cNvSpPr txBox="1"/>
            <p:nvPr/>
          </p:nvSpPr>
          <p:spPr>
            <a:xfrm>
              <a:off x="5492336" y="4005209"/>
              <a:ext cx="946458" cy="461665"/>
            </a:xfrm>
            <a:prstGeom prst="rect">
              <a:avLst/>
            </a:prstGeom>
            <a:noFill/>
            <a:ln>
              <a:noFill/>
            </a:ln>
          </p:spPr>
          <p:style>
            <a:lnRef idx="2">
              <a:schemeClr val="accent2"/>
            </a:lnRef>
            <a:fillRef idx="1">
              <a:schemeClr val="lt1"/>
            </a:fillRef>
            <a:effectRef idx="0">
              <a:schemeClr val="accent2"/>
            </a:effectRef>
            <a:fontRef idx="minor">
              <a:schemeClr val="dk1"/>
            </a:fontRef>
          </p:style>
          <p:txBody>
            <a:bodyPr wrap="square" lIns="0" tIns="0" rIns="0" bIns="0" rtlCol="0">
              <a:spAutoFit/>
            </a:bodyPr>
            <a:lstStyle/>
            <a:p>
              <a:r>
                <a:rPr lang="en-CA" sz="1000" b="1" noProof="0" dirty="0"/>
                <a:t>2022 </a:t>
              </a:r>
              <a:r>
                <a:rPr lang="en-CA" sz="1000" noProof="0" dirty="0"/>
                <a:t>LTC starts new five-year cycle</a:t>
              </a:r>
            </a:p>
          </p:txBody>
        </p:sp>
        <p:grpSp>
          <p:nvGrpSpPr>
            <p:cNvPr id="22" name="Group 21">
              <a:extLst>
                <a:ext uri="{FF2B5EF4-FFF2-40B4-BE49-F238E27FC236}">
                  <a16:creationId xmlns:a16="http://schemas.microsoft.com/office/drawing/2014/main" id="{7D3FDFE7-D9C0-3563-E642-0617F66FA265}"/>
                </a:ext>
              </a:extLst>
            </p:cNvPr>
            <p:cNvGrpSpPr/>
            <p:nvPr/>
          </p:nvGrpSpPr>
          <p:grpSpPr>
            <a:xfrm flipH="1">
              <a:off x="2682900" y="3821540"/>
              <a:ext cx="2572550" cy="307777"/>
              <a:chOff x="1652626" y="3108028"/>
              <a:chExt cx="4050017" cy="411788"/>
            </a:xfrm>
          </p:grpSpPr>
          <p:sp>
            <p:nvSpPr>
              <p:cNvPr id="23" name="TextBox 22">
                <a:extLst>
                  <a:ext uri="{FF2B5EF4-FFF2-40B4-BE49-F238E27FC236}">
                    <a16:creationId xmlns:a16="http://schemas.microsoft.com/office/drawing/2014/main" id="{2B9C0D41-4BB5-4682-3665-684D7C49245C}"/>
                  </a:ext>
                </a:extLst>
              </p:cNvPr>
              <p:cNvSpPr txBox="1"/>
              <p:nvPr/>
            </p:nvSpPr>
            <p:spPr>
              <a:xfrm>
                <a:off x="2632489" y="3108028"/>
                <a:ext cx="3070154" cy="411788"/>
              </a:xfrm>
              <a:prstGeom prst="rect">
                <a:avLst/>
              </a:prstGeom>
              <a:noFill/>
              <a:ln>
                <a:noFill/>
              </a:ln>
            </p:spPr>
            <p:style>
              <a:lnRef idx="2">
                <a:schemeClr val="accent2"/>
              </a:lnRef>
              <a:fillRef idx="1">
                <a:schemeClr val="lt1"/>
              </a:fillRef>
              <a:effectRef idx="0">
                <a:schemeClr val="accent2"/>
              </a:effectRef>
              <a:fontRef idx="minor">
                <a:schemeClr val="dk1"/>
              </a:fontRef>
            </p:style>
            <p:txBody>
              <a:bodyPr wrap="square" lIns="0" tIns="0" rIns="0" bIns="0" rtlCol="0">
                <a:spAutoFit/>
              </a:bodyPr>
              <a:lstStyle/>
              <a:p>
                <a:pPr algn="r"/>
                <a:r>
                  <a:rPr lang="en-CA" sz="1000" b="1" noProof="0" dirty="0">
                    <a:solidFill>
                      <a:schemeClr val="tx1"/>
                    </a:solidFill>
                  </a:rPr>
                  <a:t>2021 </a:t>
                </a:r>
                <a:r>
                  <a:rPr lang="en-CA" sz="1000" noProof="0" dirty="0">
                    <a:solidFill>
                      <a:schemeClr val="tx1"/>
                    </a:solidFill>
                  </a:rPr>
                  <a:t>Youth Engagement Framework</a:t>
                </a:r>
              </a:p>
            </p:txBody>
          </p:sp>
          <p:cxnSp>
            <p:nvCxnSpPr>
              <p:cNvPr id="24" name="Straight Connector 23">
                <a:extLst>
                  <a:ext uri="{FF2B5EF4-FFF2-40B4-BE49-F238E27FC236}">
                    <a16:creationId xmlns:a16="http://schemas.microsoft.com/office/drawing/2014/main" id="{A22C53C4-BBAD-2645-D0D7-00DB6A12CBB1}"/>
                  </a:ext>
                </a:extLst>
              </p:cNvPr>
              <p:cNvCxnSpPr>
                <a:cxnSpLocks/>
              </p:cNvCxnSpPr>
              <p:nvPr/>
            </p:nvCxnSpPr>
            <p:spPr>
              <a:xfrm>
                <a:off x="1652626" y="3264815"/>
                <a:ext cx="793457" cy="2960"/>
              </a:xfrm>
              <a:prstGeom prst="line">
                <a:avLst/>
              </a:prstGeom>
              <a:ln>
                <a:solidFill>
                  <a:srgbClr val="63005D"/>
                </a:solidFill>
                <a:tailEnd type="oval" w="lg" len="lg"/>
              </a:ln>
            </p:spPr>
            <p:style>
              <a:lnRef idx="1">
                <a:schemeClr val="accent2"/>
              </a:lnRef>
              <a:fillRef idx="0">
                <a:schemeClr val="accent2"/>
              </a:fillRef>
              <a:effectRef idx="0">
                <a:schemeClr val="accent2"/>
              </a:effectRef>
              <a:fontRef idx="minor">
                <a:schemeClr val="tx1"/>
              </a:fontRef>
            </p:style>
          </p:cxnSp>
        </p:grpSp>
      </p:grpSp>
    </p:spTree>
    <p:extLst>
      <p:ext uri="{BB962C8B-B14F-4D97-AF65-F5344CB8AC3E}">
        <p14:creationId xmlns:p14="http://schemas.microsoft.com/office/powerpoint/2010/main" val="228770976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471A7B49-36D7-68A7-AFCA-660B75A6EE71}"/>
              </a:ext>
            </a:extLst>
          </p:cNvPr>
          <p:cNvSpPr>
            <a:spLocks noGrp="1"/>
          </p:cNvSpPr>
          <p:nvPr>
            <p:ph idx="13"/>
          </p:nvPr>
        </p:nvSpPr>
        <p:spPr>
          <a:xfrm>
            <a:off x="342900" y="932400"/>
            <a:ext cx="2376000" cy="6462000"/>
          </a:xfrm>
        </p:spPr>
        <p:txBody>
          <a:bodyPr/>
          <a:lstStyle/>
          <a:p>
            <a:pPr lvl="1">
              <a:lnSpc>
                <a:spcPct val="114000"/>
              </a:lnSpc>
            </a:pPr>
            <a:r>
              <a:rPr lang="en-CA" sz="1100" b="1" noProof="0" dirty="0">
                <a:solidFill>
                  <a:schemeClr val="tx2"/>
                </a:solidFill>
                <a:latin typeface="+mn-lt"/>
                <a:ea typeface="Calibri" panose="020F0502020204030204" pitchFamily="34" charset="0"/>
                <a:cs typeface="Calibri" panose="020F0502020204030204" pitchFamily="34" charset="0"/>
              </a:rPr>
              <a:t>Field Unit Priorities</a:t>
            </a:r>
          </a:p>
          <a:p>
            <a:pPr>
              <a:lnSpc>
                <a:spcPct val="114000"/>
              </a:lnSpc>
            </a:pPr>
            <a:r>
              <a:rPr lang="en-CA" noProof="0" dirty="0">
                <a:ea typeface="Calibri" panose="020F0502020204030204" pitchFamily="34" charset="0"/>
                <a:cs typeface="Calibri" panose="020F0502020204030204" pitchFamily="34" charset="0"/>
              </a:rPr>
              <a:t>While a national-level program, LTC hubs operated within field units and LTC Coordinators typically reported to either Visitor Experience (VE) or External Relations (ER) managers. As such, field unit priorities played a role in directing LTC’s implementation. </a:t>
            </a:r>
          </a:p>
          <a:p>
            <a:pPr>
              <a:lnSpc>
                <a:spcPct val="114000"/>
              </a:lnSpc>
            </a:pPr>
            <a:r>
              <a:rPr lang="en-CA" noProof="0" dirty="0">
                <a:ea typeface="Calibri" panose="020F0502020204030204" pitchFamily="34" charset="0"/>
                <a:cs typeface="Calibri" panose="020F0502020204030204" pitchFamily="34" charset="0"/>
              </a:rPr>
              <a:t>Areas of mutual alignment reported by VE and ER managers included shared goals to attract urban audiences to parks and/or historic sites, build connections with local communities, and promote programs and awareness of local issues. </a:t>
            </a:r>
          </a:p>
          <a:p>
            <a:pPr>
              <a:lnSpc>
                <a:spcPct val="114000"/>
              </a:lnSpc>
            </a:pPr>
            <a:r>
              <a:rPr lang="en-CA" noProof="0" dirty="0">
                <a:ea typeface="Calibri" panose="020F0502020204030204" pitchFamily="34" charset="0"/>
                <a:cs typeface="Calibri" panose="020F0502020204030204" pitchFamily="34" charset="0"/>
              </a:rPr>
              <a:t>For example, one Hub Coordinator described adapting outreach activities to prioritize water safety messaging in response to safety incidents at a nearby national park, responding to a need identified by the field unit’s outreach team.</a:t>
            </a:r>
          </a:p>
          <a:p>
            <a:pPr lvl="1">
              <a:lnSpc>
                <a:spcPct val="114000"/>
              </a:lnSpc>
            </a:pPr>
            <a:r>
              <a:rPr lang="en-CA" sz="1100" b="1" noProof="0" dirty="0">
                <a:solidFill>
                  <a:schemeClr val="tx2"/>
                </a:solidFill>
                <a:latin typeface="+mn-lt"/>
                <a:ea typeface="Calibri" panose="020F0502020204030204" pitchFamily="34" charset="0"/>
                <a:cs typeface="Calibri" panose="020F0502020204030204" pitchFamily="34" charset="0"/>
              </a:rPr>
              <a:t>Pandemic Response</a:t>
            </a:r>
          </a:p>
          <a:p>
            <a:pPr lvl="1">
              <a:lnSpc>
                <a:spcPct val="114000"/>
              </a:lnSpc>
              <a:spcAft>
                <a:spcPts val="600"/>
              </a:spcAft>
            </a:pPr>
            <a:r>
              <a:rPr lang="en-CA" sz="1100" noProof="0" dirty="0">
                <a:solidFill>
                  <a:schemeClr val="tx2"/>
                </a:solidFill>
                <a:latin typeface="+mn-lt"/>
                <a:ea typeface="Calibri" panose="020F0502020204030204" pitchFamily="34" charset="0"/>
                <a:cs typeface="Calibri" panose="020F0502020204030204" pitchFamily="34" charset="0"/>
              </a:rPr>
              <a:t>Prior to 2020, the LTC Program focused almost exclusively on in-person activities, with web-based content being largely promotional. </a:t>
            </a:r>
          </a:p>
          <a:p>
            <a:pPr lvl="1">
              <a:lnSpc>
                <a:spcPct val="114000"/>
              </a:lnSpc>
              <a:spcAft>
                <a:spcPts val="600"/>
              </a:spcAft>
            </a:pPr>
            <a:r>
              <a:rPr lang="en-CA" sz="1100" noProof="0" dirty="0">
                <a:solidFill>
                  <a:schemeClr val="tx2"/>
                </a:solidFill>
                <a:latin typeface="+mn-lt"/>
                <a:ea typeface="Calibri" panose="020F0502020204030204" pitchFamily="34" charset="0"/>
                <a:cs typeface="Calibri" panose="020F0502020204030204" pitchFamily="34" charset="0"/>
              </a:rPr>
              <a:t>As limitations on public gatherings came into effect due to the COVID-19 pandemic, LTC staff adapted programming materials for virtual platforms. LTC’s 2020-21 season was entirely virtual and logged a little over 5,000 participants.</a:t>
            </a:r>
          </a:p>
          <a:p>
            <a:pPr lvl="1">
              <a:lnSpc>
                <a:spcPct val="114000"/>
              </a:lnSpc>
              <a:spcAft>
                <a:spcPts val="600"/>
              </a:spcAft>
            </a:pPr>
            <a:endParaRPr lang="en-CA" sz="1100" noProof="0" dirty="0">
              <a:solidFill>
                <a:schemeClr val="tx2"/>
              </a:solidFill>
              <a:latin typeface="+mn-lt"/>
              <a:ea typeface="Calibri" panose="020F0502020204030204" pitchFamily="34" charset="0"/>
              <a:cs typeface="Calibri" panose="020F0502020204030204" pitchFamily="34" charset="0"/>
            </a:endParaRPr>
          </a:p>
          <a:p>
            <a:pPr lvl="1">
              <a:lnSpc>
                <a:spcPct val="114000"/>
              </a:lnSpc>
              <a:spcAft>
                <a:spcPts val="600"/>
              </a:spcAft>
            </a:pPr>
            <a:endParaRPr lang="en-CA" sz="1100" noProof="0" dirty="0">
              <a:solidFill>
                <a:schemeClr val="tx2"/>
              </a:solidFill>
              <a:latin typeface="+mn-lt"/>
              <a:ea typeface="Calibri" panose="020F0502020204030204" pitchFamily="34" charset="0"/>
              <a:cs typeface="Calibri" panose="020F0502020204030204" pitchFamily="34" charset="0"/>
            </a:endParaRPr>
          </a:p>
          <a:p>
            <a:pPr>
              <a:lnSpc>
                <a:spcPct val="114000"/>
              </a:lnSpc>
            </a:pPr>
            <a:endParaRPr lang="en-CA" noProof="0" dirty="0"/>
          </a:p>
        </p:txBody>
      </p:sp>
      <p:sp>
        <p:nvSpPr>
          <p:cNvPr id="4" name="Content Placeholder 3">
            <a:extLst>
              <a:ext uri="{FF2B5EF4-FFF2-40B4-BE49-F238E27FC236}">
                <a16:creationId xmlns:a16="http://schemas.microsoft.com/office/drawing/2014/main" id="{80F10A8F-5B19-66AA-4BE6-C4F21C6BEE26}"/>
              </a:ext>
            </a:extLst>
          </p:cNvPr>
          <p:cNvSpPr>
            <a:spLocks noGrp="1"/>
          </p:cNvSpPr>
          <p:nvPr>
            <p:ph idx="1"/>
          </p:nvPr>
        </p:nvSpPr>
        <p:spPr/>
        <p:txBody>
          <a:bodyPr/>
          <a:lstStyle/>
          <a:p>
            <a:pPr lvl="1">
              <a:lnSpc>
                <a:spcPct val="114000"/>
              </a:lnSpc>
              <a:spcAft>
                <a:spcPts val="600"/>
              </a:spcAft>
            </a:pPr>
            <a:r>
              <a:rPr lang="en-CA" sz="1100" noProof="0" dirty="0">
                <a:solidFill>
                  <a:schemeClr val="tx2"/>
                </a:solidFill>
                <a:latin typeface="+mn-lt"/>
                <a:ea typeface="Calibri" panose="020F0502020204030204" pitchFamily="34" charset="0"/>
                <a:cs typeface="Calibri" panose="020F0502020204030204" pitchFamily="34" charset="0"/>
              </a:rPr>
              <a:t>The following year, partnerships with platforms such as </a:t>
            </a:r>
            <a:r>
              <a:rPr lang="en-CA" sz="1100" i="1" noProof="0" dirty="0">
                <a:solidFill>
                  <a:schemeClr val="tx2"/>
                </a:solidFill>
                <a:latin typeface="+mn-lt"/>
                <a:ea typeface="Calibri" panose="020F0502020204030204" pitchFamily="34" charset="0"/>
                <a:cs typeface="Calibri" panose="020F0502020204030204" pitchFamily="34" charset="0"/>
              </a:rPr>
              <a:t>Écoles </a:t>
            </a:r>
            <a:r>
              <a:rPr lang="en-CA" sz="1100" i="1" noProof="0" dirty="0" err="1">
                <a:solidFill>
                  <a:schemeClr val="tx2"/>
                </a:solidFill>
                <a:latin typeface="+mn-lt"/>
                <a:ea typeface="Calibri" panose="020F0502020204030204" pitchFamily="34" charset="0"/>
                <a:cs typeface="Calibri" panose="020F0502020204030204" pitchFamily="34" charset="0"/>
              </a:rPr>
              <a:t>en</a:t>
            </a:r>
            <a:r>
              <a:rPr lang="en-CA" sz="1100" i="1" noProof="0" dirty="0">
                <a:solidFill>
                  <a:schemeClr val="tx2"/>
                </a:solidFill>
                <a:latin typeface="+mn-lt"/>
                <a:ea typeface="Calibri" panose="020F0502020204030204" pitchFamily="34" charset="0"/>
                <a:cs typeface="Calibri" panose="020F0502020204030204" pitchFamily="34" charset="0"/>
              </a:rPr>
              <a:t> réseau</a:t>
            </a:r>
            <a:r>
              <a:rPr lang="en-CA" sz="1100" noProof="0" dirty="0">
                <a:solidFill>
                  <a:schemeClr val="tx2"/>
                </a:solidFill>
                <a:latin typeface="+mn-lt"/>
                <a:ea typeface="Calibri" panose="020F0502020204030204" pitchFamily="34" charset="0"/>
                <a:cs typeface="Calibri" panose="020F0502020204030204" pitchFamily="34" charset="0"/>
              </a:rPr>
              <a:t>, an initiative which offer digital learning experiences and supports educators learning to teach remotely, saw the LTC Program reach over 23,000 online participants. Virtual offerings continued post-pandemic, averaging a little over 7,000 participants per year from 2022-23 to 2024-25.</a:t>
            </a:r>
          </a:p>
          <a:p>
            <a:pPr>
              <a:lnSpc>
                <a:spcPct val="114000"/>
              </a:lnSpc>
              <a:spcAft>
                <a:spcPts val="0"/>
              </a:spcAft>
              <a:buNone/>
            </a:pPr>
            <a:r>
              <a:rPr lang="en-CA" b="1" noProof="0" dirty="0"/>
              <a:t>Camping in Urban Areas</a:t>
            </a:r>
          </a:p>
          <a:p>
            <a:pPr>
              <a:lnSpc>
                <a:spcPct val="114000"/>
              </a:lnSpc>
              <a:buNone/>
            </a:pPr>
            <a:r>
              <a:rPr lang="en-CA" noProof="0" dirty="0"/>
              <a:t>Intensified by the COVID-19 pandemic and reflecting a complex set of factors, including housing and cost of living crises, communities across Canada have reported an increase in homeless encampments over the past five years.*</a:t>
            </a:r>
          </a:p>
          <a:p>
            <a:pPr>
              <a:lnSpc>
                <a:spcPct val="114000"/>
              </a:lnSpc>
              <a:buNone/>
            </a:pPr>
            <a:r>
              <a:rPr lang="en-CA" noProof="0" dirty="0"/>
              <a:t>The emergence of this issue created a challenge for those LTC hubs who had made a regular practice of holding overnight camping events in urban spaces like national historic sites or along heritage canals, as these locations could be accessed via public transit. </a:t>
            </a:r>
          </a:p>
          <a:p>
            <a:pPr>
              <a:lnSpc>
                <a:spcPct val="114000"/>
              </a:lnSpc>
              <a:buNone/>
            </a:pPr>
            <a:r>
              <a:rPr lang="en-CA" noProof="0" dirty="0"/>
              <a:t>Heightened public awareness of urban encampments, as well as direct criticism from advocates for hosting recreational camping events in or by spaces where unhoused people had been displaced, led some hubs to pause overnight events and shift their focus towards workshops and other Learn-to activities, such as the Montreal Learn-to Paddle program. </a:t>
            </a:r>
          </a:p>
          <a:p>
            <a:pPr>
              <a:lnSpc>
                <a:spcPct val="114000"/>
              </a:lnSpc>
              <a:spcAft>
                <a:spcPts val="0"/>
              </a:spcAft>
              <a:buNone/>
            </a:pPr>
            <a:r>
              <a:rPr lang="en-CA" sz="1400" spc="30" noProof="0" dirty="0">
                <a:solidFill>
                  <a:srgbClr val="007C7C"/>
                </a:solidFill>
                <a:latin typeface="HelveticaNeue LT 55 Roman" panose="020B0604020202020204" pitchFamily="34" charset="0"/>
                <a:ea typeface="Calibri" panose="020F0502020204030204" pitchFamily="34" charset="0"/>
                <a:cs typeface="Calibri" panose="020F0502020204030204" pitchFamily="34" charset="0"/>
              </a:rPr>
              <a:t>Key Findings</a:t>
            </a:r>
          </a:p>
          <a:p>
            <a:pPr>
              <a:lnSpc>
                <a:spcPct val="114000"/>
              </a:lnSpc>
              <a:buNone/>
            </a:pPr>
            <a:r>
              <a:rPr lang="en-CA" noProof="0" dirty="0">
                <a:ea typeface="Calibri" panose="020F0502020204030204" pitchFamily="34" charset="0"/>
                <a:cs typeface="Calibri" panose="020F0502020204030204" pitchFamily="34" charset="0"/>
              </a:rPr>
              <a:t>Overall, it was found that the Program was well aligned with Parks Canada priorities. Direct and indirect links with program outcomes were observed within mandate letter commitments, corporate planning documents, and departmental policy frameworks. </a:t>
            </a:r>
          </a:p>
          <a:p>
            <a:pPr>
              <a:lnSpc>
                <a:spcPct val="114000"/>
              </a:lnSpc>
              <a:buNone/>
            </a:pPr>
            <a:r>
              <a:rPr lang="en-CA" noProof="0" dirty="0">
                <a:ea typeface="Calibri" panose="020F0502020204030204" pitchFamily="34" charset="0"/>
                <a:cs typeface="Calibri" panose="020F0502020204030204" pitchFamily="34" charset="0"/>
              </a:rPr>
              <a:t>Initially launched in 2011 before being expanded in 2017, the Program was also found to be capable of adapting to new circumstances and emerging Parks Canada priorities.  </a:t>
            </a:r>
          </a:p>
          <a:p>
            <a:pPr>
              <a:lnSpc>
                <a:spcPct val="114000"/>
              </a:lnSpc>
              <a:buNone/>
            </a:pPr>
            <a:endParaRPr lang="en-CA" noProof="0" dirty="0"/>
          </a:p>
          <a:p>
            <a:pPr>
              <a:lnSpc>
                <a:spcPct val="114000"/>
              </a:lnSpc>
            </a:pPr>
            <a:br>
              <a:rPr lang="en-CA" noProof="0" dirty="0">
                <a:ea typeface="Calibri" panose="020F0502020204030204" pitchFamily="34" charset="0"/>
                <a:cs typeface="Calibri" panose="020F0502020204030204" pitchFamily="34" charset="0"/>
              </a:rPr>
            </a:br>
            <a:endParaRPr lang="en-CA" noProof="0" dirty="0">
              <a:solidFill>
                <a:srgbClr val="3C3D3E"/>
              </a:solidFill>
            </a:endParaRPr>
          </a:p>
          <a:p>
            <a:pPr>
              <a:lnSpc>
                <a:spcPct val="114000"/>
              </a:lnSpc>
            </a:pPr>
            <a:endParaRPr lang="en-CA" noProof="0" dirty="0">
              <a:ea typeface="Calibri" panose="020F0502020204030204" pitchFamily="34" charset="0"/>
              <a:cs typeface="Calibri" panose="020F0502020204030204" pitchFamily="34" charset="0"/>
            </a:endParaRPr>
          </a:p>
          <a:p>
            <a:pPr>
              <a:lnSpc>
                <a:spcPct val="114000"/>
              </a:lnSpc>
              <a:buNone/>
            </a:pPr>
            <a:endParaRPr lang="en-CA" noProof="0" dirty="0"/>
          </a:p>
          <a:p>
            <a:pPr>
              <a:lnSpc>
                <a:spcPct val="114000"/>
              </a:lnSpc>
            </a:pPr>
            <a:br>
              <a:rPr lang="en-CA" noProof="0" dirty="0">
                <a:ea typeface="Calibri" panose="020F0502020204030204" pitchFamily="34" charset="0"/>
                <a:cs typeface="Calibri" panose="020F0502020204030204" pitchFamily="34" charset="0"/>
              </a:rPr>
            </a:br>
            <a:br>
              <a:rPr lang="en-CA" noProof="0" dirty="0">
                <a:ea typeface="Calibri" panose="020F0502020204030204" pitchFamily="34" charset="0"/>
                <a:cs typeface="Calibri" panose="020F0502020204030204" pitchFamily="34" charset="0"/>
              </a:rPr>
            </a:br>
            <a:br>
              <a:rPr lang="en-CA" noProof="0" dirty="0">
                <a:highlight>
                  <a:srgbClr val="FFFF00"/>
                </a:highlight>
                <a:ea typeface="Calibri" panose="020F0502020204030204" pitchFamily="34" charset="0"/>
                <a:cs typeface="Calibri" panose="020F0502020204030204" pitchFamily="34" charset="0"/>
              </a:rPr>
            </a:br>
            <a:br>
              <a:rPr lang="en-CA" noProof="0" dirty="0">
                <a:highlight>
                  <a:srgbClr val="FFFF00"/>
                </a:highlight>
                <a:ea typeface="Calibri" panose="020F0502020204030204" pitchFamily="34" charset="0"/>
                <a:cs typeface="Calibri" panose="020F0502020204030204" pitchFamily="34" charset="0"/>
              </a:rPr>
            </a:br>
            <a:endParaRPr lang="en-CA" noProof="0" dirty="0"/>
          </a:p>
        </p:txBody>
      </p:sp>
      <p:sp>
        <p:nvSpPr>
          <p:cNvPr id="7" name="Title 6">
            <a:extLst>
              <a:ext uri="{FF2B5EF4-FFF2-40B4-BE49-F238E27FC236}">
                <a16:creationId xmlns:a16="http://schemas.microsoft.com/office/drawing/2014/main" id="{CEDEA98E-B5F0-4CF9-D3EA-F7E13707E8D0}"/>
              </a:ext>
            </a:extLst>
          </p:cNvPr>
          <p:cNvSpPr>
            <a:spLocks noGrp="1"/>
          </p:cNvSpPr>
          <p:nvPr>
            <p:ph type="title"/>
          </p:nvPr>
        </p:nvSpPr>
        <p:spPr/>
        <p:txBody>
          <a:bodyPr/>
          <a:lstStyle/>
          <a:p>
            <a:r>
              <a:rPr lang="en-CA" spc="30" noProof="0" dirty="0"/>
              <a:t>Alignment with Parks Canada Priorities</a:t>
            </a:r>
            <a:endParaRPr lang="en-CA" noProof="0" dirty="0"/>
          </a:p>
        </p:txBody>
      </p:sp>
      <p:sp>
        <p:nvSpPr>
          <p:cNvPr id="3" name="TextBox 2">
            <a:extLst>
              <a:ext uri="{FF2B5EF4-FFF2-40B4-BE49-F238E27FC236}">
                <a16:creationId xmlns:a16="http://schemas.microsoft.com/office/drawing/2014/main" id="{0E546764-B2EB-179C-A638-E430F05D71E3}"/>
              </a:ext>
            </a:extLst>
          </p:cNvPr>
          <p:cNvSpPr txBox="1"/>
          <p:nvPr/>
        </p:nvSpPr>
        <p:spPr>
          <a:xfrm>
            <a:off x="342900" y="8483451"/>
            <a:ext cx="5786051" cy="415498"/>
          </a:xfrm>
          <a:prstGeom prst="rect">
            <a:avLst/>
          </a:prstGeom>
          <a:noFill/>
        </p:spPr>
        <p:txBody>
          <a:bodyPr wrap="square" lIns="0" rIns="0">
            <a:spAutoFit/>
          </a:bodyPr>
          <a:lstStyle/>
          <a:p>
            <a:r>
              <a:rPr lang="en-CA" sz="1050" noProof="0" dirty="0">
                <a:solidFill>
                  <a:schemeClr val="tx2"/>
                </a:solidFill>
              </a:rPr>
              <a:t>*https://housing-infrastructure.canada.ca/homelessness-sans-abri/reports-rapports/encampments-survey-2022-enquete-campements-eng.html</a:t>
            </a:r>
          </a:p>
        </p:txBody>
      </p:sp>
      <p:cxnSp>
        <p:nvCxnSpPr>
          <p:cNvPr id="2" name="Straight Connector 1">
            <a:extLst>
              <a:ext uri="{FF2B5EF4-FFF2-40B4-BE49-F238E27FC236}">
                <a16:creationId xmlns:a16="http://schemas.microsoft.com/office/drawing/2014/main" id="{FF61F78A-BC68-DC65-D89F-0508A5E784E9}"/>
              </a:ext>
            </a:extLst>
          </p:cNvPr>
          <p:cNvCxnSpPr/>
          <p:nvPr/>
        </p:nvCxnSpPr>
        <p:spPr>
          <a:xfrm>
            <a:off x="342900" y="8414954"/>
            <a:ext cx="2134578"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737636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hidden="1"/>
          <p:cNvSpPr txBox="1">
            <a:spLocks/>
          </p:cNvSpPr>
          <p:nvPr/>
        </p:nvSpPr>
        <p:spPr>
          <a:xfrm>
            <a:off x="351026" y="914401"/>
            <a:ext cx="3846219" cy="422910"/>
          </a:xfrm>
          <a:prstGeom prst="rect">
            <a:avLst/>
          </a:prstGeom>
        </p:spPr>
        <p:txBody>
          <a:bodyPr/>
          <a:lstStyle>
            <a:lvl1pPr algn="l" defTabSz="1219170" rtl="0" eaLnBrk="1" latinLnBrk="0" hangingPunct="1">
              <a:lnSpc>
                <a:spcPct val="95000"/>
              </a:lnSpc>
              <a:spcBef>
                <a:spcPct val="0"/>
              </a:spcBef>
              <a:buNone/>
              <a:defRPr sz="2800" b="0" i="0" kern="1200" spc="0" baseline="0">
                <a:solidFill>
                  <a:schemeClr val="tx2"/>
                </a:solidFill>
                <a:latin typeface="HelveticaNeue LT 45 Light" panose="020B0403020202020204" pitchFamily="34" charset="0"/>
                <a:ea typeface="+mj-ea"/>
                <a:cs typeface="+mj-cs"/>
              </a:defRPr>
            </a:lvl1pPr>
          </a:lstStyle>
          <a:p>
            <a:r>
              <a:rPr lang="en-CA" noProof="0" dirty="0"/>
              <a:t>Publication Information</a:t>
            </a:r>
          </a:p>
        </p:txBody>
      </p:sp>
      <p:sp>
        <p:nvSpPr>
          <p:cNvPr id="7" name="Text Placeholder 3"/>
          <p:cNvSpPr txBox="1">
            <a:spLocks/>
          </p:cNvSpPr>
          <p:nvPr/>
        </p:nvSpPr>
        <p:spPr>
          <a:xfrm>
            <a:off x="444101" y="7044732"/>
            <a:ext cx="4563327" cy="890953"/>
          </a:xfrm>
          <a:prstGeom prst="rect">
            <a:avLst/>
          </a:prstGeom>
        </p:spPr>
        <p:txBody>
          <a:bodyPr vert="horz" lIns="0" tIns="0" rIns="0" bIns="0" rtlCol="0">
            <a:noAutofit/>
          </a:bodyPr>
          <a:lstStyle>
            <a:lvl1pPr marL="0" indent="0" algn="l" defTabSz="1219170" rtl="0" eaLnBrk="1" latinLnBrk="0" hangingPunct="1">
              <a:lnSpc>
                <a:spcPct val="120000"/>
              </a:lnSpc>
              <a:spcBef>
                <a:spcPts val="0"/>
              </a:spcBef>
              <a:spcAft>
                <a:spcPts val="600"/>
              </a:spcAft>
              <a:buFont typeface="Arial" panose="020B0604020202020204" pitchFamily="34" charset="0"/>
              <a:buChar char="​"/>
              <a:defRPr sz="1100" b="0" i="0" kern="1200" baseline="0">
                <a:solidFill>
                  <a:schemeClr val="tx2"/>
                </a:solidFill>
                <a:latin typeface="+mn-lt"/>
                <a:ea typeface="+mn-ea"/>
                <a:cs typeface="+mn-cs"/>
              </a:defRPr>
            </a:lvl1pPr>
            <a:lvl2pPr marL="0" indent="0" algn="l" defTabSz="1219170" rtl="0" eaLnBrk="1" latinLnBrk="0" hangingPunct="1">
              <a:lnSpc>
                <a:spcPct val="120000"/>
              </a:lnSpc>
              <a:spcBef>
                <a:spcPts val="0"/>
              </a:spcBef>
              <a:spcAft>
                <a:spcPts val="0"/>
              </a:spcAft>
              <a:buFont typeface="Arial" panose="020B0604020202020204" pitchFamily="34" charset="0"/>
              <a:buChar char="​"/>
              <a:defRPr sz="1200" i="0" kern="1200">
                <a:solidFill>
                  <a:srgbClr val="009999"/>
                </a:solidFill>
                <a:latin typeface="HelveticaNeue LT 55 Roman" panose="020B0604020202020204" pitchFamily="34" charset="0"/>
                <a:ea typeface="+mn-ea"/>
                <a:cs typeface="+mn-cs"/>
              </a:defRPr>
            </a:lvl2pPr>
            <a:lvl3pPr marL="0" indent="0" algn="l" defTabSz="1219170" rtl="0" eaLnBrk="1" latinLnBrk="0" hangingPunct="1">
              <a:lnSpc>
                <a:spcPct val="120000"/>
              </a:lnSpc>
              <a:spcBef>
                <a:spcPts val="800"/>
              </a:spcBef>
              <a:spcAft>
                <a:spcPts val="0"/>
              </a:spcAft>
              <a:buFont typeface="Arial" panose="020B0604020202020204" pitchFamily="34" charset="0"/>
              <a:buChar char="​"/>
              <a:defRPr sz="1600" b="0" kern="1200" baseline="0">
                <a:solidFill>
                  <a:schemeClr val="tx2"/>
                </a:solidFill>
                <a:latin typeface="HelveticaNeue LT 45 Light" panose="020B0403020202020204" pitchFamily="34" charset="0"/>
                <a:ea typeface="+mn-ea"/>
                <a:cs typeface="Microsoft New Tai Lue" panose="020B0502040204020203" pitchFamily="34" charset="0"/>
              </a:defRPr>
            </a:lvl3pPr>
            <a:lvl4pPr marL="0" indent="0" algn="l" defTabSz="1219170" rtl="0" eaLnBrk="1" latinLnBrk="0" hangingPunct="1">
              <a:lnSpc>
                <a:spcPct val="120000"/>
              </a:lnSpc>
              <a:spcBef>
                <a:spcPts val="0"/>
              </a:spcBef>
              <a:spcAft>
                <a:spcPts val="600"/>
              </a:spcAft>
              <a:buFont typeface="Arial" panose="020B0604020202020204" pitchFamily="34" charset="0"/>
              <a:buChar char="​"/>
              <a:defRPr sz="1200" b="1" kern="1200">
                <a:solidFill>
                  <a:schemeClr val="tx2"/>
                </a:solidFill>
                <a:latin typeface="Microsoft New Tai Lue" panose="020B0502040204020203" pitchFamily="34" charset="0"/>
                <a:ea typeface="+mn-ea"/>
                <a:cs typeface="Microsoft New Tai Lue" panose="020B0502040204020203" pitchFamily="34" charset="0"/>
              </a:defRPr>
            </a:lvl4pPr>
            <a:lvl5pPr marL="228594" indent="-228594" algn="l" defTabSz="1219170" rtl="0" eaLnBrk="1" latinLnBrk="0" hangingPunct="1">
              <a:lnSpc>
                <a:spcPct val="120000"/>
              </a:lnSpc>
              <a:spcBef>
                <a:spcPts val="0"/>
              </a:spcBef>
              <a:spcAft>
                <a:spcPts val="600"/>
              </a:spcAft>
              <a:buFont typeface="Arial" panose="020B0604020202020204" pitchFamily="34" charset="0"/>
              <a:buChar char="•"/>
              <a:defRPr sz="1100" kern="1200">
                <a:solidFill>
                  <a:schemeClr val="tx2"/>
                </a:solidFill>
                <a:latin typeface="Microsoft New Tai Lue" panose="020B0502040204020203" pitchFamily="34" charset="0"/>
                <a:ea typeface="+mn-ea"/>
                <a:cs typeface="Microsoft New Tai Lue" panose="020B0502040204020203" pitchFamily="34" charset="0"/>
              </a:defRPr>
            </a:lvl5pPr>
            <a:lvl6pPr marL="459306" indent="-230712" algn="l" defTabSz="1219170" rtl="0" eaLnBrk="1" latinLnBrk="0" hangingPunct="1">
              <a:lnSpc>
                <a:spcPct val="120000"/>
              </a:lnSpc>
              <a:spcBef>
                <a:spcPts val="0"/>
              </a:spcBef>
              <a:spcAft>
                <a:spcPts val="600"/>
              </a:spcAft>
              <a:buFont typeface="Arial" panose="020B0604020202020204" pitchFamily="34" charset="0"/>
              <a:buChar char="•"/>
              <a:defRPr sz="1050" kern="1200" baseline="0">
                <a:solidFill>
                  <a:schemeClr val="tx2"/>
                </a:solidFill>
                <a:latin typeface="+mn-lt"/>
                <a:ea typeface="+mn-ea"/>
                <a:cs typeface="+mn-cs"/>
              </a:defRPr>
            </a:lvl6pPr>
            <a:lvl7pPr marL="0" indent="0" algn="l" defTabSz="1219170" rtl="0" eaLnBrk="1" latinLnBrk="0" hangingPunct="1">
              <a:spcBef>
                <a:spcPts val="800"/>
              </a:spcBef>
              <a:spcAft>
                <a:spcPts val="800"/>
              </a:spcAft>
              <a:buClr>
                <a:schemeClr val="bg2"/>
              </a:buClr>
              <a:buFont typeface="Arial" panose="020B0604020202020204" pitchFamily="34" charset="0"/>
              <a:buChar char="​"/>
              <a:defRPr sz="1400" i="0" kern="1200" baseline="0">
                <a:solidFill>
                  <a:srgbClr val="8C8974"/>
                </a:solidFill>
                <a:latin typeface="Corbel" panose="020B0503020204020204" pitchFamily="34" charset="0"/>
                <a:ea typeface="+mn-ea"/>
                <a:cs typeface="+mn-cs"/>
              </a:defRPr>
            </a:lvl7pPr>
            <a:lvl8pPr marL="228594" indent="-228594" algn="l" defTabSz="1219170" rtl="0" eaLnBrk="1" latinLnBrk="0" hangingPunct="1">
              <a:spcBef>
                <a:spcPts val="0"/>
              </a:spcBef>
              <a:spcAft>
                <a:spcPts val="800"/>
              </a:spcAft>
              <a:buFont typeface="Arial" panose="020B0604020202020204" pitchFamily="34" charset="0"/>
              <a:buChar char="•"/>
              <a:defRPr sz="1200" kern="1200">
                <a:solidFill>
                  <a:srgbClr val="8C8974"/>
                </a:solidFill>
                <a:latin typeface="Corbel" panose="020B0503020204020204" pitchFamily="34" charset="0"/>
                <a:ea typeface="+mn-ea"/>
                <a:cs typeface="+mn-cs"/>
              </a:defRPr>
            </a:lvl8pPr>
            <a:lvl9pPr marL="459306" indent="-230712" algn="l" defTabSz="1219170" rtl="0" eaLnBrk="1" latinLnBrk="0" hangingPunct="1">
              <a:spcBef>
                <a:spcPct val="20000"/>
              </a:spcBef>
              <a:spcAft>
                <a:spcPts val="800"/>
              </a:spcAft>
              <a:buFont typeface="Arial" panose="020B0604020202020204" pitchFamily="34" charset="0"/>
              <a:buChar char="•"/>
              <a:defRPr sz="1050" kern="1200">
                <a:solidFill>
                  <a:srgbClr val="8C8974"/>
                </a:solidFill>
                <a:latin typeface="Corbel" panose="020B0503020204020204" pitchFamily="34" charset="0"/>
                <a:ea typeface="+mn-ea"/>
                <a:cs typeface="+mn-cs"/>
              </a:defRPr>
            </a:lvl9pPr>
          </a:lstStyle>
          <a:p>
            <a:pPr>
              <a:spcAft>
                <a:spcPts val="0"/>
              </a:spcAft>
            </a:pPr>
            <a:r>
              <a:rPr lang="en-CA" sz="1200" noProof="0" dirty="0">
                <a:latin typeface="Calibri" panose="020F0502020204030204" pitchFamily="34" charset="0"/>
                <a:ea typeface="Calibri" panose="020F0502020204030204" pitchFamily="34" charset="0"/>
              </a:rPr>
              <a:t>©His Majesty the King in Right of Canada, represented by the Chief Executive Officer of Parks Canada Agency, 2026</a:t>
            </a:r>
          </a:p>
          <a:p>
            <a:pPr>
              <a:spcAft>
                <a:spcPts val="0"/>
              </a:spcAft>
            </a:pPr>
            <a:r>
              <a:rPr lang="en-CA" sz="1200" noProof="0" dirty="0">
                <a:highlight>
                  <a:srgbClr val="FFFF00"/>
                </a:highlight>
                <a:latin typeface="Calibri" panose="020F0502020204030204" pitchFamily="34" charset="0"/>
                <a:ea typeface="Calibri" panose="020F0502020204030204" pitchFamily="34" charset="0"/>
              </a:rPr>
              <a:t>CAT. NO </a:t>
            </a:r>
            <a:endParaRPr lang="en-CA" sz="1200" i="1" noProof="0" dirty="0">
              <a:highlight>
                <a:srgbClr val="FFFF00"/>
              </a:highlight>
              <a:latin typeface="Calibri" panose="020F0502020204030204" pitchFamily="34" charset="0"/>
              <a:ea typeface="Calibri" panose="020F0502020204030204" pitchFamily="34" charset="0"/>
            </a:endParaRPr>
          </a:p>
          <a:p>
            <a:pPr>
              <a:spcAft>
                <a:spcPts val="0"/>
              </a:spcAft>
            </a:pPr>
            <a:r>
              <a:rPr lang="en-CA" sz="1200" noProof="0" dirty="0">
                <a:highlight>
                  <a:srgbClr val="FFFF00"/>
                </a:highlight>
                <a:latin typeface="Calibri" panose="020F0502020204030204" pitchFamily="34" charset="0"/>
                <a:ea typeface="Calibri" panose="020F0502020204030204" pitchFamily="34" charset="0"/>
              </a:rPr>
              <a:t>ISBN </a:t>
            </a:r>
          </a:p>
        </p:txBody>
      </p:sp>
      <p:sp>
        <p:nvSpPr>
          <p:cNvPr id="8" name="TextBox 7"/>
          <p:cNvSpPr txBox="1"/>
          <p:nvPr/>
        </p:nvSpPr>
        <p:spPr>
          <a:xfrm>
            <a:off x="345247" y="5342740"/>
            <a:ext cx="3720126" cy="276999"/>
          </a:xfrm>
          <a:prstGeom prst="rect">
            <a:avLst/>
          </a:prstGeom>
          <a:noFill/>
        </p:spPr>
        <p:txBody>
          <a:bodyPr wrap="square" rtlCol="0">
            <a:spAutoFit/>
          </a:bodyPr>
          <a:lstStyle/>
          <a:p>
            <a:pPr defTabSz="1219170">
              <a:buFont typeface="Arial" panose="020B0604020202020204" pitchFamily="34" charset="0"/>
              <a:buChar char="​"/>
            </a:pPr>
            <a:r>
              <a:rPr lang="en-CA" sz="1200" noProof="0" dirty="0">
                <a:solidFill>
                  <a:schemeClr val="tx2"/>
                </a:solidFill>
                <a:latin typeface="Calibri" panose="020F0502020204030204" pitchFamily="34" charset="0"/>
                <a:ea typeface="Calibri" panose="020F0502020204030204" pitchFamily="34" charset="0"/>
              </a:rPr>
              <a:t>Ce document </a:t>
            </a:r>
            <a:r>
              <a:rPr lang="en-CA" sz="1200" noProof="0" dirty="0" err="1">
                <a:solidFill>
                  <a:schemeClr val="tx2"/>
                </a:solidFill>
                <a:latin typeface="Calibri" panose="020F0502020204030204" pitchFamily="34" charset="0"/>
                <a:ea typeface="Calibri" panose="020F0502020204030204" pitchFamily="34" charset="0"/>
              </a:rPr>
              <a:t>est</a:t>
            </a:r>
            <a:r>
              <a:rPr lang="en-CA" sz="1200" noProof="0" dirty="0">
                <a:solidFill>
                  <a:schemeClr val="tx2"/>
                </a:solidFill>
                <a:latin typeface="Calibri" panose="020F0502020204030204" pitchFamily="34" charset="0"/>
                <a:ea typeface="Calibri" panose="020F0502020204030204" pitchFamily="34" charset="0"/>
              </a:rPr>
              <a:t> disponible </a:t>
            </a:r>
            <a:r>
              <a:rPr lang="en-CA" sz="1200" noProof="0" dirty="0" err="1">
                <a:solidFill>
                  <a:schemeClr val="tx2"/>
                </a:solidFill>
                <a:latin typeface="Calibri" panose="020F0502020204030204" pitchFamily="34" charset="0"/>
                <a:ea typeface="Calibri" panose="020F0502020204030204" pitchFamily="34" charset="0"/>
              </a:rPr>
              <a:t>en</a:t>
            </a:r>
            <a:r>
              <a:rPr lang="en-CA" sz="1200" noProof="0" dirty="0">
                <a:solidFill>
                  <a:schemeClr val="tx2"/>
                </a:solidFill>
                <a:latin typeface="Calibri" panose="020F0502020204030204" pitchFamily="34" charset="0"/>
                <a:ea typeface="Calibri" panose="020F0502020204030204" pitchFamily="34" charset="0"/>
              </a:rPr>
              <a:t> français.</a:t>
            </a:r>
          </a:p>
        </p:txBody>
      </p:sp>
      <p:sp>
        <p:nvSpPr>
          <p:cNvPr id="9" name="TextBox 8"/>
          <p:cNvSpPr txBox="1"/>
          <p:nvPr/>
        </p:nvSpPr>
        <p:spPr>
          <a:xfrm>
            <a:off x="308808" y="4641855"/>
            <a:ext cx="4251467" cy="430887"/>
          </a:xfrm>
          <a:prstGeom prst="rect">
            <a:avLst/>
          </a:prstGeom>
          <a:noFill/>
        </p:spPr>
        <p:txBody>
          <a:bodyPr wrap="square" rtlCol="0">
            <a:spAutoFit/>
          </a:bodyPr>
          <a:lstStyle/>
          <a:p>
            <a:r>
              <a:rPr lang="en-CA" sz="1100" noProof="0" dirty="0">
                <a:solidFill>
                  <a:schemeClr val="tx2"/>
                </a:solidFill>
                <a:ea typeface="Calibri" panose="020F0502020204030204" pitchFamily="34" charset="0"/>
              </a:rPr>
              <a:t>Cover: </a:t>
            </a:r>
            <a:r>
              <a:rPr lang="en-CA" sz="1100" noProof="0" dirty="0"/>
              <a:t>A child in a hammock during introductory camping activities at the Lachine Canal National Historic Site.</a:t>
            </a:r>
            <a:endParaRPr lang="en-CA" sz="1100" noProof="0" dirty="0">
              <a:solidFill>
                <a:srgbClr val="FF0000"/>
              </a:solidFill>
              <a:ea typeface="Calibri" panose="020F0502020204030204" pitchFamily="34" charset="0"/>
            </a:endParaRPr>
          </a:p>
        </p:txBody>
      </p:sp>
      <p:sp>
        <p:nvSpPr>
          <p:cNvPr id="6" name="Text Placeholder 2"/>
          <p:cNvSpPr txBox="1">
            <a:spLocks/>
          </p:cNvSpPr>
          <p:nvPr/>
        </p:nvSpPr>
        <p:spPr>
          <a:xfrm>
            <a:off x="444101" y="5984209"/>
            <a:ext cx="5429571" cy="769131"/>
          </a:xfrm>
          <a:prstGeom prst="rect">
            <a:avLst/>
          </a:prstGeom>
          <a:noFill/>
        </p:spPr>
        <p:txBody>
          <a:bodyPr vert="horz" lIns="0" tIns="0" rIns="0" bIns="0" rtlCol="0">
            <a:noAutofit/>
          </a:bodyPr>
          <a:lstStyle>
            <a:lvl1pPr marL="0" indent="0" algn="l" defTabSz="1219170" rtl="0" eaLnBrk="1" latinLnBrk="0" hangingPunct="1">
              <a:lnSpc>
                <a:spcPct val="100000"/>
              </a:lnSpc>
              <a:spcBef>
                <a:spcPts val="0"/>
              </a:spcBef>
              <a:spcAft>
                <a:spcPts val="800"/>
              </a:spcAft>
              <a:buFont typeface="Arial" panose="020B0604020202020204" pitchFamily="34" charset="0"/>
              <a:buChar char="​"/>
              <a:defRPr sz="2400" b="0" i="0" kern="1200" baseline="0">
                <a:solidFill>
                  <a:schemeClr val="tx2"/>
                </a:solidFill>
                <a:latin typeface="+mn-lt"/>
                <a:ea typeface="+mn-ea"/>
                <a:cs typeface="+mn-cs"/>
              </a:defRPr>
            </a:lvl1pPr>
            <a:lvl2pPr marL="0" indent="0" algn="l" defTabSz="1219170" rtl="0" eaLnBrk="1" latinLnBrk="0" hangingPunct="1">
              <a:lnSpc>
                <a:spcPct val="120000"/>
              </a:lnSpc>
              <a:spcBef>
                <a:spcPts val="0"/>
              </a:spcBef>
              <a:spcAft>
                <a:spcPts val="0"/>
              </a:spcAft>
              <a:buFont typeface="Arial" panose="020B0604020202020204" pitchFamily="34" charset="0"/>
              <a:buChar char="​"/>
              <a:defRPr sz="1200" i="0" kern="1200">
                <a:solidFill>
                  <a:srgbClr val="009999"/>
                </a:solidFill>
                <a:latin typeface="HelveticaNeue LT 55 Roman" panose="020B0604020202020204" pitchFamily="34" charset="0"/>
                <a:ea typeface="+mn-ea"/>
                <a:cs typeface="+mn-cs"/>
              </a:defRPr>
            </a:lvl2pPr>
            <a:lvl3pPr marL="0" indent="0" algn="l" defTabSz="1219170" rtl="0" eaLnBrk="1" latinLnBrk="0" hangingPunct="1">
              <a:lnSpc>
                <a:spcPct val="120000"/>
              </a:lnSpc>
              <a:spcBef>
                <a:spcPts val="800"/>
              </a:spcBef>
              <a:spcAft>
                <a:spcPts val="0"/>
              </a:spcAft>
              <a:buFont typeface="Arial" panose="020B0604020202020204" pitchFamily="34" charset="0"/>
              <a:buChar char="​"/>
              <a:defRPr sz="1600" b="0" kern="1200" baseline="0">
                <a:solidFill>
                  <a:schemeClr val="tx2"/>
                </a:solidFill>
                <a:latin typeface="HelveticaNeue LT 45 Light" panose="020B0403020202020204" pitchFamily="34" charset="0"/>
                <a:ea typeface="+mn-ea"/>
                <a:cs typeface="Microsoft New Tai Lue" panose="020B0502040204020203" pitchFamily="34" charset="0"/>
              </a:defRPr>
            </a:lvl3pPr>
            <a:lvl4pPr marL="0" indent="0" algn="l" defTabSz="1219170" rtl="0" eaLnBrk="1" latinLnBrk="0" hangingPunct="1">
              <a:lnSpc>
                <a:spcPct val="120000"/>
              </a:lnSpc>
              <a:spcBef>
                <a:spcPts val="0"/>
              </a:spcBef>
              <a:spcAft>
                <a:spcPts val="600"/>
              </a:spcAft>
              <a:buFont typeface="Arial" panose="020B0604020202020204" pitchFamily="34" charset="0"/>
              <a:buChar char="​"/>
              <a:defRPr sz="1200" b="1" kern="1200">
                <a:solidFill>
                  <a:schemeClr val="tx2"/>
                </a:solidFill>
                <a:latin typeface="Microsoft New Tai Lue" panose="020B0502040204020203" pitchFamily="34" charset="0"/>
                <a:ea typeface="+mn-ea"/>
                <a:cs typeface="Microsoft New Tai Lue" panose="020B0502040204020203" pitchFamily="34" charset="0"/>
              </a:defRPr>
            </a:lvl4pPr>
            <a:lvl5pPr marL="228594" indent="-228594" algn="l" defTabSz="1219170" rtl="0" eaLnBrk="1" latinLnBrk="0" hangingPunct="1">
              <a:lnSpc>
                <a:spcPct val="120000"/>
              </a:lnSpc>
              <a:spcBef>
                <a:spcPts val="0"/>
              </a:spcBef>
              <a:spcAft>
                <a:spcPts val="600"/>
              </a:spcAft>
              <a:buFont typeface="Arial" panose="020B0604020202020204" pitchFamily="34" charset="0"/>
              <a:buChar char="•"/>
              <a:defRPr sz="1100" kern="1200">
                <a:solidFill>
                  <a:schemeClr val="tx2"/>
                </a:solidFill>
                <a:latin typeface="Microsoft New Tai Lue" panose="020B0502040204020203" pitchFamily="34" charset="0"/>
                <a:ea typeface="+mn-ea"/>
                <a:cs typeface="Microsoft New Tai Lue" panose="020B0502040204020203" pitchFamily="34" charset="0"/>
              </a:defRPr>
            </a:lvl5pPr>
            <a:lvl6pPr marL="459306" indent="-230712" algn="l" defTabSz="1219170" rtl="0" eaLnBrk="1" latinLnBrk="0" hangingPunct="1">
              <a:lnSpc>
                <a:spcPct val="120000"/>
              </a:lnSpc>
              <a:spcBef>
                <a:spcPts val="0"/>
              </a:spcBef>
              <a:spcAft>
                <a:spcPts val="600"/>
              </a:spcAft>
              <a:buFont typeface="Arial" panose="020B0604020202020204" pitchFamily="34" charset="0"/>
              <a:buChar char="•"/>
              <a:defRPr sz="1050" kern="1200" baseline="0">
                <a:solidFill>
                  <a:schemeClr val="tx2"/>
                </a:solidFill>
                <a:latin typeface="+mn-lt"/>
                <a:ea typeface="+mn-ea"/>
                <a:cs typeface="+mn-cs"/>
              </a:defRPr>
            </a:lvl6pPr>
            <a:lvl7pPr marL="0" indent="0" algn="l" defTabSz="1219170" rtl="0" eaLnBrk="1" latinLnBrk="0" hangingPunct="1">
              <a:spcBef>
                <a:spcPts val="800"/>
              </a:spcBef>
              <a:spcAft>
                <a:spcPts val="800"/>
              </a:spcAft>
              <a:buClr>
                <a:schemeClr val="bg2"/>
              </a:buClr>
              <a:buFont typeface="Arial" panose="020B0604020202020204" pitchFamily="34" charset="0"/>
              <a:buChar char="​"/>
              <a:defRPr sz="1400" i="0" kern="1200" baseline="0">
                <a:solidFill>
                  <a:srgbClr val="8C8974"/>
                </a:solidFill>
                <a:latin typeface="Corbel" panose="020B0503020204020204" pitchFamily="34" charset="0"/>
                <a:ea typeface="+mn-ea"/>
                <a:cs typeface="+mn-cs"/>
              </a:defRPr>
            </a:lvl7pPr>
            <a:lvl8pPr marL="228594" indent="-228594" algn="l" defTabSz="1219170" rtl="0" eaLnBrk="1" latinLnBrk="0" hangingPunct="1">
              <a:spcBef>
                <a:spcPts val="0"/>
              </a:spcBef>
              <a:spcAft>
                <a:spcPts val="800"/>
              </a:spcAft>
              <a:buFont typeface="Arial" panose="020B0604020202020204" pitchFamily="34" charset="0"/>
              <a:buChar char="•"/>
              <a:defRPr sz="1200" kern="1200">
                <a:solidFill>
                  <a:srgbClr val="8C8974"/>
                </a:solidFill>
                <a:latin typeface="Corbel" panose="020B0503020204020204" pitchFamily="34" charset="0"/>
                <a:ea typeface="+mn-ea"/>
                <a:cs typeface="+mn-cs"/>
              </a:defRPr>
            </a:lvl8pPr>
            <a:lvl9pPr marL="459306" indent="-230712" algn="l" defTabSz="1219170" rtl="0" eaLnBrk="1" latinLnBrk="0" hangingPunct="1">
              <a:spcBef>
                <a:spcPct val="20000"/>
              </a:spcBef>
              <a:spcAft>
                <a:spcPts val="800"/>
              </a:spcAft>
              <a:buFont typeface="Arial" panose="020B0604020202020204" pitchFamily="34" charset="0"/>
              <a:buChar char="•"/>
              <a:defRPr sz="1050" kern="1200">
                <a:solidFill>
                  <a:srgbClr val="8C8974"/>
                </a:solidFill>
                <a:latin typeface="Corbel" panose="020B0503020204020204" pitchFamily="34" charset="0"/>
                <a:ea typeface="+mn-ea"/>
                <a:cs typeface="+mn-cs"/>
              </a:defRPr>
            </a:lvl9pPr>
          </a:lstStyle>
          <a:p>
            <a:pPr>
              <a:spcAft>
                <a:spcPts val="0"/>
              </a:spcAft>
            </a:pPr>
            <a:r>
              <a:rPr lang="en-CA" sz="1200" noProof="0" dirty="0">
                <a:latin typeface="Calibri" panose="020F0502020204030204" pitchFamily="34" charset="0"/>
                <a:ea typeface="Calibri" panose="020F0502020204030204" pitchFamily="34" charset="0"/>
              </a:rPr>
              <a:t>Office of Internal Audit and Evaluation</a:t>
            </a:r>
          </a:p>
          <a:p>
            <a:pPr>
              <a:spcAft>
                <a:spcPts val="0"/>
              </a:spcAft>
            </a:pPr>
            <a:r>
              <a:rPr lang="en-CA" sz="1200" noProof="0" dirty="0">
                <a:latin typeface="Calibri" panose="020F0502020204030204" pitchFamily="34" charset="0"/>
                <a:ea typeface="Calibri" panose="020F0502020204030204" pitchFamily="34" charset="0"/>
              </a:rPr>
              <a:t>Parks Canada</a:t>
            </a:r>
          </a:p>
          <a:p>
            <a:pPr>
              <a:spcAft>
                <a:spcPts val="0"/>
              </a:spcAft>
            </a:pPr>
            <a:r>
              <a:rPr lang="en-CA" sz="1200" noProof="0" dirty="0">
                <a:latin typeface="Calibri" panose="020F0502020204030204" pitchFamily="34" charset="0"/>
                <a:ea typeface="Calibri" panose="020F0502020204030204" pitchFamily="34" charset="0"/>
              </a:rPr>
              <a:t>30 Victoria Street</a:t>
            </a:r>
          </a:p>
          <a:p>
            <a:pPr>
              <a:spcAft>
                <a:spcPts val="0"/>
              </a:spcAft>
            </a:pPr>
            <a:r>
              <a:rPr lang="en-CA" sz="1200" noProof="0" dirty="0">
                <a:latin typeface="Calibri" panose="020F0502020204030204" pitchFamily="34" charset="0"/>
                <a:ea typeface="Calibri" panose="020F0502020204030204" pitchFamily="34" charset="0"/>
              </a:rPr>
              <a:t>Gatineau, QC J8X 0B3</a:t>
            </a:r>
          </a:p>
        </p:txBody>
      </p:sp>
    </p:spTree>
    <p:extLst>
      <p:ext uri="{BB962C8B-B14F-4D97-AF65-F5344CB8AC3E}">
        <p14:creationId xmlns:p14="http://schemas.microsoft.com/office/powerpoint/2010/main" val="344412644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05DFD9-AA2B-0C2E-45FA-27ADC18DC2AC}"/>
              </a:ext>
            </a:extLst>
          </p:cNvPr>
          <p:cNvSpPr>
            <a:spLocks noGrp="1"/>
          </p:cNvSpPr>
          <p:nvPr>
            <p:ph type="title"/>
          </p:nvPr>
        </p:nvSpPr>
        <p:spPr/>
        <p:txBody>
          <a:bodyPr/>
          <a:lstStyle/>
          <a:p>
            <a:r>
              <a:rPr lang="en-CA" sz="2400" noProof="0" dirty="0"/>
              <a:t>Relevance to Target Audiences</a:t>
            </a:r>
            <a:br>
              <a:rPr lang="en-CA" sz="2400" noProof="0" dirty="0"/>
            </a:br>
            <a:endParaRPr lang="en-CA" sz="2400" noProof="0" dirty="0"/>
          </a:p>
        </p:txBody>
      </p:sp>
      <p:sp>
        <p:nvSpPr>
          <p:cNvPr id="3" name="Text Placeholder 2">
            <a:extLst>
              <a:ext uri="{FF2B5EF4-FFF2-40B4-BE49-F238E27FC236}">
                <a16:creationId xmlns:a16="http://schemas.microsoft.com/office/drawing/2014/main" id="{B800967D-EB22-9B43-8A7B-12159FEBF534}"/>
              </a:ext>
            </a:extLst>
          </p:cNvPr>
          <p:cNvSpPr>
            <a:spLocks noGrp="1"/>
          </p:cNvSpPr>
          <p:nvPr>
            <p:ph type="body" sz="quarter" idx="15"/>
          </p:nvPr>
        </p:nvSpPr>
        <p:spPr>
          <a:xfrm>
            <a:off x="343331" y="2030343"/>
            <a:ext cx="2276043" cy="2233313"/>
          </a:xfrm>
        </p:spPr>
        <p:txBody>
          <a:bodyPr/>
          <a:lstStyle/>
          <a:p>
            <a:pPr>
              <a:lnSpc>
                <a:spcPct val="100000"/>
              </a:lnSpc>
            </a:pPr>
            <a:r>
              <a:rPr lang="en-CA" sz="1600" noProof="0" dirty="0">
                <a:solidFill>
                  <a:srgbClr val="007C7C"/>
                </a:solidFill>
                <a:latin typeface="Aptos" panose="020B0004020202020204" pitchFamily="34" charset="0"/>
              </a:rPr>
              <a:t>While Learn-to Camp’s program design was grounded in an understanding of target groups and experienced barriers, data gaps limited analyses of the Program’s relevance to key audiences.</a:t>
            </a:r>
          </a:p>
        </p:txBody>
      </p:sp>
      <p:sp>
        <p:nvSpPr>
          <p:cNvPr id="5" name="Content Placeholder 4">
            <a:extLst>
              <a:ext uri="{FF2B5EF4-FFF2-40B4-BE49-F238E27FC236}">
                <a16:creationId xmlns:a16="http://schemas.microsoft.com/office/drawing/2014/main" id="{7FF6D420-A82C-E607-74BE-D4223DD69BD3}"/>
              </a:ext>
            </a:extLst>
          </p:cNvPr>
          <p:cNvSpPr>
            <a:spLocks noGrp="1"/>
          </p:cNvSpPr>
          <p:nvPr>
            <p:ph idx="1"/>
          </p:nvPr>
        </p:nvSpPr>
        <p:spPr>
          <a:xfrm>
            <a:off x="2885663" y="914399"/>
            <a:ext cx="3672000" cy="7537270"/>
          </a:xfrm>
        </p:spPr>
        <p:txBody>
          <a:bodyPr/>
          <a:lstStyle/>
          <a:p>
            <a:pPr>
              <a:lnSpc>
                <a:spcPct val="114000"/>
              </a:lnSpc>
            </a:pPr>
            <a:r>
              <a:rPr lang="en-CA" noProof="0" dirty="0"/>
              <a:t>Analysis of LTC’s relevance to target audiences was supported by a document review, feedback collected from LTC participants by program staff, interviews with Parks Canada staff, and data collected from LTC hub partners. </a:t>
            </a:r>
          </a:p>
          <a:p>
            <a:pPr>
              <a:lnSpc>
                <a:spcPct val="114000"/>
              </a:lnSpc>
            </a:pPr>
            <a:r>
              <a:rPr lang="en-CA" noProof="0" dirty="0"/>
              <a:t>Assessments of the program were also informed by a Gender-Based Analysis Plus (GBA Plus) framework.  </a:t>
            </a:r>
          </a:p>
          <a:p>
            <a:pPr lvl="1">
              <a:lnSpc>
                <a:spcPct val="114000"/>
              </a:lnSpc>
            </a:pPr>
            <a:r>
              <a:rPr lang="en-CA" sz="1400" kern="100" spc="20" noProof="0" dirty="0">
                <a:cs typeface="Times New Roman" panose="02020603050405020304" pitchFamily="18" charset="0"/>
              </a:rPr>
              <a:t>Target Audiences and Barriers</a:t>
            </a:r>
          </a:p>
          <a:p>
            <a:pPr lvl="1">
              <a:lnSpc>
                <a:spcPct val="114000"/>
              </a:lnSpc>
              <a:spcAft>
                <a:spcPts val="600"/>
              </a:spcAft>
            </a:pPr>
            <a:r>
              <a:rPr lang="en-CA" sz="1100" kern="100" noProof="0" dirty="0">
                <a:solidFill>
                  <a:schemeClr val="tx2"/>
                </a:solidFill>
                <a:latin typeface="+mn-lt"/>
                <a:cs typeface="Times New Roman" panose="02020603050405020304" pitchFamily="18" charset="0"/>
              </a:rPr>
              <a:t>As noted above, the LTC Program was first created in 2011 in response to lowering attendance trends within the national parks</a:t>
            </a:r>
            <a:r>
              <a:rPr lang="en-CA" sz="1100" kern="100" noProof="0" dirty="0">
                <a:solidFill>
                  <a:schemeClr val="tx2"/>
                </a:solidFill>
                <a:cs typeface="Times New Roman" panose="02020603050405020304" pitchFamily="18" charset="0"/>
              </a:rPr>
              <a:t> (see p.11)</a:t>
            </a:r>
            <a:r>
              <a:rPr lang="en-CA" sz="1100" kern="100" noProof="0" dirty="0">
                <a:solidFill>
                  <a:schemeClr val="tx2"/>
                </a:solidFill>
                <a:latin typeface="+mn-lt"/>
                <a:cs typeface="Times New Roman" panose="02020603050405020304" pitchFamily="18" charset="0"/>
              </a:rPr>
              <a:t>. This sparked interest in underrepresented groups within Parks Canada’s visitor base as well as in contemporary research exploring barriers to nature experienced by residents of urban centres.</a:t>
            </a:r>
          </a:p>
          <a:p>
            <a:pPr lvl="1">
              <a:lnSpc>
                <a:spcPct val="114000"/>
              </a:lnSpc>
              <a:spcAft>
                <a:spcPts val="600"/>
              </a:spcAft>
            </a:pPr>
            <a:r>
              <a:rPr lang="en-CA" sz="1100" kern="100" noProof="0" dirty="0">
                <a:solidFill>
                  <a:schemeClr val="tx2"/>
                </a:solidFill>
                <a:latin typeface="+mn-lt"/>
                <a:cs typeface="Times New Roman" panose="02020603050405020304" pitchFamily="18" charset="0"/>
              </a:rPr>
              <a:t>Results from these explorations found that urban Canadians, particularly those with younger children, and new Canadians experienced several common barriers to camping and outdoor activities, key among them skills and knowledge gaps, living at a distance from natural areas, and the affordability of gear, entry fees, and transportation costs. </a:t>
            </a:r>
          </a:p>
          <a:p>
            <a:pPr lvl="1">
              <a:lnSpc>
                <a:spcPct val="114000"/>
              </a:lnSpc>
              <a:spcAft>
                <a:spcPts val="600"/>
              </a:spcAft>
            </a:pPr>
            <a:r>
              <a:rPr lang="en-CA" sz="1100" kern="100" noProof="0" dirty="0">
                <a:solidFill>
                  <a:schemeClr val="tx2"/>
                </a:solidFill>
                <a:latin typeface="+mn-lt"/>
                <a:cs typeface="Times New Roman" panose="02020603050405020304" pitchFamily="18" charset="0"/>
              </a:rPr>
              <a:t>Reviews of planning documents and interviews found that these barriers still form the basis of LTC’s program design, having informed both its expansion in 2017 and the ongoing creation of new activities, such as Learn-to Paddle in 2021 and Learn-to Skate in 2024.</a:t>
            </a:r>
          </a:p>
          <a:p>
            <a:pPr lvl="1">
              <a:lnSpc>
                <a:spcPct val="114000"/>
              </a:lnSpc>
            </a:pPr>
            <a:r>
              <a:rPr lang="en-CA" sz="1400" spc="30" noProof="0" dirty="0"/>
              <a:t>GBA Plus</a:t>
            </a:r>
          </a:p>
          <a:p>
            <a:pPr>
              <a:lnSpc>
                <a:spcPct val="114000"/>
              </a:lnSpc>
            </a:pPr>
            <a:r>
              <a:rPr lang="en-CA" noProof="0" dirty="0"/>
              <a:t>GBA Plus analyses focus on assessing whether intersecting identity factors, such as gender, culture, or income were considered in program design and implementation, and whether policies, or programs create unintended outcomes for identifiable groups.</a:t>
            </a:r>
          </a:p>
          <a:p>
            <a:pPr>
              <a:lnSpc>
                <a:spcPct val="114000"/>
              </a:lnSpc>
            </a:pPr>
            <a:r>
              <a:rPr lang="en-CA" noProof="0" dirty="0"/>
              <a:t>GBA Plus was implemented at Parks Canada in 2018-19 and is described as its central mechanism for the identification of systemic inequalities. </a:t>
            </a:r>
          </a:p>
          <a:p>
            <a:pPr>
              <a:lnSpc>
                <a:spcPct val="114000"/>
              </a:lnSpc>
            </a:pPr>
            <a:endParaRPr lang="en-CA" noProof="0" dirty="0"/>
          </a:p>
          <a:p>
            <a:pPr lvl="1">
              <a:lnSpc>
                <a:spcPct val="114000"/>
              </a:lnSpc>
              <a:spcAft>
                <a:spcPts val="600"/>
              </a:spcAft>
            </a:pPr>
            <a:endParaRPr lang="en-CA" sz="1100" kern="100" noProof="0" dirty="0">
              <a:solidFill>
                <a:schemeClr val="tx2"/>
              </a:solidFill>
              <a:latin typeface="+mn-lt"/>
              <a:cs typeface="Times New Roman" panose="02020603050405020304" pitchFamily="18" charset="0"/>
            </a:endParaRPr>
          </a:p>
          <a:p>
            <a:pPr lvl="1">
              <a:lnSpc>
                <a:spcPct val="114000"/>
              </a:lnSpc>
              <a:spcAft>
                <a:spcPts val="600"/>
              </a:spcAft>
            </a:pPr>
            <a:endParaRPr lang="en-CA" sz="1100" kern="100" noProof="0" dirty="0">
              <a:solidFill>
                <a:schemeClr val="tx2"/>
              </a:solidFill>
              <a:latin typeface="+mn-lt"/>
              <a:cs typeface="Times New Roman" panose="02020603050405020304" pitchFamily="18" charset="0"/>
            </a:endParaRPr>
          </a:p>
          <a:p>
            <a:pPr>
              <a:lnSpc>
                <a:spcPct val="114000"/>
              </a:lnSpc>
            </a:pPr>
            <a:endParaRPr lang="en-CA" noProof="0" dirty="0"/>
          </a:p>
          <a:p>
            <a:pPr>
              <a:lnSpc>
                <a:spcPct val="114000"/>
              </a:lnSpc>
            </a:pPr>
            <a:endParaRPr lang="en-CA" noProof="0" dirty="0"/>
          </a:p>
        </p:txBody>
      </p:sp>
    </p:spTree>
    <p:extLst>
      <p:ext uri="{BB962C8B-B14F-4D97-AF65-F5344CB8AC3E}">
        <p14:creationId xmlns:p14="http://schemas.microsoft.com/office/powerpoint/2010/main" val="289662393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3215F2E0-FCAE-DEAC-BE55-70F9665D43FE}"/>
              </a:ext>
            </a:extLst>
          </p:cNvPr>
          <p:cNvSpPr>
            <a:spLocks noGrp="1"/>
          </p:cNvSpPr>
          <p:nvPr>
            <p:ph type="title"/>
          </p:nvPr>
        </p:nvSpPr>
        <p:spPr/>
        <p:txBody>
          <a:bodyPr/>
          <a:lstStyle/>
          <a:p>
            <a:r>
              <a:rPr lang="en-CA" noProof="0" dirty="0"/>
              <a:t>Relevance to Target Audiences</a:t>
            </a:r>
          </a:p>
        </p:txBody>
      </p:sp>
      <p:sp>
        <p:nvSpPr>
          <p:cNvPr id="8" name="Content Placeholder 7">
            <a:extLst>
              <a:ext uri="{FF2B5EF4-FFF2-40B4-BE49-F238E27FC236}">
                <a16:creationId xmlns:a16="http://schemas.microsoft.com/office/drawing/2014/main" id="{3BBA828B-2D51-4E41-7E41-B1667C72B0E5}"/>
              </a:ext>
            </a:extLst>
          </p:cNvPr>
          <p:cNvSpPr>
            <a:spLocks noGrp="1"/>
          </p:cNvSpPr>
          <p:nvPr>
            <p:ph idx="13"/>
          </p:nvPr>
        </p:nvSpPr>
        <p:spPr>
          <a:xfrm>
            <a:off x="342900" y="932400"/>
            <a:ext cx="2376000" cy="6790304"/>
          </a:xfrm>
        </p:spPr>
        <p:txBody>
          <a:bodyPr/>
          <a:lstStyle/>
          <a:p>
            <a:pPr>
              <a:lnSpc>
                <a:spcPct val="114000"/>
              </a:lnSpc>
            </a:pPr>
            <a:r>
              <a:rPr lang="en-CA" noProof="0" dirty="0"/>
              <a:t>Questions guiding this review were adapted from Treasury Board guidance on the implementation of GBA Plus in evaluation* and included:</a:t>
            </a:r>
          </a:p>
          <a:p>
            <a:pPr marL="171450" indent="-171450">
              <a:lnSpc>
                <a:spcPct val="114000"/>
              </a:lnSpc>
              <a:buFont typeface="Arial" panose="020B0604020202020204" pitchFamily="34" charset="0"/>
              <a:buChar char="•"/>
            </a:pPr>
            <a:r>
              <a:rPr lang="en-CA" noProof="0" dirty="0"/>
              <a:t>Were the Program’s target populations accurately identified?</a:t>
            </a:r>
          </a:p>
          <a:p>
            <a:pPr marL="171450" indent="-171450">
              <a:lnSpc>
                <a:spcPct val="114000"/>
              </a:lnSpc>
              <a:buFont typeface="Arial" panose="020B0604020202020204" pitchFamily="34" charset="0"/>
              <a:buChar char="•"/>
            </a:pPr>
            <a:r>
              <a:rPr lang="en-CA" noProof="0" dirty="0"/>
              <a:t>Were representatives of the target population groups involved in the program design? </a:t>
            </a:r>
          </a:p>
          <a:p>
            <a:pPr marL="171450" indent="-171450">
              <a:lnSpc>
                <a:spcPct val="114000"/>
              </a:lnSpc>
              <a:buFont typeface="Arial" panose="020B0604020202020204" pitchFamily="34" charset="0"/>
              <a:buChar char="•"/>
            </a:pPr>
            <a:r>
              <a:rPr lang="en-CA" noProof="0" dirty="0"/>
              <a:t>To what degree does existing performance information consider identity factors?</a:t>
            </a:r>
          </a:p>
          <a:p>
            <a:pPr marL="171450" indent="-171450">
              <a:lnSpc>
                <a:spcPct val="114000"/>
              </a:lnSpc>
              <a:buFont typeface="Arial" panose="020B0604020202020204" pitchFamily="34" charset="0"/>
              <a:buChar char="•"/>
            </a:pPr>
            <a:r>
              <a:rPr lang="en-CA" noProof="0" dirty="0"/>
              <a:t>Were indicators that track information by key identity factors identified?</a:t>
            </a:r>
          </a:p>
          <a:p>
            <a:pPr lvl="1">
              <a:lnSpc>
                <a:spcPct val="114000"/>
              </a:lnSpc>
            </a:pPr>
            <a:r>
              <a:rPr lang="en-CA" kern="100" spc="20" noProof="0" dirty="0">
                <a:cs typeface="Times New Roman" panose="02020603050405020304" pitchFamily="18" charset="0"/>
              </a:rPr>
              <a:t>Target Populations</a:t>
            </a:r>
          </a:p>
          <a:p>
            <a:pPr lvl="1">
              <a:lnSpc>
                <a:spcPct val="114000"/>
              </a:lnSpc>
              <a:spcAft>
                <a:spcPts val="600"/>
              </a:spcAft>
            </a:pPr>
            <a:r>
              <a:rPr lang="en-CA" sz="1100" kern="100" noProof="0" dirty="0">
                <a:solidFill>
                  <a:schemeClr val="tx2"/>
                </a:solidFill>
                <a:latin typeface="+mn-lt"/>
                <a:cs typeface="Times New Roman" panose="02020603050405020304" pitchFamily="18" charset="0"/>
              </a:rPr>
              <a:t>A review of program documents found that while LTC target audiences shifted over time, they were still generally well-defined and that the  identification of barriers and needs was supported early on in program development by a robust literature review and audience analyses.</a:t>
            </a:r>
          </a:p>
          <a:p>
            <a:pPr lvl="1">
              <a:lnSpc>
                <a:spcPct val="114000"/>
              </a:lnSpc>
              <a:spcAft>
                <a:spcPts val="600"/>
              </a:spcAft>
            </a:pPr>
            <a:r>
              <a:rPr lang="en-CA" sz="1100" kern="100" noProof="0" dirty="0">
                <a:solidFill>
                  <a:schemeClr val="tx2"/>
                </a:solidFill>
                <a:latin typeface="+mn-lt"/>
                <a:cs typeface="Times New Roman" panose="02020603050405020304" pitchFamily="18" charset="0"/>
              </a:rPr>
              <a:t>However, interviews and a file review confirmed that representatives of the target groups were not involved in the design or updating of the LTC Program, with the partial exception of pilot tests carried out ahead of the introduction of new program offers in 2017. These were described in planning documents as helping LTC to “better reach urban audiences”.</a:t>
            </a:r>
          </a:p>
          <a:p>
            <a:pPr lvl="1">
              <a:lnSpc>
                <a:spcPct val="114000"/>
              </a:lnSpc>
              <a:spcAft>
                <a:spcPts val="600"/>
              </a:spcAft>
            </a:pPr>
            <a:endParaRPr lang="en-CA" sz="1100" kern="100" noProof="0" dirty="0">
              <a:solidFill>
                <a:schemeClr val="tx2"/>
              </a:solidFill>
              <a:latin typeface="+mn-lt"/>
              <a:cs typeface="Times New Roman" panose="02020603050405020304" pitchFamily="18" charset="0"/>
            </a:endParaRPr>
          </a:p>
          <a:p>
            <a:pPr marL="171450" indent="-171450">
              <a:lnSpc>
                <a:spcPct val="114000"/>
              </a:lnSpc>
              <a:buFont typeface="Arial" panose="020B0604020202020204" pitchFamily="34" charset="0"/>
              <a:buChar char="•"/>
            </a:pPr>
            <a:endParaRPr lang="en-CA" noProof="0" dirty="0"/>
          </a:p>
          <a:p>
            <a:pPr>
              <a:lnSpc>
                <a:spcPct val="114000"/>
              </a:lnSpc>
            </a:pPr>
            <a:r>
              <a:rPr lang="en-CA" noProof="0" dirty="0"/>
              <a:t> </a:t>
            </a:r>
          </a:p>
        </p:txBody>
      </p:sp>
      <p:sp>
        <p:nvSpPr>
          <p:cNvPr id="3" name="Content Placeholder 2">
            <a:extLst>
              <a:ext uri="{FF2B5EF4-FFF2-40B4-BE49-F238E27FC236}">
                <a16:creationId xmlns:a16="http://schemas.microsoft.com/office/drawing/2014/main" id="{3D12C888-8E38-18BD-FF0B-4AE69CA17418}"/>
              </a:ext>
            </a:extLst>
          </p:cNvPr>
          <p:cNvSpPr>
            <a:spLocks noGrp="1"/>
          </p:cNvSpPr>
          <p:nvPr>
            <p:ph idx="1"/>
          </p:nvPr>
        </p:nvSpPr>
        <p:spPr>
          <a:xfrm>
            <a:off x="2957770" y="932400"/>
            <a:ext cx="3600000" cy="7075926"/>
          </a:xfrm>
        </p:spPr>
        <p:txBody>
          <a:bodyPr/>
          <a:lstStyle/>
          <a:p>
            <a:pPr lvl="1">
              <a:lnSpc>
                <a:spcPct val="114000"/>
              </a:lnSpc>
              <a:spcAft>
                <a:spcPts val="600"/>
              </a:spcAft>
            </a:pPr>
            <a:r>
              <a:rPr lang="en-CA" sz="1100" kern="100" noProof="0" dirty="0">
                <a:solidFill>
                  <a:schemeClr val="tx2"/>
                </a:solidFill>
                <a:latin typeface="+mn-lt"/>
                <a:cs typeface="Times New Roman" panose="02020603050405020304" pitchFamily="18" charset="0"/>
              </a:rPr>
              <a:t>That said, other formal and informal mechanisms such as feedback forms, ongoing collaborations with community program partners, and the sharing of issues and solutions among LTC hub coordinators, appear to have helped staff adapt program elements, particularly workshops and overnight events, over time to better suit the needs of target audiences. </a:t>
            </a:r>
          </a:p>
          <a:p>
            <a:pPr lvl="1">
              <a:lnSpc>
                <a:spcPct val="114000"/>
              </a:lnSpc>
              <a:spcAft>
                <a:spcPts val="600"/>
              </a:spcAft>
            </a:pPr>
            <a:r>
              <a:rPr lang="en-CA" sz="1100" kern="100" noProof="0" dirty="0">
                <a:solidFill>
                  <a:schemeClr val="tx2"/>
                </a:solidFill>
                <a:latin typeface="+mn-lt"/>
                <a:cs typeface="Times New Roman" panose="02020603050405020304" pitchFamily="18" charset="0"/>
              </a:rPr>
              <a:t>Examples of adaptations included offering foods appropriate for common dietary restrictions (such as halal marshmallows) and ongoing refinements to outreach and workshops materials, such as producing some information in multiple languages and/or training staff to work with specific sub-groups such as second-language learners, neuro-diverse individuals, or people with physical disabilities. </a:t>
            </a:r>
          </a:p>
          <a:p>
            <a:pPr lvl="1">
              <a:lnSpc>
                <a:spcPct val="114000"/>
              </a:lnSpc>
            </a:pPr>
            <a:r>
              <a:rPr lang="en-CA" sz="1100" b="1" kern="100" noProof="0" dirty="0">
                <a:solidFill>
                  <a:schemeClr val="tx2"/>
                </a:solidFill>
                <a:latin typeface="+mn-lt"/>
                <a:cs typeface="Times New Roman" panose="02020603050405020304" pitchFamily="18" charset="0"/>
              </a:rPr>
              <a:t>LTC Target Audiences</a:t>
            </a:r>
          </a:p>
          <a:p>
            <a:pPr lvl="1">
              <a:lnSpc>
                <a:spcPct val="114000"/>
              </a:lnSpc>
              <a:spcAft>
                <a:spcPts val="600"/>
              </a:spcAft>
            </a:pPr>
            <a:r>
              <a:rPr lang="en-CA" sz="1100" kern="100" noProof="0" dirty="0">
                <a:solidFill>
                  <a:schemeClr val="tx2"/>
                </a:solidFill>
                <a:latin typeface="+mn-lt"/>
                <a:cs typeface="Times New Roman" panose="02020603050405020304" pitchFamily="18" charset="0"/>
              </a:rPr>
              <a:t>While the LTC Program broadly aims to welcome people who experience barriers to outdoor activities, descriptions of the Program’s key target audience evolved since its initial phase (2011 to 2016), when new Canadians and families with young children living in urban centres were the key targets for overnight camping events. </a:t>
            </a:r>
          </a:p>
          <a:p>
            <a:pPr>
              <a:lnSpc>
                <a:spcPct val="114000"/>
              </a:lnSpc>
              <a:buNone/>
            </a:pPr>
            <a:r>
              <a:rPr lang="en-CA" noProof="0" dirty="0">
                <a:ea typeface="Aptos" panose="020B0004020202020204" pitchFamily="34" charset="0"/>
                <a:cs typeface="Times New Roman" panose="02020603050405020304" pitchFamily="18" charset="0"/>
              </a:rPr>
              <a:t>In 2017, planning documents for the expanded LTC Program added an economic dimension to the target audiences, listing </a:t>
            </a:r>
            <a:r>
              <a:rPr lang="en-CA" kern="100" noProof="0" dirty="0">
                <a:ea typeface="Aptos" panose="020B0004020202020204" pitchFamily="34" charset="0"/>
                <a:cs typeface="Times New Roman" panose="02020603050405020304" pitchFamily="18" charset="0"/>
              </a:rPr>
              <a:t>families with young children, urban Canadians, new Canadians, and low-to-middle-income families.  </a:t>
            </a:r>
          </a:p>
          <a:p>
            <a:pPr>
              <a:lnSpc>
                <a:spcPct val="114000"/>
              </a:lnSpc>
              <a:buNone/>
            </a:pPr>
            <a:r>
              <a:rPr lang="en-CA" kern="100" noProof="0" dirty="0">
                <a:ea typeface="Aptos" panose="020B0004020202020204" pitchFamily="34" charset="0"/>
                <a:cs typeface="Times New Roman" panose="02020603050405020304" pitchFamily="18" charset="0"/>
              </a:rPr>
              <a:t>In 2022, a GBA Plus strategy produced in support of the Program’s renewal retained urban families with young children as LTC target audiences but removed mention of new Canadians in favour of racialized Canadians, defined as people of colour, Black people, and Indigenous people (see target audience summary on the next page).</a:t>
            </a:r>
          </a:p>
          <a:p>
            <a:pPr lvl="1">
              <a:lnSpc>
                <a:spcPct val="114000"/>
              </a:lnSpc>
              <a:spcAft>
                <a:spcPts val="600"/>
              </a:spcAft>
            </a:pPr>
            <a:endParaRPr lang="en-CA" sz="1100" kern="100" noProof="0" dirty="0">
              <a:solidFill>
                <a:schemeClr val="tx2"/>
              </a:solidFill>
              <a:latin typeface="+mn-lt"/>
              <a:cs typeface="Times New Roman" panose="02020603050405020304" pitchFamily="18" charset="0"/>
            </a:endParaRPr>
          </a:p>
          <a:p>
            <a:pPr>
              <a:lnSpc>
                <a:spcPct val="114000"/>
              </a:lnSpc>
            </a:pPr>
            <a:endParaRPr lang="en-CA" noProof="0" dirty="0"/>
          </a:p>
        </p:txBody>
      </p:sp>
      <p:sp>
        <p:nvSpPr>
          <p:cNvPr id="7" name="Rectangle 6">
            <a:extLst>
              <a:ext uri="{FF2B5EF4-FFF2-40B4-BE49-F238E27FC236}">
                <a16:creationId xmlns:a16="http://schemas.microsoft.com/office/drawing/2014/main" id="{4719EC33-35FE-3EEB-5ECF-74A5B9571109}"/>
              </a:ext>
            </a:extLst>
          </p:cNvPr>
          <p:cNvSpPr/>
          <p:nvPr/>
        </p:nvSpPr>
        <p:spPr>
          <a:xfrm>
            <a:off x="342900" y="8516102"/>
            <a:ext cx="5961647" cy="415498"/>
          </a:xfrm>
          <a:prstGeom prst="rect">
            <a:avLst/>
          </a:prstGeom>
        </p:spPr>
        <p:txBody>
          <a:bodyPr wrap="square" lIns="0">
            <a:spAutoFit/>
          </a:bodyPr>
          <a:lstStyle/>
          <a:p>
            <a:r>
              <a:rPr lang="en-CA" sz="1050" noProof="0" dirty="0">
                <a:solidFill>
                  <a:schemeClr val="tx2"/>
                </a:solidFill>
              </a:rPr>
              <a:t>* https://www.canada.ca/en/treasury-board-secretariat/services/audit-evaluation/evaluation-government-canada/gba-primer.html</a:t>
            </a:r>
          </a:p>
        </p:txBody>
      </p:sp>
      <p:cxnSp>
        <p:nvCxnSpPr>
          <p:cNvPr id="2" name="Straight Connector 1">
            <a:extLst>
              <a:ext uri="{FF2B5EF4-FFF2-40B4-BE49-F238E27FC236}">
                <a16:creationId xmlns:a16="http://schemas.microsoft.com/office/drawing/2014/main" id="{D7B5096B-1E52-9831-0C8B-BCBBC9F7BF79}"/>
              </a:ext>
            </a:extLst>
          </p:cNvPr>
          <p:cNvCxnSpPr/>
          <p:nvPr/>
        </p:nvCxnSpPr>
        <p:spPr>
          <a:xfrm>
            <a:off x="342900" y="8414954"/>
            <a:ext cx="2134578"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671253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Rectangle 57">
            <a:extLst>
              <a:ext uri="{FF2B5EF4-FFF2-40B4-BE49-F238E27FC236}">
                <a16:creationId xmlns:a16="http://schemas.microsoft.com/office/drawing/2014/main" id="{D1DDDAF0-878A-F0E8-AEAA-5192C7748309}"/>
              </a:ext>
              <a:ext uri="{C183D7F6-B498-43B3-948B-1728B52AA6E4}">
                <adec:decorative xmlns:adec="http://schemas.microsoft.com/office/drawing/2017/decorative" val="1"/>
              </a:ext>
            </a:extLst>
          </p:cNvPr>
          <p:cNvSpPr/>
          <p:nvPr/>
        </p:nvSpPr>
        <p:spPr>
          <a:xfrm>
            <a:off x="245840" y="1377653"/>
            <a:ext cx="2484000" cy="4860171"/>
          </a:xfrm>
          <a:prstGeom prst="rect">
            <a:avLst/>
          </a:prstGeom>
          <a:solidFill>
            <a:srgbClr val="F6F3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5000"/>
              </a:lnSpc>
            </a:pPr>
            <a:endParaRPr lang="en-CA" b="1" noProof="0" dirty="0">
              <a:solidFill>
                <a:schemeClr val="tx2"/>
              </a:solidFill>
              <a:latin typeface="+mj-lt"/>
            </a:endParaRPr>
          </a:p>
        </p:txBody>
      </p:sp>
      <p:sp>
        <p:nvSpPr>
          <p:cNvPr id="2" name="Title 1">
            <a:extLst>
              <a:ext uri="{FF2B5EF4-FFF2-40B4-BE49-F238E27FC236}">
                <a16:creationId xmlns:a16="http://schemas.microsoft.com/office/drawing/2014/main" id="{38757427-5D23-7EF2-F1AF-23B8E891F56F}"/>
              </a:ext>
            </a:extLst>
          </p:cNvPr>
          <p:cNvSpPr>
            <a:spLocks noGrp="1"/>
          </p:cNvSpPr>
          <p:nvPr>
            <p:ph type="title"/>
          </p:nvPr>
        </p:nvSpPr>
        <p:spPr/>
        <p:txBody>
          <a:bodyPr/>
          <a:lstStyle/>
          <a:p>
            <a:r>
              <a:rPr lang="en-CA" noProof="0" dirty="0"/>
              <a:t>Relevance to Target Audiences</a:t>
            </a:r>
          </a:p>
        </p:txBody>
      </p:sp>
      <p:sp>
        <p:nvSpPr>
          <p:cNvPr id="4" name="Content Placeholder 3">
            <a:extLst>
              <a:ext uri="{FF2B5EF4-FFF2-40B4-BE49-F238E27FC236}">
                <a16:creationId xmlns:a16="http://schemas.microsoft.com/office/drawing/2014/main" id="{EF7D6F2B-EBE7-AD04-CA28-E3426AFC47D6}"/>
              </a:ext>
            </a:extLst>
          </p:cNvPr>
          <p:cNvSpPr>
            <a:spLocks noGrp="1"/>
          </p:cNvSpPr>
          <p:nvPr>
            <p:ph idx="1"/>
          </p:nvPr>
        </p:nvSpPr>
        <p:spPr>
          <a:xfrm>
            <a:off x="2931953" y="972327"/>
            <a:ext cx="3600000" cy="6478797"/>
          </a:xfrm>
        </p:spPr>
        <p:txBody>
          <a:bodyPr/>
          <a:lstStyle/>
          <a:p>
            <a:pPr lvl="1">
              <a:lnSpc>
                <a:spcPct val="115000"/>
              </a:lnSpc>
              <a:spcAft>
                <a:spcPts val="800"/>
              </a:spcAft>
            </a:pPr>
            <a:r>
              <a:rPr lang="en-CA" sz="1100" kern="100" noProof="0" dirty="0">
                <a:solidFill>
                  <a:schemeClr val="tx2"/>
                </a:solidFill>
                <a:latin typeface="+mn-lt"/>
                <a:cs typeface="Times New Roman" panose="02020603050405020304" pitchFamily="18" charset="0"/>
              </a:rPr>
              <a:t>LTC’s 2022 GBA Plus strategy further stated that LTC would remain inclusive of low-to-middle-income families and Canadians with disabilities, proposing as new performance indicators the number of racialized Canadians and the number of Canadians with disabilities participating in LTC events.</a:t>
            </a:r>
          </a:p>
          <a:p>
            <a:pPr lvl="1">
              <a:lnSpc>
                <a:spcPct val="115000"/>
              </a:lnSpc>
            </a:pPr>
            <a:r>
              <a:rPr lang="en-CA" kern="100" spc="20" noProof="0" dirty="0">
                <a:cs typeface="Times New Roman" panose="02020603050405020304" pitchFamily="18" charset="0"/>
              </a:rPr>
              <a:t>Identity Factors and Performance Data</a:t>
            </a:r>
          </a:p>
          <a:p>
            <a:pPr lvl="1">
              <a:lnSpc>
                <a:spcPct val="115000"/>
              </a:lnSpc>
              <a:spcAft>
                <a:spcPts val="600"/>
              </a:spcAft>
            </a:pPr>
            <a:r>
              <a:rPr lang="en-CA" sz="1100" kern="100" noProof="0" dirty="0">
                <a:solidFill>
                  <a:schemeClr val="tx2"/>
                </a:solidFill>
                <a:latin typeface="+mn-lt"/>
                <a:cs typeface="Times New Roman" panose="02020603050405020304" pitchFamily="18" charset="0"/>
              </a:rPr>
              <a:t>For the majority of LTC events, no data were kept relative to participants’ identities. LTC coordinators and hub staff largely relied on their own observations for evidence of the Program’s audience profile, as well as partnerships with community organizations serving specific sub-groups, such as new Canadians.</a:t>
            </a:r>
          </a:p>
          <a:p>
            <a:pPr lvl="1">
              <a:lnSpc>
                <a:spcPct val="115000"/>
              </a:lnSpc>
              <a:spcAft>
                <a:spcPts val="600"/>
              </a:spcAft>
            </a:pPr>
            <a:r>
              <a:rPr lang="en-CA" sz="1100" kern="100" noProof="0" dirty="0">
                <a:solidFill>
                  <a:schemeClr val="tx2"/>
                </a:solidFill>
                <a:latin typeface="+mn-lt"/>
                <a:cs typeface="Times New Roman" panose="02020603050405020304" pitchFamily="18" charset="0"/>
              </a:rPr>
              <a:t>LTC’s only exception to this is a feedback form distributed by staff during overnight camping events. Questions primarily focused on direct outcomes (e.g. satisfaction ratings, see pp.33-36) rather than identity-related factors, such as ethnicity or socio-economic status. </a:t>
            </a:r>
          </a:p>
          <a:p>
            <a:pPr lvl="1">
              <a:lnSpc>
                <a:spcPct val="115000"/>
              </a:lnSpc>
              <a:spcAft>
                <a:spcPts val="600"/>
              </a:spcAft>
            </a:pPr>
            <a:r>
              <a:rPr lang="en-CA" sz="1100" kern="100" noProof="0" dirty="0">
                <a:solidFill>
                  <a:schemeClr val="tx2"/>
                </a:solidFill>
                <a:latin typeface="+mn-lt"/>
                <a:cs typeface="Times New Roman" panose="02020603050405020304" pitchFamily="18" charset="0"/>
              </a:rPr>
              <a:t>However, secondary analyses were possible through items on the make-up of camping groups and the collection of respondent postal codes, which were then analyzed using geodemographic* tools. Results of these analyses, using data collected between 2017 and 2024, are presented below.</a:t>
            </a:r>
          </a:p>
          <a:p>
            <a:pPr>
              <a:lnSpc>
                <a:spcPct val="115000"/>
              </a:lnSpc>
              <a:spcAft>
                <a:spcPts val="0"/>
              </a:spcAft>
            </a:pPr>
            <a:r>
              <a:rPr lang="en-CA" b="1" noProof="0" dirty="0"/>
              <a:t>Urban Families</a:t>
            </a:r>
          </a:p>
          <a:p>
            <a:pPr>
              <a:lnSpc>
                <a:spcPct val="115000"/>
              </a:lnSpc>
            </a:pPr>
            <a:r>
              <a:rPr lang="en-CA" noProof="0" dirty="0"/>
              <a:t>The most well-supported claim about overnight campers is that they are primarily urban families with young children. Postal code analyses completed in 2016, 2018, and 2025 found that most respondents lived in urban areas, while data from the feedback forms found that most groups were made up of at least one adult and one child, as summarized in Figure 9.</a:t>
            </a:r>
          </a:p>
          <a:p>
            <a:pPr lvl="1">
              <a:lnSpc>
                <a:spcPct val="115000"/>
              </a:lnSpc>
              <a:spcAft>
                <a:spcPts val="600"/>
              </a:spcAft>
            </a:pPr>
            <a:endParaRPr lang="en-CA" sz="1100" kern="100" noProof="0" dirty="0">
              <a:solidFill>
                <a:schemeClr val="tx2"/>
              </a:solidFill>
              <a:latin typeface="+mn-lt"/>
              <a:cs typeface="Times New Roman" panose="02020603050405020304" pitchFamily="18" charset="0"/>
            </a:endParaRPr>
          </a:p>
          <a:p>
            <a:pPr lvl="1">
              <a:lnSpc>
                <a:spcPct val="115000"/>
              </a:lnSpc>
              <a:spcAft>
                <a:spcPts val="600"/>
              </a:spcAft>
            </a:pPr>
            <a:endParaRPr lang="en-CA" sz="1100" kern="100" noProof="0" dirty="0">
              <a:solidFill>
                <a:schemeClr val="tx2"/>
              </a:solidFill>
              <a:latin typeface="+mn-lt"/>
              <a:cs typeface="Times New Roman" panose="02020603050405020304" pitchFamily="18" charset="0"/>
            </a:endParaRPr>
          </a:p>
          <a:p>
            <a:pPr lvl="1">
              <a:lnSpc>
                <a:spcPct val="115000"/>
              </a:lnSpc>
              <a:spcAft>
                <a:spcPts val="600"/>
              </a:spcAft>
            </a:pPr>
            <a:endParaRPr lang="en-CA" sz="1100" kern="100" noProof="0" dirty="0">
              <a:solidFill>
                <a:schemeClr val="tx2"/>
              </a:solidFill>
              <a:latin typeface="+mn-lt"/>
              <a:cs typeface="Times New Roman" panose="02020603050405020304" pitchFamily="18" charset="0"/>
            </a:endParaRPr>
          </a:p>
          <a:p>
            <a:pPr>
              <a:lnSpc>
                <a:spcPct val="115000"/>
              </a:lnSpc>
            </a:pPr>
            <a:endParaRPr lang="en-CA" noProof="0" dirty="0"/>
          </a:p>
        </p:txBody>
      </p:sp>
      <p:grpSp>
        <p:nvGrpSpPr>
          <p:cNvPr id="29" name="Group 28" descr="List of LTC Target Audiences, 2011 to 2024&#10;2011 Initial LTC Program Target audiences: &#10;New Canadians; Urban Canadians with young children&#10;&#10;2017 Launch of Expanded LTC Target audiences:&#10;New Canadians; Urban Canadians; Families with young children; Low-to-middle-income families&#10;&#10;2022 LTC GBA Plus Strategy Target audiences:&#10;Racialized Canadians; Urban families with young children&#10;Also inclusive of:&#10;Low-to-middle-income families; Canadians with disabilities">
            <a:extLst>
              <a:ext uri="{FF2B5EF4-FFF2-40B4-BE49-F238E27FC236}">
                <a16:creationId xmlns:a16="http://schemas.microsoft.com/office/drawing/2014/main" id="{68529C2D-A7AB-7A3F-8648-093D0EABA3F0}"/>
              </a:ext>
            </a:extLst>
          </p:cNvPr>
          <p:cNvGrpSpPr/>
          <p:nvPr/>
        </p:nvGrpSpPr>
        <p:grpSpPr>
          <a:xfrm>
            <a:off x="344751" y="1645606"/>
            <a:ext cx="2292310" cy="4446169"/>
            <a:chOff x="366525" y="3008586"/>
            <a:chExt cx="2292310" cy="4446169"/>
          </a:xfrm>
        </p:grpSpPr>
        <p:cxnSp>
          <p:nvCxnSpPr>
            <p:cNvPr id="7" name="Straight Connector 6">
              <a:extLst>
                <a:ext uri="{FF2B5EF4-FFF2-40B4-BE49-F238E27FC236}">
                  <a16:creationId xmlns:a16="http://schemas.microsoft.com/office/drawing/2014/main" id="{E9EC693A-096E-F884-F420-56BF7B6F4CA2}"/>
                </a:ext>
              </a:extLst>
            </p:cNvPr>
            <p:cNvCxnSpPr>
              <a:cxnSpLocks/>
            </p:cNvCxnSpPr>
            <p:nvPr/>
          </p:nvCxnSpPr>
          <p:spPr>
            <a:xfrm>
              <a:off x="464827" y="3072756"/>
              <a:ext cx="0" cy="4176000"/>
            </a:xfrm>
            <a:prstGeom prst="line">
              <a:avLst/>
            </a:prstGeom>
            <a:ln w="57150">
              <a:solidFill>
                <a:srgbClr val="C8D850"/>
              </a:solidFill>
              <a:tailEnd type="triangle" w="med" len="med"/>
            </a:ln>
          </p:spPr>
          <p:style>
            <a:lnRef idx="1">
              <a:schemeClr val="accent2"/>
            </a:lnRef>
            <a:fillRef idx="0">
              <a:schemeClr val="accent2"/>
            </a:fillRef>
            <a:effectRef idx="0">
              <a:schemeClr val="accent2"/>
            </a:effectRef>
            <a:fontRef idx="minor">
              <a:schemeClr val="tx1"/>
            </a:fontRef>
          </p:style>
        </p:cxnSp>
        <p:sp>
          <p:nvSpPr>
            <p:cNvPr id="9" name="TextBox 8">
              <a:extLst>
                <a:ext uri="{FF2B5EF4-FFF2-40B4-BE49-F238E27FC236}">
                  <a16:creationId xmlns:a16="http://schemas.microsoft.com/office/drawing/2014/main" id="{E2FC95E8-409F-B8B3-9AEC-31DB22F0AD37}"/>
                </a:ext>
              </a:extLst>
            </p:cNvPr>
            <p:cNvSpPr txBox="1"/>
            <p:nvPr/>
          </p:nvSpPr>
          <p:spPr>
            <a:xfrm>
              <a:off x="733581" y="3034407"/>
              <a:ext cx="1576946" cy="884858"/>
            </a:xfrm>
            <a:prstGeom prst="rect">
              <a:avLst/>
            </a:prstGeom>
            <a:noFill/>
            <a:ln>
              <a:noFill/>
            </a:ln>
          </p:spPr>
          <p:style>
            <a:lnRef idx="2">
              <a:schemeClr val="accent2"/>
            </a:lnRef>
            <a:fillRef idx="1">
              <a:schemeClr val="lt1"/>
            </a:fillRef>
            <a:effectRef idx="0">
              <a:schemeClr val="accent2"/>
            </a:effectRef>
            <a:fontRef idx="minor">
              <a:schemeClr val="dk1"/>
            </a:fontRef>
          </p:style>
          <p:txBody>
            <a:bodyPr wrap="square" lIns="0" tIns="0" rIns="0" bIns="0" rtlCol="0">
              <a:spAutoFit/>
            </a:bodyPr>
            <a:lstStyle/>
            <a:p>
              <a:pPr>
                <a:spcAft>
                  <a:spcPts val="300"/>
                </a:spcAft>
              </a:pPr>
              <a:r>
                <a:rPr lang="en-CA" sz="1050" b="1" noProof="0" dirty="0"/>
                <a:t>2011 Initial LTC Program</a:t>
              </a:r>
            </a:p>
            <a:p>
              <a:pPr>
                <a:spcAft>
                  <a:spcPts val="200"/>
                </a:spcAft>
              </a:pPr>
              <a:r>
                <a:rPr lang="en-CA" sz="1050" noProof="0" dirty="0"/>
                <a:t>Target audiences:</a:t>
              </a:r>
            </a:p>
            <a:p>
              <a:pPr marL="171450" indent="-171450">
                <a:spcAft>
                  <a:spcPts val="100"/>
                </a:spcAft>
                <a:buFont typeface="Arial" panose="020B0604020202020204" pitchFamily="34" charset="0"/>
                <a:buChar char="•"/>
              </a:pPr>
              <a:r>
                <a:rPr lang="en-CA" sz="1050" noProof="0" dirty="0"/>
                <a:t>New Canadians</a:t>
              </a:r>
            </a:p>
            <a:p>
              <a:pPr marL="171450" indent="-171450">
                <a:spcAft>
                  <a:spcPts val="100"/>
                </a:spcAft>
                <a:buFont typeface="Arial" panose="020B0604020202020204" pitchFamily="34" charset="0"/>
                <a:buChar char="•"/>
              </a:pPr>
              <a:r>
                <a:rPr lang="en-CA" sz="1050" noProof="0" dirty="0"/>
                <a:t>Urban Canadians with young children</a:t>
              </a:r>
            </a:p>
          </p:txBody>
        </p:sp>
        <p:sp>
          <p:nvSpPr>
            <p:cNvPr id="10" name="TextBox 9">
              <a:extLst>
                <a:ext uri="{FF2B5EF4-FFF2-40B4-BE49-F238E27FC236}">
                  <a16:creationId xmlns:a16="http://schemas.microsoft.com/office/drawing/2014/main" id="{E71884DC-FBF8-E04C-4BBE-61F945C4F546}"/>
                </a:ext>
              </a:extLst>
            </p:cNvPr>
            <p:cNvSpPr txBox="1"/>
            <p:nvPr/>
          </p:nvSpPr>
          <p:spPr>
            <a:xfrm>
              <a:off x="740352" y="4224331"/>
              <a:ext cx="1918483" cy="1408078"/>
            </a:xfrm>
            <a:prstGeom prst="rect">
              <a:avLst/>
            </a:prstGeom>
            <a:noFill/>
            <a:ln>
              <a:noFill/>
            </a:ln>
          </p:spPr>
          <p:style>
            <a:lnRef idx="2">
              <a:schemeClr val="accent2"/>
            </a:lnRef>
            <a:fillRef idx="1">
              <a:schemeClr val="lt1"/>
            </a:fillRef>
            <a:effectRef idx="0">
              <a:schemeClr val="accent2"/>
            </a:effectRef>
            <a:fontRef idx="minor">
              <a:schemeClr val="dk1"/>
            </a:fontRef>
          </p:style>
          <p:txBody>
            <a:bodyPr wrap="square" lIns="0" tIns="0" rIns="0" bIns="0" rtlCol="0">
              <a:spAutoFit/>
            </a:bodyPr>
            <a:lstStyle/>
            <a:p>
              <a:pPr>
                <a:spcAft>
                  <a:spcPts val="300"/>
                </a:spcAft>
              </a:pPr>
              <a:r>
                <a:rPr lang="en-CA" sz="1050" b="1" noProof="0" dirty="0"/>
                <a:t>2017 Launch of Expanded LTC</a:t>
              </a:r>
            </a:p>
            <a:p>
              <a:pPr>
                <a:spcAft>
                  <a:spcPts val="200"/>
                </a:spcAft>
              </a:pPr>
              <a:r>
                <a:rPr lang="en-CA" sz="1050" noProof="0" dirty="0"/>
                <a:t>Target audiences:</a:t>
              </a:r>
            </a:p>
            <a:p>
              <a:pPr marL="171450" indent="-171450">
                <a:spcAft>
                  <a:spcPts val="100"/>
                </a:spcAft>
                <a:buFont typeface="Arial" panose="020B0604020202020204" pitchFamily="34" charset="0"/>
                <a:buChar char="•"/>
              </a:pPr>
              <a:r>
                <a:rPr lang="en-CA" sz="1050" noProof="0" dirty="0"/>
                <a:t>New Canadians</a:t>
              </a:r>
            </a:p>
            <a:p>
              <a:pPr marL="171450" indent="-171450">
                <a:spcAft>
                  <a:spcPts val="100"/>
                </a:spcAft>
                <a:buFont typeface="Arial" panose="020B0604020202020204" pitchFamily="34" charset="0"/>
                <a:buChar char="•"/>
              </a:pPr>
              <a:r>
                <a:rPr lang="en-CA" sz="1050" noProof="0" dirty="0"/>
                <a:t>Urban Canadians</a:t>
              </a:r>
            </a:p>
            <a:p>
              <a:pPr marL="171450" indent="-171450">
                <a:spcAft>
                  <a:spcPts val="100"/>
                </a:spcAft>
                <a:buFont typeface="Arial" panose="020B0604020202020204" pitchFamily="34" charset="0"/>
                <a:buChar char="•"/>
              </a:pPr>
              <a:r>
                <a:rPr lang="en-CA" sz="1050" noProof="0" dirty="0"/>
                <a:t>Families with young children</a:t>
              </a:r>
            </a:p>
            <a:p>
              <a:pPr marL="171450" indent="-171450">
                <a:spcAft>
                  <a:spcPts val="100"/>
                </a:spcAft>
                <a:buFont typeface="Arial" panose="020B0604020202020204" pitchFamily="34" charset="0"/>
                <a:buChar char="•"/>
              </a:pPr>
              <a:r>
                <a:rPr lang="en-CA" sz="1050" noProof="0" dirty="0"/>
                <a:t>Low-to-middle-income families</a:t>
              </a:r>
            </a:p>
            <a:p>
              <a:endParaRPr lang="en-CA" sz="1050" b="1" noProof="0" dirty="0"/>
            </a:p>
          </p:txBody>
        </p:sp>
        <p:sp>
          <p:nvSpPr>
            <p:cNvPr id="11" name="Oval 10">
              <a:extLst>
                <a:ext uri="{FF2B5EF4-FFF2-40B4-BE49-F238E27FC236}">
                  <a16:creationId xmlns:a16="http://schemas.microsoft.com/office/drawing/2014/main" id="{9BA126B7-3E0C-2553-978B-CB37CA119C14}"/>
                </a:ext>
              </a:extLst>
            </p:cNvPr>
            <p:cNvSpPr>
              <a:spLocks noChangeAspect="1"/>
            </p:cNvSpPr>
            <p:nvPr/>
          </p:nvSpPr>
          <p:spPr>
            <a:xfrm>
              <a:off x="366525" y="3008586"/>
              <a:ext cx="216000" cy="216000"/>
            </a:xfrm>
            <a:prstGeom prst="ellipse">
              <a:avLst/>
            </a:prstGeom>
            <a:solidFill>
              <a:srgbClr val="C8D850"/>
            </a:solidFill>
            <a:ln>
              <a:solidFill>
                <a:srgbClr val="C8D85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5000"/>
                </a:lnSpc>
              </a:pPr>
              <a:endParaRPr lang="en-CA" sz="1050" b="1" noProof="0" dirty="0">
                <a:solidFill>
                  <a:schemeClr val="tx2"/>
                </a:solidFill>
                <a:latin typeface="+mj-lt"/>
              </a:endParaRPr>
            </a:p>
          </p:txBody>
        </p:sp>
        <p:sp>
          <p:nvSpPr>
            <p:cNvPr id="19" name="Oval 18">
              <a:extLst>
                <a:ext uri="{FF2B5EF4-FFF2-40B4-BE49-F238E27FC236}">
                  <a16:creationId xmlns:a16="http://schemas.microsoft.com/office/drawing/2014/main" id="{B0693974-CBFE-9DC4-087B-071310B51F84}"/>
                </a:ext>
              </a:extLst>
            </p:cNvPr>
            <p:cNvSpPr>
              <a:spLocks noChangeAspect="1"/>
            </p:cNvSpPr>
            <p:nvPr/>
          </p:nvSpPr>
          <p:spPr>
            <a:xfrm>
              <a:off x="372535" y="4176766"/>
              <a:ext cx="216000" cy="216000"/>
            </a:xfrm>
            <a:prstGeom prst="ellipse">
              <a:avLst/>
            </a:prstGeom>
            <a:solidFill>
              <a:srgbClr val="C8D850"/>
            </a:solidFill>
            <a:ln>
              <a:solidFill>
                <a:srgbClr val="C8D85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5000"/>
                </a:lnSpc>
              </a:pPr>
              <a:endParaRPr lang="en-CA" sz="1050" b="1" noProof="0" dirty="0">
                <a:solidFill>
                  <a:schemeClr val="tx2"/>
                </a:solidFill>
                <a:latin typeface="+mj-lt"/>
              </a:endParaRPr>
            </a:p>
          </p:txBody>
        </p:sp>
        <p:sp>
          <p:nvSpPr>
            <p:cNvPr id="20" name="Oval 19">
              <a:extLst>
                <a:ext uri="{FF2B5EF4-FFF2-40B4-BE49-F238E27FC236}">
                  <a16:creationId xmlns:a16="http://schemas.microsoft.com/office/drawing/2014/main" id="{98459489-6DB7-32A3-4FE5-B7F3705A84F3}"/>
                </a:ext>
              </a:extLst>
            </p:cNvPr>
            <p:cNvSpPr>
              <a:spLocks noChangeAspect="1"/>
            </p:cNvSpPr>
            <p:nvPr/>
          </p:nvSpPr>
          <p:spPr>
            <a:xfrm>
              <a:off x="367738" y="5597041"/>
              <a:ext cx="216000" cy="216000"/>
            </a:xfrm>
            <a:prstGeom prst="ellipse">
              <a:avLst/>
            </a:prstGeom>
            <a:solidFill>
              <a:srgbClr val="C8D850"/>
            </a:solidFill>
            <a:ln>
              <a:solidFill>
                <a:srgbClr val="C8D85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5000"/>
                </a:lnSpc>
              </a:pPr>
              <a:endParaRPr lang="en-CA" sz="1050" b="1" noProof="0" dirty="0">
                <a:solidFill>
                  <a:schemeClr val="tx2"/>
                </a:solidFill>
                <a:latin typeface="+mj-lt"/>
              </a:endParaRPr>
            </a:p>
          </p:txBody>
        </p:sp>
        <p:sp>
          <p:nvSpPr>
            <p:cNvPr id="21" name="TextBox 20">
              <a:extLst>
                <a:ext uri="{FF2B5EF4-FFF2-40B4-BE49-F238E27FC236}">
                  <a16:creationId xmlns:a16="http://schemas.microsoft.com/office/drawing/2014/main" id="{6BDC11BC-227F-F55A-F2D8-94F80D824857}"/>
                </a:ext>
              </a:extLst>
            </p:cNvPr>
            <p:cNvSpPr txBox="1"/>
            <p:nvPr/>
          </p:nvSpPr>
          <p:spPr>
            <a:xfrm>
              <a:off x="700139" y="5646568"/>
              <a:ext cx="1918483" cy="1808187"/>
            </a:xfrm>
            <a:prstGeom prst="rect">
              <a:avLst/>
            </a:prstGeom>
            <a:noFill/>
            <a:ln>
              <a:noFill/>
            </a:ln>
          </p:spPr>
          <p:style>
            <a:lnRef idx="2">
              <a:schemeClr val="accent2"/>
            </a:lnRef>
            <a:fillRef idx="1">
              <a:schemeClr val="lt1"/>
            </a:fillRef>
            <a:effectRef idx="0">
              <a:schemeClr val="accent2"/>
            </a:effectRef>
            <a:fontRef idx="minor">
              <a:schemeClr val="dk1"/>
            </a:fontRef>
          </p:style>
          <p:txBody>
            <a:bodyPr wrap="square" lIns="0" tIns="0" rIns="0" bIns="0" rtlCol="0">
              <a:spAutoFit/>
            </a:bodyPr>
            <a:lstStyle/>
            <a:p>
              <a:pPr>
                <a:spcAft>
                  <a:spcPts val="300"/>
                </a:spcAft>
              </a:pPr>
              <a:r>
                <a:rPr lang="en-CA" sz="1050" b="1" noProof="0" dirty="0"/>
                <a:t>2022 LTC GBA Plus Strategy</a:t>
              </a:r>
            </a:p>
            <a:p>
              <a:pPr>
                <a:spcAft>
                  <a:spcPts val="200"/>
                </a:spcAft>
              </a:pPr>
              <a:r>
                <a:rPr lang="en-CA" sz="1050" noProof="0" dirty="0"/>
                <a:t>Target audiences:</a:t>
              </a:r>
            </a:p>
            <a:p>
              <a:pPr marL="171450" indent="-171450">
                <a:spcAft>
                  <a:spcPts val="100"/>
                </a:spcAft>
                <a:buFont typeface="Arial" panose="020B0604020202020204" pitchFamily="34" charset="0"/>
                <a:buChar char="•"/>
              </a:pPr>
              <a:r>
                <a:rPr lang="en-CA" sz="1050" noProof="0" dirty="0"/>
                <a:t>Racialized Canadians</a:t>
              </a:r>
            </a:p>
            <a:p>
              <a:pPr marL="171450" indent="-171450">
                <a:spcAft>
                  <a:spcPts val="100"/>
                </a:spcAft>
                <a:buFont typeface="Arial" panose="020B0604020202020204" pitchFamily="34" charset="0"/>
                <a:buChar char="•"/>
              </a:pPr>
              <a:r>
                <a:rPr lang="en-CA" sz="1050" noProof="0" dirty="0"/>
                <a:t>Urban families with young children</a:t>
              </a:r>
            </a:p>
            <a:p>
              <a:pPr marL="171450" indent="-171450">
                <a:buFont typeface="Arial" panose="020B0604020202020204" pitchFamily="34" charset="0"/>
                <a:buChar char="•"/>
              </a:pPr>
              <a:endParaRPr lang="en-CA" sz="500" noProof="0" dirty="0"/>
            </a:p>
            <a:p>
              <a:r>
                <a:rPr lang="en-CA" sz="1050" noProof="0" dirty="0"/>
                <a:t>Also inclusive of:</a:t>
              </a:r>
            </a:p>
            <a:p>
              <a:pPr marL="171450" indent="-171450">
                <a:spcAft>
                  <a:spcPts val="100"/>
                </a:spcAft>
                <a:buFont typeface="Arial" panose="020B0604020202020204" pitchFamily="34" charset="0"/>
                <a:buChar char="•"/>
              </a:pPr>
              <a:r>
                <a:rPr lang="en-CA" sz="1050" noProof="0" dirty="0"/>
                <a:t>Low-to-middle-income families</a:t>
              </a:r>
            </a:p>
            <a:p>
              <a:pPr marL="171450" indent="-171450">
                <a:spcAft>
                  <a:spcPts val="100"/>
                </a:spcAft>
                <a:buFont typeface="Arial" panose="020B0604020202020204" pitchFamily="34" charset="0"/>
                <a:buChar char="•"/>
              </a:pPr>
              <a:r>
                <a:rPr lang="en-CA" sz="1050" noProof="0" dirty="0"/>
                <a:t>Canadians with disabilities</a:t>
              </a:r>
            </a:p>
            <a:p>
              <a:endParaRPr lang="en-CA" sz="1050" b="1" noProof="0" dirty="0"/>
            </a:p>
          </p:txBody>
        </p:sp>
      </p:grpSp>
      <p:sp>
        <p:nvSpPr>
          <p:cNvPr id="30" name="TextBox 29">
            <a:extLst>
              <a:ext uri="{FF2B5EF4-FFF2-40B4-BE49-F238E27FC236}">
                <a16:creationId xmlns:a16="http://schemas.microsoft.com/office/drawing/2014/main" id="{6AF0A679-F020-BFBD-1979-3C3293AFA95D}"/>
              </a:ext>
            </a:extLst>
          </p:cNvPr>
          <p:cNvSpPr txBox="1"/>
          <p:nvPr/>
        </p:nvSpPr>
        <p:spPr>
          <a:xfrm>
            <a:off x="350281" y="972328"/>
            <a:ext cx="2332619" cy="369332"/>
          </a:xfrm>
          <a:prstGeom prst="rect">
            <a:avLst/>
          </a:prstGeom>
          <a:noFill/>
        </p:spPr>
        <p:txBody>
          <a:bodyPr wrap="square" lIns="0" tIns="0" rIns="0" bIns="0" rtlCol="0">
            <a:spAutoFit/>
          </a:bodyPr>
          <a:lstStyle/>
          <a:p>
            <a:r>
              <a:rPr lang="en-CA" sz="1200" b="1" noProof="0" dirty="0">
                <a:solidFill>
                  <a:schemeClr val="tx2"/>
                </a:solidFill>
                <a:latin typeface="Aptos" panose="020B0004020202020204" pitchFamily="34" charset="0"/>
              </a:rPr>
              <a:t>Figure 8: LTC target audiences, </a:t>
            </a:r>
          </a:p>
          <a:p>
            <a:r>
              <a:rPr lang="en-CA" sz="1200" b="1" noProof="0" dirty="0">
                <a:solidFill>
                  <a:schemeClr val="tx2"/>
                </a:solidFill>
                <a:latin typeface="Aptos" panose="020B0004020202020204" pitchFamily="34" charset="0"/>
              </a:rPr>
              <a:t>2011 to 2024</a:t>
            </a:r>
          </a:p>
        </p:txBody>
      </p:sp>
      <p:sp>
        <p:nvSpPr>
          <p:cNvPr id="31" name="TextBox 30">
            <a:extLst>
              <a:ext uri="{FF2B5EF4-FFF2-40B4-BE49-F238E27FC236}">
                <a16:creationId xmlns:a16="http://schemas.microsoft.com/office/drawing/2014/main" id="{78800409-2785-2523-2A99-C85E682AD8F3}"/>
              </a:ext>
            </a:extLst>
          </p:cNvPr>
          <p:cNvSpPr txBox="1"/>
          <p:nvPr/>
        </p:nvSpPr>
        <p:spPr>
          <a:xfrm>
            <a:off x="2944049" y="7735462"/>
            <a:ext cx="3613613" cy="888705"/>
          </a:xfrm>
          <a:prstGeom prst="rect">
            <a:avLst/>
          </a:prstGeom>
          <a:noFill/>
        </p:spPr>
        <p:txBody>
          <a:bodyPr wrap="square" lIns="0" tIns="0" rIns="0" bIns="0">
            <a:spAutoFit/>
          </a:bodyPr>
          <a:lstStyle/>
          <a:p>
            <a:pPr>
              <a:lnSpc>
                <a:spcPct val="110000"/>
              </a:lnSpc>
            </a:pPr>
            <a:r>
              <a:rPr lang="en-CA" sz="1050" noProof="0" dirty="0">
                <a:solidFill>
                  <a:schemeClr val="tx2"/>
                </a:solidFill>
              </a:rPr>
              <a:t>*</a:t>
            </a:r>
            <a:r>
              <a:rPr lang="en-CA" sz="1050" kern="100" noProof="0" dirty="0">
                <a:solidFill>
                  <a:schemeClr val="tx1">
                    <a:lumMod val="65000"/>
                    <a:lumOff val="35000"/>
                  </a:schemeClr>
                </a:solidFill>
                <a:cs typeface="Times New Roman" panose="02020603050405020304" pitchFamily="18" charset="0"/>
              </a:rPr>
              <a:t>Geodemographics is the study of people based on where they live, using demography, geography, and sociology to segment populations by geographic areas. These tools are typically used to analyse consumer behavior and markets by identifying groups with similar traits and lifestyles. </a:t>
            </a:r>
            <a:endParaRPr lang="en-CA" sz="1050" noProof="0" dirty="0">
              <a:solidFill>
                <a:schemeClr val="tx2"/>
              </a:solidFill>
            </a:endParaRPr>
          </a:p>
        </p:txBody>
      </p:sp>
      <p:grpSp>
        <p:nvGrpSpPr>
          <p:cNvPr id="13" name="Group 12" descr="Pie chart or reported campers’ ages&#10;Children 0 to 12: 52%&#10;Teens 13 to 17: 6%&#10;Adults 18 to 64: 40%&#10;Seniors 65+: 2%">
            <a:extLst>
              <a:ext uri="{FF2B5EF4-FFF2-40B4-BE49-F238E27FC236}">
                <a16:creationId xmlns:a16="http://schemas.microsoft.com/office/drawing/2014/main" id="{95CE2DF5-0384-E845-697B-F43E5E4F3887}"/>
              </a:ext>
            </a:extLst>
          </p:cNvPr>
          <p:cNvGrpSpPr/>
          <p:nvPr/>
        </p:nvGrpSpPr>
        <p:grpSpPr>
          <a:xfrm>
            <a:off x="140932" y="6697578"/>
            <a:ext cx="2541968" cy="1958453"/>
            <a:chOff x="157491" y="6918846"/>
            <a:chExt cx="2541968" cy="1958453"/>
          </a:xfrm>
        </p:grpSpPr>
        <p:sp>
          <p:nvSpPr>
            <p:cNvPr id="55" name="Rectangle 54">
              <a:extLst>
                <a:ext uri="{FF2B5EF4-FFF2-40B4-BE49-F238E27FC236}">
                  <a16:creationId xmlns:a16="http://schemas.microsoft.com/office/drawing/2014/main" id="{B1561A29-8BBB-9608-0E47-B7C126A8CFD8}"/>
                </a:ext>
                <a:ext uri="{C183D7F6-B498-43B3-948B-1728B52AA6E4}">
                  <adec:decorative xmlns:adec="http://schemas.microsoft.com/office/drawing/2017/decorative" val="1"/>
                </a:ext>
              </a:extLst>
            </p:cNvPr>
            <p:cNvSpPr/>
            <p:nvPr/>
          </p:nvSpPr>
          <p:spPr>
            <a:xfrm>
              <a:off x="157491" y="6918846"/>
              <a:ext cx="2500001" cy="1958453"/>
            </a:xfrm>
            <a:prstGeom prst="rect">
              <a:avLst/>
            </a:prstGeom>
            <a:solidFill>
              <a:srgbClr val="F6F3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5000"/>
                </a:lnSpc>
              </a:pPr>
              <a:endParaRPr lang="en-CA" b="1" noProof="0" dirty="0">
                <a:solidFill>
                  <a:schemeClr val="tx2"/>
                </a:solidFill>
                <a:latin typeface="+mj-lt"/>
              </a:endParaRPr>
            </a:p>
          </p:txBody>
        </p:sp>
        <p:graphicFrame>
          <p:nvGraphicFramePr>
            <p:cNvPr id="38" name="Chart 37">
              <a:extLst>
                <a:ext uri="{FF2B5EF4-FFF2-40B4-BE49-F238E27FC236}">
                  <a16:creationId xmlns:a16="http://schemas.microsoft.com/office/drawing/2014/main" id="{94B52115-F52B-7417-2AD1-987EAB15F7DD}"/>
                </a:ext>
              </a:extLst>
            </p:cNvPr>
            <p:cNvGraphicFramePr>
              <a:graphicFrameLocks noChangeAspect="1"/>
            </p:cNvGraphicFramePr>
            <p:nvPr/>
          </p:nvGraphicFramePr>
          <p:xfrm>
            <a:off x="418339" y="6972597"/>
            <a:ext cx="1864296" cy="1332001"/>
          </p:xfrm>
          <a:graphic>
            <a:graphicData uri="http://schemas.openxmlformats.org/drawingml/2006/chart">
              <c:chart xmlns:c="http://schemas.openxmlformats.org/drawingml/2006/chart" xmlns:r="http://schemas.openxmlformats.org/officeDocument/2006/relationships" r:id="rId2"/>
            </a:graphicData>
          </a:graphic>
        </p:graphicFrame>
        <p:grpSp>
          <p:nvGrpSpPr>
            <p:cNvPr id="12" name="Group 11">
              <a:extLst>
                <a:ext uri="{FF2B5EF4-FFF2-40B4-BE49-F238E27FC236}">
                  <a16:creationId xmlns:a16="http://schemas.microsoft.com/office/drawing/2014/main" id="{AF441EE8-3033-6FF9-C6BC-5E506C7B9E68}"/>
                </a:ext>
              </a:extLst>
            </p:cNvPr>
            <p:cNvGrpSpPr/>
            <p:nvPr/>
          </p:nvGrpSpPr>
          <p:grpSpPr>
            <a:xfrm>
              <a:off x="275743" y="8327610"/>
              <a:ext cx="2423716" cy="375461"/>
              <a:chOff x="619200" y="7766341"/>
              <a:chExt cx="2423716" cy="375461"/>
            </a:xfrm>
          </p:grpSpPr>
          <p:grpSp>
            <p:nvGrpSpPr>
              <p:cNvPr id="40" name="Group 39">
                <a:extLst>
                  <a:ext uri="{FF2B5EF4-FFF2-40B4-BE49-F238E27FC236}">
                    <a16:creationId xmlns:a16="http://schemas.microsoft.com/office/drawing/2014/main" id="{313A5D77-E9AB-BDAB-5CDA-294C698DF2D4}"/>
                  </a:ext>
                </a:extLst>
              </p:cNvPr>
              <p:cNvGrpSpPr/>
              <p:nvPr/>
            </p:nvGrpSpPr>
            <p:grpSpPr>
              <a:xfrm>
                <a:off x="621810" y="7948486"/>
                <a:ext cx="1129139" cy="180000"/>
                <a:chOff x="7146754" y="2923847"/>
                <a:chExt cx="664257" cy="72011"/>
              </a:xfrm>
            </p:grpSpPr>
            <p:sp>
              <p:nvSpPr>
                <p:cNvPr id="50" name="Rectangle 49">
                  <a:extLst>
                    <a:ext uri="{FF2B5EF4-FFF2-40B4-BE49-F238E27FC236}">
                      <a16:creationId xmlns:a16="http://schemas.microsoft.com/office/drawing/2014/main" id="{41BCEC26-FB23-2482-44DA-59BEAB9DD251}"/>
                    </a:ext>
                  </a:extLst>
                </p:cNvPr>
                <p:cNvSpPr>
                  <a:spLocks noChangeAspect="1"/>
                </p:cNvSpPr>
                <p:nvPr/>
              </p:nvSpPr>
              <p:spPr>
                <a:xfrm>
                  <a:off x="7146754" y="2923847"/>
                  <a:ext cx="105892" cy="72011"/>
                </a:xfrm>
                <a:prstGeom prst="rect">
                  <a:avLst/>
                </a:prstGeom>
                <a:solidFill>
                  <a:srgbClr val="6ABAEC"/>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5000"/>
                    </a:lnSpc>
                  </a:pPr>
                  <a:endParaRPr lang="en-CA" sz="1000" b="1" noProof="0" dirty="0">
                    <a:solidFill>
                      <a:schemeClr val="tx2"/>
                    </a:solidFill>
                  </a:endParaRPr>
                </a:p>
              </p:txBody>
            </p:sp>
            <p:sp>
              <p:nvSpPr>
                <p:cNvPr id="51" name="TextBox 50">
                  <a:extLst>
                    <a:ext uri="{FF2B5EF4-FFF2-40B4-BE49-F238E27FC236}">
                      <a16:creationId xmlns:a16="http://schemas.microsoft.com/office/drawing/2014/main" id="{D0288D30-F5A3-6CC4-5065-B34CEC2BB64D}"/>
                    </a:ext>
                  </a:extLst>
                </p:cNvPr>
                <p:cNvSpPr txBox="1"/>
                <p:nvPr/>
              </p:nvSpPr>
              <p:spPr>
                <a:xfrm>
                  <a:off x="7260780" y="2932295"/>
                  <a:ext cx="550231" cy="61564"/>
                </a:xfrm>
                <a:prstGeom prst="rect">
                  <a:avLst/>
                </a:prstGeom>
                <a:noFill/>
              </p:spPr>
              <p:txBody>
                <a:bodyPr wrap="square" lIns="0" tIns="0" rIns="0" bIns="0" rtlCol="0" anchor="ctr">
                  <a:spAutoFit/>
                </a:bodyPr>
                <a:lstStyle/>
                <a:p>
                  <a:r>
                    <a:rPr lang="en-CA" sz="1000" noProof="0" dirty="0"/>
                    <a:t>Teens (13 –17)</a:t>
                  </a:r>
                </a:p>
              </p:txBody>
            </p:sp>
          </p:grpSp>
          <p:grpSp>
            <p:nvGrpSpPr>
              <p:cNvPr id="41" name="Group 40">
                <a:extLst>
                  <a:ext uri="{FF2B5EF4-FFF2-40B4-BE49-F238E27FC236}">
                    <a16:creationId xmlns:a16="http://schemas.microsoft.com/office/drawing/2014/main" id="{6844F93D-61AA-CE4F-BEB4-E5C954C8185E}"/>
                  </a:ext>
                </a:extLst>
              </p:cNvPr>
              <p:cNvGrpSpPr/>
              <p:nvPr/>
            </p:nvGrpSpPr>
            <p:grpSpPr>
              <a:xfrm>
                <a:off x="1813214" y="7781802"/>
                <a:ext cx="1229702" cy="180000"/>
                <a:chOff x="8719936" y="2747308"/>
                <a:chExt cx="723418" cy="72011"/>
              </a:xfrm>
            </p:grpSpPr>
            <p:sp>
              <p:nvSpPr>
                <p:cNvPr id="48" name="Rectangle 47">
                  <a:extLst>
                    <a:ext uri="{FF2B5EF4-FFF2-40B4-BE49-F238E27FC236}">
                      <a16:creationId xmlns:a16="http://schemas.microsoft.com/office/drawing/2014/main" id="{08DF6824-553A-7E30-97F5-D9F879B0045B}"/>
                    </a:ext>
                  </a:extLst>
                </p:cNvPr>
                <p:cNvSpPr>
                  <a:spLocks noChangeAspect="1"/>
                </p:cNvSpPr>
                <p:nvPr/>
              </p:nvSpPr>
              <p:spPr>
                <a:xfrm>
                  <a:off x="8719936" y="2747308"/>
                  <a:ext cx="105892" cy="72011"/>
                </a:xfrm>
                <a:prstGeom prst="rect">
                  <a:avLst/>
                </a:prstGeom>
                <a:solidFill>
                  <a:srgbClr val="253C6C"/>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5000"/>
                    </a:lnSpc>
                  </a:pPr>
                  <a:endParaRPr lang="en-CA" sz="1000" b="1" noProof="0" dirty="0">
                    <a:solidFill>
                      <a:schemeClr val="tx2"/>
                    </a:solidFill>
                  </a:endParaRPr>
                </a:p>
              </p:txBody>
            </p:sp>
            <p:sp>
              <p:nvSpPr>
                <p:cNvPr id="49" name="TextBox 48">
                  <a:extLst>
                    <a:ext uri="{FF2B5EF4-FFF2-40B4-BE49-F238E27FC236}">
                      <a16:creationId xmlns:a16="http://schemas.microsoft.com/office/drawing/2014/main" id="{8065F56F-6D24-95D3-E2E4-4027F7D596B4}"/>
                    </a:ext>
                  </a:extLst>
                </p:cNvPr>
                <p:cNvSpPr txBox="1"/>
                <p:nvPr/>
              </p:nvSpPr>
              <p:spPr>
                <a:xfrm>
                  <a:off x="8855996" y="2755464"/>
                  <a:ext cx="587358" cy="61565"/>
                </a:xfrm>
                <a:prstGeom prst="rect">
                  <a:avLst/>
                </a:prstGeom>
                <a:noFill/>
              </p:spPr>
              <p:txBody>
                <a:bodyPr wrap="square" lIns="0" tIns="0" rIns="0" bIns="0" rtlCol="0" anchor="ctr">
                  <a:spAutoFit/>
                </a:bodyPr>
                <a:lstStyle/>
                <a:p>
                  <a:r>
                    <a:rPr lang="en-CA" sz="1000" noProof="0" dirty="0"/>
                    <a:t>Adults (18-64)</a:t>
                  </a:r>
                </a:p>
              </p:txBody>
            </p:sp>
          </p:grpSp>
          <p:grpSp>
            <p:nvGrpSpPr>
              <p:cNvPr id="42" name="Group 41">
                <a:extLst>
                  <a:ext uri="{FF2B5EF4-FFF2-40B4-BE49-F238E27FC236}">
                    <a16:creationId xmlns:a16="http://schemas.microsoft.com/office/drawing/2014/main" id="{66EF3055-2F9C-7D59-D59C-F6A26F6C7434}"/>
                  </a:ext>
                </a:extLst>
              </p:cNvPr>
              <p:cNvGrpSpPr/>
              <p:nvPr/>
            </p:nvGrpSpPr>
            <p:grpSpPr>
              <a:xfrm>
                <a:off x="1813207" y="7961802"/>
                <a:ext cx="1042469" cy="180000"/>
                <a:chOff x="8752520" y="2858374"/>
                <a:chExt cx="613271" cy="72011"/>
              </a:xfrm>
            </p:grpSpPr>
            <p:sp>
              <p:nvSpPr>
                <p:cNvPr id="46" name="Rectangle 45">
                  <a:extLst>
                    <a:ext uri="{FF2B5EF4-FFF2-40B4-BE49-F238E27FC236}">
                      <a16:creationId xmlns:a16="http://schemas.microsoft.com/office/drawing/2014/main" id="{FFB8EC0A-F7D6-A584-0690-DD777EC2F0F8}"/>
                    </a:ext>
                  </a:extLst>
                </p:cNvPr>
                <p:cNvSpPr>
                  <a:spLocks noChangeAspect="1"/>
                </p:cNvSpPr>
                <p:nvPr/>
              </p:nvSpPr>
              <p:spPr>
                <a:xfrm>
                  <a:off x="8752520" y="2858374"/>
                  <a:ext cx="105892" cy="72011"/>
                </a:xfrm>
                <a:prstGeom prst="rect">
                  <a:avLst/>
                </a:prstGeom>
                <a:solidFill>
                  <a:srgbClr val="F9BD03"/>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5000"/>
                    </a:lnSpc>
                  </a:pPr>
                  <a:endParaRPr lang="en-CA" sz="1000" b="1" noProof="0" dirty="0">
                    <a:solidFill>
                      <a:schemeClr val="tx2"/>
                    </a:solidFill>
                  </a:endParaRPr>
                </a:p>
              </p:txBody>
            </p:sp>
            <p:sp>
              <p:nvSpPr>
                <p:cNvPr id="47" name="TextBox 46">
                  <a:extLst>
                    <a:ext uri="{FF2B5EF4-FFF2-40B4-BE49-F238E27FC236}">
                      <a16:creationId xmlns:a16="http://schemas.microsoft.com/office/drawing/2014/main" id="{B60A0D1E-4E69-D297-D8DF-D66737182C8A}"/>
                    </a:ext>
                  </a:extLst>
                </p:cNvPr>
                <p:cNvSpPr txBox="1"/>
                <p:nvPr/>
              </p:nvSpPr>
              <p:spPr>
                <a:xfrm>
                  <a:off x="8888580" y="2863602"/>
                  <a:ext cx="477211" cy="61564"/>
                </a:xfrm>
                <a:prstGeom prst="rect">
                  <a:avLst/>
                </a:prstGeom>
                <a:noFill/>
              </p:spPr>
              <p:txBody>
                <a:bodyPr wrap="square" lIns="0" tIns="0" rIns="0" bIns="0" rtlCol="0" anchor="ctr">
                  <a:spAutoFit/>
                </a:bodyPr>
                <a:lstStyle/>
                <a:p>
                  <a:r>
                    <a:rPr lang="en-CA" sz="1000" noProof="0" dirty="0"/>
                    <a:t>Seniors (65+)</a:t>
                  </a:r>
                </a:p>
              </p:txBody>
            </p:sp>
          </p:grpSp>
          <p:grpSp>
            <p:nvGrpSpPr>
              <p:cNvPr id="43" name="Group 42">
                <a:extLst>
                  <a:ext uri="{FF2B5EF4-FFF2-40B4-BE49-F238E27FC236}">
                    <a16:creationId xmlns:a16="http://schemas.microsoft.com/office/drawing/2014/main" id="{CAB86EF7-7711-FDAD-A922-D93BD1C33B51}"/>
                  </a:ext>
                </a:extLst>
              </p:cNvPr>
              <p:cNvGrpSpPr/>
              <p:nvPr/>
            </p:nvGrpSpPr>
            <p:grpSpPr>
              <a:xfrm>
                <a:off x="619200" y="7766341"/>
                <a:ext cx="1039609" cy="180000"/>
                <a:chOff x="10726292" y="2826817"/>
                <a:chExt cx="611589" cy="72011"/>
              </a:xfrm>
            </p:grpSpPr>
            <p:sp>
              <p:nvSpPr>
                <p:cNvPr id="44" name="Rectangle 43">
                  <a:extLst>
                    <a:ext uri="{FF2B5EF4-FFF2-40B4-BE49-F238E27FC236}">
                      <a16:creationId xmlns:a16="http://schemas.microsoft.com/office/drawing/2014/main" id="{772DEEE4-5645-A877-4859-01A53DA2DBC7}"/>
                    </a:ext>
                  </a:extLst>
                </p:cNvPr>
                <p:cNvSpPr>
                  <a:spLocks noChangeAspect="1"/>
                </p:cNvSpPr>
                <p:nvPr/>
              </p:nvSpPr>
              <p:spPr>
                <a:xfrm>
                  <a:off x="10726292" y="2826817"/>
                  <a:ext cx="105892" cy="72011"/>
                </a:xfrm>
                <a:prstGeom prst="rect">
                  <a:avLst/>
                </a:prstGeom>
                <a:solidFill>
                  <a:srgbClr val="9EC551"/>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5000"/>
                    </a:lnSpc>
                  </a:pPr>
                  <a:endParaRPr lang="en-CA" sz="1000" b="1" noProof="0" dirty="0">
                    <a:solidFill>
                      <a:schemeClr val="tx2"/>
                    </a:solidFill>
                  </a:endParaRPr>
                </a:p>
              </p:txBody>
            </p:sp>
            <p:sp>
              <p:nvSpPr>
                <p:cNvPr id="45" name="TextBox 44">
                  <a:extLst>
                    <a:ext uri="{FF2B5EF4-FFF2-40B4-BE49-F238E27FC236}">
                      <a16:creationId xmlns:a16="http://schemas.microsoft.com/office/drawing/2014/main" id="{21FCCCDA-70AA-AA0B-E1F1-325779424909}"/>
                    </a:ext>
                  </a:extLst>
                </p:cNvPr>
                <p:cNvSpPr txBox="1"/>
                <p:nvPr/>
              </p:nvSpPr>
              <p:spPr>
                <a:xfrm>
                  <a:off x="10841849" y="2834262"/>
                  <a:ext cx="496032" cy="61565"/>
                </a:xfrm>
                <a:prstGeom prst="rect">
                  <a:avLst/>
                </a:prstGeom>
                <a:noFill/>
              </p:spPr>
              <p:txBody>
                <a:bodyPr wrap="none" lIns="0" tIns="0" rIns="0" bIns="0" rtlCol="0" anchor="ctr">
                  <a:spAutoFit/>
                </a:bodyPr>
                <a:lstStyle/>
                <a:p>
                  <a:r>
                    <a:rPr lang="en-CA" sz="1000" noProof="0" dirty="0"/>
                    <a:t>Children (0-12)</a:t>
                  </a:r>
                </a:p>
              </p:txBody>
            </p:sp>
          </p:grpSp>
        </p:grpSp>
      </p:grpSp>
      <p:sp>
        <p:nvSpPr>
          <p:cNvPr id="52" name="TextBox 51">
            <a:extLst>
              <a:ext uri="{FF2B5EF4-FFF2-40B4-BE49-F238E27FC236}">
                <a16:creationId xmlns:a16="http://schemas.microsoft.com/office/drawing/2014/main" id="{CF0BD327-09DA-3323-3B78-465C6B129974}"/>
              </a:ext>
            </a:extLst>
          </p:cNvPr>
          <p:cNvSpPr txBox="1"/>
          <p:nvPr/>
        </p:nvSpPr>
        <p:spPr>
          <a:xfrm>
            <a:off x="246657" y="6433433"/>
            <a:ext cx="2484000" cy="184666"/>
          </a:xfrm>
          <a:prstGeom prst="rect">
            <a:avLst/>
          </a:prstGeom>
          <a:noFill/>
        </p:spPr>
        <p:txBody>
          <a:bodyPr wrap="square" lIns="0" tIns="0" rIns="0" bIns="0">
            <a:spAutoFit/>
          </a:bodyPr>
          <a:lstStyle/>
          <a:p>
            <a:r>
              <a:rPr lang="en-CA" sz="1200" b="1" noProof="0" dirty="0">
                <a:solidFill>
                  <a:schemeClr val="tx2"/>
                </a:solidFill>
                <a:latin typeface="Aptos" panose="020B0004020202020204" pitchFamily="34" charset="0"/>
              </a:rPr>
              <a:t>Figure 9: Reported campers’ ages</a:t>
            </a:r>
            <a:endParaRPr lang="en-CA" sz="1200" b="1" kern="100" noProof="0" dirty="0">
              <a:solidFill>
                <a:schemeClr val="tx2"/>
              </a:solidFill>
              <a:latin typeface="Aptos" panose="020B0004020202020204" pitchFamily="34" charset="0"/>
              <a:ea typeface="Calibri" panose="020F0502020204030204" pitchFamily="34" charset="0"/>
              <a:cs typeface="Times New Roman" panose="02020603050405020304" pitchFamily="18" charset="0"/>
            </a:endParaRPr>
          </a:p>
        </p:txBody>
      </p:sp>
      <p:cxnSp>
        <p:nvCxnSpPr>
          <p:cNvPr id="5" name="Straight Connector 4">
            <a:extLst>
              <a:ext uri="{FF2B5EF4-FFF2-40B4-BE49-F238E27FC236}">
                <a16:creationId xmlns:a16="http://schemas.microsoft.com/office/drawing/2014/main" id="{B5233047-E661-486D-D97E-980CD41E3E51}"/>
              </a:ext>
            </a:extLst>
          </p:cNvPr>
          <p:cNvCxnSpPr/>
          <p:nvPr/>
        </p:nvCxnSpPr>
        <p:spPr>
          <a:xfrm>
            <a:off x="2944049" y="7648836"/>
            <a:ext cx="2134578"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1421925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B16F06F-5C88-D473-68B0-FBB4B64D9AB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16FC1AB-1BCC-FFC2-C57D-5F2428771E36}"/>
              </a:ext>
            </a:extLst>
          </p:cNvPr>
          <p:cNvSpPr>
            <a:spLocks noGrp="1"/>
          </p:cNvSpPr>
          <p:nvPr>
            <p:ph type="title"/>
          </p:nvPr>
        </p:nvSpPr>
        <p:spPr/>
        <p:txBody>
          <a:bodyPr/>
          <a:lstStyle/>
          <a:p>
            <a:r>
              <a:rPr lang="en-CA" noProof="0" dirty="0"/>
              <a:t>Relevance to Target Audiences</a:t>
            </a:r>
          </a:p>
        </p:txBody>
      </p:sp>
      <p:sp>
        <p:nvSpPr>
          <p:cNvPr id="3" name="Content Placeholder 2">
            <a:extLst>
              <a:ext uri="{FF2B5EF4-FFF2-40B4-BE49-F238E27FC236}">
                <a16:creationId xmlns:a16="http://schemas.microsoft.com/office/drawing/2014/main" id="{149DF528-4864-7969-E172-80C6AE353473}"/>
              </a:ext>
            </a:extLst>
          </p:cNvPr>
          <p:cNvSpPr>
            <a:spLocks noGrp="1"/>
          </p:cNvSpPr>
          <p:nvPr>
            <p:ph idx="13"/>
          </p:nvPr>
        </p:nvSpPr>
        <p:spPr>
          <a:xfrm>
            <a:off x="342900" y="932400"/>
            <a:ext cx="2376000" cy="7148344"/>
          </a:xfrm>
        </p:spPr>
        <p:txBody>
          <a:bodyPr/>
          <a:lstStyle/>
          <a:p>
            <a:pPr>
              <a:lnSpc>
                <a:spcPct val="115000"/>
              </a:lnSpc>
              <a:spcAft>
                <a:spcPts val="0"/>
              </a:spcAft>
            </a:pPr>
            <a:r>
              <a:rPr lang="en-CA" b="1" noProof="0" dirty="0"/>
              <a:t>Racialized Canadians</a:t>
            </a:r>
          </a:p>
          <a:p>
            <a:pPr>
              <a:lnSpc>
                <a:spcPct val="115000"/>
              </a:lnSpc>
            </a:pPr>
            <a:r>
              <a:rPr lang="en-CA" noProof="0" dirty="0"/>
              <a:t>Geodemographic analyses also found that campers tended to live in racially diverse urban neighbourhoods.  </a:t>
            </a:r>
          </a:p>
          <a:p>
            <a:pPr>
              <a:lnSpc>
                <a:spcPct val="115000"/>
              </a:lnSpc>
            </a:pPr>
            <a:r>
              <a:rPr lang="en-CA" noProof="0" dirty="0"/>
              <a:t>Analyses conducted in 2018 found that many participants lived in areas with higher concentrations of people of Asian heritage, including Chinese, Korean, Iranian, Filipino, and Indian Canadians. </a:t>
            </a:r>
          </a:p>
          <a:p>
            <a:pPr>
              <a:lnSpc>
                <a:spcPct val="115000"/>
              </a:lnSpc>
            </a:pPr>
            <a:r>
              <a:rPr lang="en-CA" noProof="0" dirty="0"/>
              <a:t>The same analysis in 2025 found that more recent participants tended to live in areas with high concentrations of people with North African heritage, including from Morocco, Egypt, and Algeria. No similar evidence related to Indigenous people was identified.</a:t>
            </a:r>
          </a:p>
          <a:p>
            <a:pPr>
              <a:lnSpc>
                <a:spcPct val="115000"/>
              </a:lnSpc>
              <a:spcAft>
                <a:spcPts val="0"/>
              </a:spcAft>
            </a:pPr>
            <a:r>
              <a:rPr lang="en-CA" b="1" noProof="0" dirty="0"/>
              <a:t>New Canadians </a:t>
            </a:r>
          </a:p>
          <a:p>
            <a:pPr>
              <a:lnSpc>
                <a:spcPct val="115000"/>
              </a:lnSpc>
            </a:pPr>
            <a:r>
              <a:rPr lang="en-CA" noProof="0" dirty="0"/>
              <a:t>Postal code analysis also showed that overnight campers tended to live in neighbourhoods with higher-than-average numbers of new and first-generation Canadians.</a:t>
            </a:r>
          </a:p>
          <a:p>
            <a:pPr>
              <a:lnSpc>
                <a:spcPct val="115000"/>
              </a:lnSpc>
              <a:spcAft>
                <a:spcPts val="0"/>
              </a:spcAft>
            </a:pPr>
            <a:r>
              <a:rPr lang="en-CA" b="1" noProof="0" dirty="0"/>
              <a:t>Low-to-Middle Income Families</a:t>
            </a:r>
          </a:p>
          <a:p>
            <a:pPr>
              <a:lnSpc>
                <a:spcPct val="115000"/>
              </a:lnSpc>
            </a:pPr>
            <a:r>
              <a:rPr lang="en-CA" noProof="0" dirty="0"/>
              <a:t>Postal code analyses from 2016 and 2018 indicated that overnight campers tended to live in areas with lower-than-average numbers of wealthy households. The 2025 report found a higher incidence of middle-class areas being represented.</a:t>
            </a:r>
          </a:p>
          <a:p>
            <a:pPr>
              <a:lnSpc>
                <a:spcPct val="115000"/>
              </a:lnSpc>
              <a:spcAft>
                <a:spcPts val="0"/>
              </a:spcAft>
            </a:pPr>
            <a:r>
              <a:rPr lang="en-CA" b="1" noProof="0" dirty="0"/>
              <a:t>Canadians with Disabilities</a:t>
            </a:r>
          </a:p>
          <a:p>
            <a:pPr>
              <a:lnSpc>
                <a:spcPct val="115000"/>
              </a:lnSpc>
            </a:pPr>
            <a:r>
              <a:rPr lang="en-CA" noProof="0" dirty="0"/>
              <a:t>Lastly, as geodemographic models do not consider disability, no data on this factor was available via postal codes. </a:t>
            </a:r>
          </a:p>
          <a:p>
            <a:pPr>
              <a:lnSpc>
                <a:spcPct val="115000"/>
              </a:lnSpc>
            </a:pPr>
            <a:endParaRPr lang="en-CA" noProof="0" dirty="0"/>
          </a:p>
        </p:txBody>
      </p:sp>
      <p:sp>
        <p:nvSpPr>
          <p:cNvPr id="9" name="Content Placeholder 8">
            <a:extLst>
              <a:ext uri="{FF2B5EF4-FFF2-40B4-BE49-F238E27FC236}">
                <a16:creationId xmlns:a16="http://schemas.microsoft.com/office/drawing/2014/main" id="{8D2C5C11-E07D-5BA5-DCA5-A2145B0762A0}"/>
              </a:ext>
            </a:extLst>
          </p:cNvPr>
          <p:cNvSpPr>
            <a:spLocks noGrp="1"/>
          </p:cNvSpPr>
          <p:nvPr>
            <p:ph idx="1"/>
          </p:nvPr>
        </p:nvSpPr>
        <p:spPr>
          <a:xfrm>
            <a:off x="2906929" y="914400"/>
            <a:ext cx="3600000" cy="7558268"/>
          </a:xfrm>
        </p:spPr>
        <p:txBody>
          <a:bodyPr/>
          <a:lstStyle/>
          <a:p>
            <a:pPr>
              <a:lnSpc>
                <a:spcPct val="114000"/>
              </a:lnSpc>
            </a:pPr>
            <a:r>
              <a:rPr lang="en-CA" noProof="0" dirty="0"/>
              <a:t>Interview data from the Vancouver LTC hub did identify some overnight camping events held in partnership with organizations serving people with disabilities, however, program records (including event registration forms and LTC’s attendance database, see p. 26) did not capture the number of participants present who identified as having a disability, despite the monitoring commitment included in the 2022 GBA Plus strategy.</a:t>
            </a:r>
          </a:p>
          <a:p>
            <a:pPr>
              <a:lnSpc>
                <a:spcPct val="114000"/>
              </a:lnSpc>
              <a:spcAft>
                <a:spcPts val="0"/>
              </a:spcAft>
            </a:pPr>
            <a:r>
              <a:rPr lang="en-CA" sz="1400" kern="100" spc="20" noProof="0" dirty="0">
                <a:solidFill>
                  <a:srgbClr val="007C7C"/>
                </a:solidFill>
                <a:latin typeface="HelveticaNeue LT 55 Roman" panose="020B0604020202020204" pitchFamily="34" charset="0"/>
                <a:cs typeface="Times New Roman" panose="02020603050405020304" pitchFamily="18" charset="0"/>
              </a:rPr>
              <a:t>Notes on Audience Data </a:t>
            </a:r>
          </a:p>
          <a:p>
            <a:pPr lvl="1">
              <a:lnSpc>
                <a:spcPct val="114000"/>
              </a:lnSpc>
              <a:spcAft>
                <a:spcPts val="600"/>
              </a:spcAft>
            </a:pPr>
            <a:r>
              <a:rPr lang="en-CA" sz="1100" noProof="0" dirty="0">
                <a:solidFill>
                  <a:schemeClr val="tx2"/>
                </a:solidFill>
                <a:latin typeface="+mn-lt"/>
              </a:rPr>
              <a:t>While the results reviewed in this section broadly support staff observations that the LTC Program’s hands-on events (overnight camping, workshops, Learn-to activities) drew participants from the targeted groups, important limitations were still noted with audience data, especially when considered in relation to the Program’s 2022 GBA Plus strategy and commitments.</a:t>
            </a:r>
          </a:p>
          <a:p>
            <a:pPr lvl="1">
              <a:lnSpc>
                <a:spcPct val="114000"/>
              </a:lnSpc>
              <a:spcAft>
                <a:spcPts val="600"/>
              </a:spcAft>
            </a:pPr>
            <a:r>
              <a:rPr lang="en-CA" sz="1100" noProof="0" dirty="0">
                <a:solidFill>
                  <a:schemeClr val="tx2"/>
                </a:solidFill>
                <a:latin typeface="+mn-lt"/>
              </a:rPr>
              <a:t>Key among these limitations are the focus on overnight events, which only represent a small percentage of LTC participants (less than 10%, see p. 26), and the absence of disaggregated identity data, meaning information that could have been broken down into detailed sub-categories, such as ethnicity, income, or disability, collected from participants.</a:t>
            </a:r>
          </a:p>
          <a:p>
            <a:pPr lvl="1">
              <a:lnSpc>
                <a:spcPct val="114000"/>
              </a:lnSpc>
              <a:spcAft>
                <a:spcPts val="600"/>
              </a:spcAft>
            </a:pPr>
            <a:r>
              <a:rPr lang="en-CA" sz="1100" noProof="0" dirty="0">
                <a:solidFill>
                  <a:schemeClr val="tx2"/>
                </a:solidFill>
                <a:latin typeface="+mn-lt"/>
              </a:rPr>
              <a:t>While the postal code analyses provide a broad portrait of overnight campers, the resulting reports ultimately describe the composition of participants’ neighbourhoods rather than the individuals themselves and cannot be used to explore possible differences between target groups in terms of satisfaction, learning outcomes, or other impacts. </a:t>
            </a:r>
          </a:p>
          <a:p>
            <a:pPr lvl="1">
              <a:lnSpc>
                <a:spcPct val="114000"/>
              </a:lnSpc>
              <a:spcAft>
                <a:spcPts val="600"/>
              </a:spcAft>
            </a:pPr>
            <a:r>
              <a:rPr lang="en-CA" sz="1100" noProof="0" dirty="0">
                <a:solidFill>
                  <a:schemeClr val="tx2"/>
                </a:solidFill>
                <a:latin typeface="+mn-lt"/>
              </a:rPr>
              <a:t>Geodemographic data is also not suited to monitoring how many participants of a given type attended LTC events, which would have been necessary to address the two GBA Plus performance indicators proposed by the Program in 2022, for example, the percentages of racialized Canadians and Canadians with disabilities taking part in LTC events.</a:t>
            </a:r>
          </a:p>
          <a:p>
            <a:pPr lvl="1">
              <a:lnSpc>
                <a:spcPct val="114000"/>
              </a:lnSpc>
              <a:spcAft>
                <a:spcPts val="600"/>
              </a:spcAft>
            </a:pPr>
            <a:endParaRPr lang="en-CA" sz="1100" noProof="0" dirty="0">
              <a:solidFill>
                <a:schemeClr val="tx2"/>
              </a:solidFill>
              <a:latin typeface="+mn-lt"/>
            </a:endParaRPr>
          </a:p>
        </p:txBody>
      </p:sp>
    </p:spTree>
    <p:extLst>
      <p:ext uri="{BB962C8B-B14F-4D97-AF65-F5344CB8AC3E}">
        <p14:creationId xmlns:p14="http://schemas.microsoft.com/office/powerpoint/2010/main" val="240541590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A06E7A-3FF7-03F2-7DC8-434DB04B9C2B}"/>
              </a:ext>
            </a:extLst>
          </p:cNvPr>
          <p:cNvSpPr>
            <a:spLocks noGrp="1"/>
          </p:cNvSpPr>
          <p:nvPr>
            <p:ph type="title"/>
          </p:nvPr>
        </p:nvSpPr>
        <p:spPr/>
        <p:txBody>
          <a:bodyPr/>
          <a:lstStyle/>
          <a:p>
            <a:r>
              <a:rPr lang="en-CA" noProof="0" dirty="0"/>
              <a:t>Relevance to Target Audiences</a:t>
            </a:r>
          </a:p>
        </p:txBody>
      </p:sp>
      <p:sp>
        <p:nvSpPr>
          <p:cNvPr id="3" name="Content Placeholder 2">
            <a:extLst>
              <a:ext uri="{FF2B5EF4-FFF2-40B4-BE49-F238E27FC236}">
                <a16:creationId xmlns:a16="http://schemas.microsoft.com/office/drawing/2014/main" id="{808E0848-416E-6D0F-3030-E47697886428}"/>
              </a:ext>
            </a:extLst>
          </p:cNvPr>
          <p:cNvSpPr>
            <a:spLocks noGrp="1"/>
          </p:cNvSpPr>
          <p:nvPr>
            <p:ph idx="13"/>
          </p:nvPr>
        </p:nvSpPr>
        <p:spPr>
          <a:xfrm>
            <a:off x="342900" y="903008"/>
            <a:ext cx="2376000" cy="2441803"/>
          </a:xfrm>
        </p:spPr>
        <p:txBody>
          <a:bodyPr/>
          <a:lstStyle/>
          <a:p>
            <a:pPr lvl="1">
              <a:lnSpc>
                <a:spcPct val="115000"/>
              </a:lnSpc>
              <a:spcAft>
                <a:spcPts val="600"/>
              </a:spcAft>
            </a:pPr>
            <a:r>
              <a:rPr lang="en-CA" sz="1100" noProof="0" dirty="0">
                <a:solidFill>
                  <a:schemeClr val="tx2"/>
                </a:solidFill>
                <a:latin typeface="+mn-lt"/>
              </a:rPr>
              <a:t>Asked about these gaps during key informant interviews, the majority of LTC staff reported that privacy regulations restricted the Program’s ability to collect personal information directly from participants.</a:t>
            </a:r>
          </a:p>
          <a:p>
            <a:pPr lvl="1">
              <a:lnSpc>
                <a:spcPct val="115000"/>
              </a:lnSpc>
              <a:spcAft>
                <a:spcPts val="600"/>
              </a:spcAft>
            </a:pPr>
            <a:r>
              <a:rPr lang="en-CA" sz="1100" noProof="0" dirty="0">
                <a:solidFill>
                  <a:schemeClr val="tx2"/>
                </a:solidFill>
                <a:latin typeface="+mn-lt"/>
              </a:rPr>
              <a:t>Follow-up questions found limited awareness of processes enabling the gathering of personal information for monitoring, evaluation, or reporting purposes, key components of which are briefly described below.</a:t>
            </a:r>
          </a:p>
        </p:txBody>
      </p:sp>
      <p:sp>
        <p:nvSpPr>
          <p:cNvPr id="4" name="Content Placeholder 3">
            <a:extLst>
              <a:ext uri="{FF2B5EF4-FFF2-40B4-BE49-F238E27FC236}">
                <a16:creationId xmlns:a16="http://schemas.microsoft.com/office/drawing/2014/main" id="{524B8DB6-D3FE-9F4D-6219-F631A401E3CE}"/>
              </a:ext>
            </a:extLst>
          </p:cNvPr>
          <p:cNvSpPr>
            <a:spLocks noGrp="1"/>
          </p:cNvSpPr>
          <p:nvPr>
            <p:ph idx="1"/>
          </p:nvPr>
        </p:nvSpPr>
        <p:spPr>
          <a:xfrm>
            <a:off x="2902492" y="932398"/>
            <a:ext cx="3600000" cy="6283947"/>
          </a:xfrm>
        </p:spPr>
        <p:txBody>
          <a:bodyPr/>
          <a:lstStyle/>
          <a:p>
            <a:pPr lvl="1">
              <a:lnSpc>
                <a:spcPct val="115000"/>
              </a:lnSpc>
              <a:spcAft>
                <a:spcPts val="600"/>
              </a:spcAft>
              <a:defRPr/>
            </a:pPr>
            <a:r>
              <a:rPr lang="en-CA" sz="1100" noProof="0" dirty="0">
                <a:solidFill>
                  <a:schemeClr val="tx2"/>
                </a:solidFill>
                <a:latin typeface="Microsoft New Tai Lue"/>
              </a:rPr>
              <a:t>A review of the </a:t>
            </a:r>
            <a:r>
              <a:rPr lang="en-CA" sz="1100" noProof="0" dirty="0">
                <a:solidFill>
                  <a:schemeClr val="tx2"/>
                </a:solidFill>
                <a:latin typeface="Microsoft New Tai Lue"/>
                <a:hlinkClick r:id="rId3">
                  <a:extLst>
                    <a:ext uri="{A12FA001-AC4F-418D-AE19-62706E023703}">
                      <ahyp:hlinkClr xmlns:ahyp="http://schemas.microsoft.com/office/drawing/2018/hyperlinkcolor" val="tx"/>
                    </a:ext>
                  </a:extLst>
                </a:hlinkClick>
              </a:rPr>
              <a:t>LTC Program’s PIB </a:t>
            </a:r>
            <a:r>
              <a:rPr lang="en-CA" sz="1100" noProof="0" dirty="0">
                <a:solidFill>
                  <a:schemeClr val="tx2"/>
                </a:solidFill>
                <a:latin typeface="Microsoft New Tai Lue"/>
              </a:rPr>
              <a:t>found that identity factors (e.g. ethnicity or income levels) were not among the information types that could be collected; however, </a:t>
            </a:r>
            <a:r>
              <a:rPr lang="en-CA" sz="1100" noProof="0" dirty="0">
                <a:solidFill>
                  <a:schemeClr val="tx2"/>
                </a:solidFill>
                <a:latin typeface="+mn-lt"/>
              </a:rPr>
              <a:t>medical conditions and disabilities were listed among possible registration details, along with names and credit card details. LTC staff confirmed that data on disabilities and medical conditions were not collected via this channel. </a:t>
            </a:r>
          </a:p>
          <a:p>
            <a:pPr lvl="1">
              <a:lnSpc>
                <a:spcPct val="115000"/>
              </a:lnSpc>
              <a:spcAft>
                <a:spcPts val="600"/>
              </a:spcAft>
              <a:defRPr/>
            </a:pPr>
            <a:r>
              <a:rPr lang="en-CA" sz="1100" noProof="0" dirty="0">
                <a:solidFill>
                  <a:schemeClr val="tx2"/>
                </a:solidFill>
                <a:latin typeface="+mn-lt"/>
              </a:rPr>
              <a:t>Beyond PIBs, data collection and analyses of personal information for monitoring or evaluation are further required to make use of privacy preserving techniques such as data minimization (only collecting information that is clearly needed) and data de-identification. </a:t>
            </a:r>
          </a:p>
          <a:p>
            <a:pPr marL="0" marR="0" lvl="1" indent="0" algn="l" defTabSz="1219170" rtl="0" eaLnBrk="1" fontAlgn="auto" latinLnBrk="0" hangingPunct="1">
              <a:lnSpc>
                <a:spcPct val="115000"/>
              </a:lnSpc>
              <a:spcBef>
                <a:spcPts val="0"/>
              </a:spcBef>
              <a:spcAft>
                <a:spcPts val="600"/>
              </a:spcAft>
              <a:buClrTx/>
              <a:buSzTx/>
              <a:buFont typeface="Arial" panose="020B0604020202020204" pitchFamily="34" charset="0"/>
              <a:buChar char="​"/>
              <a:tabLst/>
              <a:defRPr/>
            </a:pPr>
            <a:r>
              <a:rPr kumimoji="0" lang="en-CA" sz="1100" b="0" i="0" u="none" strike="noStrike" kern="1200" cap="none" spc="0" normalizeH="0" baseline="0" noProof="0" dirty="0">
                <a:ln>
                  <a:noFill/>
                </a:ln>
                <a:solidFill>
                  <a:schemeClr val="tx2"/>
                </a:solidFill>
                <a:effectLst/>
                <a:uLnTx/>
                <a:uFillTx/>
                <a:latin typeface="+mn-lt"/>
                <a:ea typeface="+mn-ea"/>
                <a:cs typeface="+mn-cs"/>
              </a:rPr>
              <a:t>Specific to feedback forms such as the ones used by the LTC Program, privacy requirements also state that respondents should understand that participation is voluntary and that “prefer not to say” options should be offered when sensitive information is requested**.</a:t>
            </a:r>
          </a:p>
          <a:p>
            <a:pPr lvl="1">
              <a:lnSpc>
                <a:spcPct val="114000"/>
              </a:lnSpc>
              <a:spcBef>
                <a:spcPts val="600"/>
              </a:spcBef>
            </a:pPr>
            <a:r>
              <a:rPr lang="en-CA" sz="1400" kern="100" spc="20" noProof="0" dirty="0">
                <a:cs typeface="Times New Roman" panose="02020603050405020304" pitchFamily="18" charset="0"/>
              </a:rPr>
              <a:t>Key Findings</a:t>
            </a:r>
          </a:p>
          <a:p>
            <a:pPr lvl="1">
              <a:lnSpc>
                <a:spcPct val="114000"/>
              </a:lnSpc>
              <a:spcAft>
                <a:spcPts val="600"/>
              </a:spcAft>
            </a:pPr>
            <a:r>
              <a:rPr lang="en-CA" sz="1100" noProof="0" dirty="0">
                <a:solidFill>
                  <a:schemeClr val="tx2"/>
                </a:solidFill>
                <a:latin typeface="+mn-lt"/>
              </a:rPr>
              <a:t>Taken as a whole, findings on the relevance of LTC to target populations indicate that the Program likely reached members of most identified groups and that it adapted activities to participants’ needs on an ongoing basis based on feedback and training opportunities. </a:t>
            </a:r>
          </a:p>
          <a:p>
            <a:pPr lvl="1">
              <a:lnSpc>
                <a:spcPct val="114000"/>
              </a:lnSpc>
              <a:spcAft>
                <a:spcPts val="600"/>
              </a:spcAft>
            </a:pPr>
            <a:r>
              <a:rPr lang="en-CA" sz="1100" noProof="0" dirty="0">
                <a:solidFill>
                  <a:schemeClr val="tx2"/>
                </a:solidFill>
                <a:latin typeface="+mn-lt"/>
              </a:rPr>
              <a:t>However, the Program’s data collection practices did not allow for analyses by identity factors. This prevented the application of a GBA Plus lens on program results, such as an assessment of whether LTC’s various target audiences, including racialized people, people with disabilities, low-to-middle income Canadians, and urban residents with young children, were served equitably.</a:t>
            </a:r>
          </a:p>
          <a:p>
            <a:pPr>
              <a:lnSpc>
                <a:spcPct val="114000"/>
              </a:lnSpc>
            </a:pPr>
            <a:endParaRPr lang="en-CA" noProof="0" dirty="0"/>
          </a:p>
        </p:txBody>
      </p:sp>
      <p:sp>
        <p:nvSpPr>
          <p:cNvPr id="5" name="TextBox 4">
            <a:extLst>
              <a:ext uri="{FF2B5EF4-FFF2-40B4-BE49-F238E27FC236}">
                <a16:creationId xmlns:a16="http://schemas.microsoft.com/office/drawing/2014/main" id="{7DAFD0E4-5255-3E99-708C-56099BE1EAD3}"/>
              </a:ext>
            </a:extLst>
          </p:cNvPr>
          <p:cNvSpPr txBox="1"/>
          <p:nvPr/>
        </p:nvSpPr>
        <p:spPr>
          <a:xfrm>
            <a:off x="342900" y="3458403"/>
            <a:ext cx="2185396" cy="490391"/>
          </a:xfrm>
          <a:prstGeom prst="rect">
            <a:avLst/>
          </a:prstGeom>
          <a:noFill/>
          <a:ln>
            <a:solidFill>
              <a:schemeClr val="bg2"/>
            </a:solidFill>
          </a:ln>
        </p:spPr>
        <p:txBody>
          <a:bodyPr wrap="square" lIns="72000" rIns="72000">
            <a:spAutoFit/>
          </a:bodyPr>
          <a:lstStyle/>
          <a:p>
            <a:pPr algn="ctr">
              <a:lnSpc>
                <a:spcPct val="110000"/>
              </a:lnSpc>
            </a:pPr>
            <a:r>
              <a:rPr lang="en-CA" sz="1200" noProof="0" dirty="0">
                <a:latin typeface="Aptos" panose="020B0004020202020204" pitchFamily="34" charset="0"/>
              </a:rPr>
              <a:t>These findings are addressed by Recommendation 1</a:t>
            </a:r>
            <a:endParaRPr lang="en-CA" sz="1200" noProof="0" dirty="0">
              <a:solidFill>
                <a:schemeClr val="tx1"/>
              </a:solidFill>
              <a:latin typeface="Aptos" panose="020B0004020202020204" pitchFamily="34" charset="0"/>
            </a:endParaRPr>
          </a:p>
        </p:txBody>
      </p:sp>
      <p:sp>
        <p:nvSpPr>
          <p:cNvPr id="7" name="TextBox 6">
            <a:extLst>
              <a:ext uri="{FF2B5EF4-FFF2-40B4-BE49-F238E27FC236}">
                <a16:creationId xmlns:a16="http://schemas.microsoft.com/office/drawing/2014/main" id="{4D6C88D1-453C-8BAA-A6E7-DC0B42910E91}"/>
              </a:ext>
            </a:extLst>
          </p:cNvPr>
          <p:cNvSpPr txBox="1"/>
          <p:nvPr/>
        </p:nvSpPr>
        <p:spPr>
          <a:xfrm>
            <a:off x="342900" y="8688536"/>
            <a:ext cx="5666014" cy="484748"/>
          </a:xfrm>
          <a:prstGeom prst="rect">
            <a:avLst/>
          </a:prstGeom>
          <a:noFill/>
        </p:spPr>
        <p:txBody>
          <a:bodyPr wrap="square" lIns="0" tIns="0" rIns="0" bIns="0">
            <a:spAutoFit/>
          </a:bodyPr>
          <a:lstStyle/>
          <a:p>
            <a:r>
              <a:rPr lang="en-CA" sz="1050" noProof="0" dirty="0">
                <a:solidFill>
                  <a:schemeClr val="tx2"/>
                </a:solidFill>
              </a:rPr>
              <a:t>**For more information see: </a:t>
            </a:r>
            <a:r>
              <a:rPr lang="en-CA" sz="1050" noProof="0" dirty="0">
                <a:solidFill>
                  <a:schemeClr val="tx2"/>
                </a:solidFill>
                <a:hlinkClick r:id="rId4"/>
              </a:rPr>
              <a:t>Privacy Implementation Notice 2023-02: Personal information for program monitoring, evaluation and reporting purposes </a:t>
            </a:r>
            <a:endParaRPr lang="en-CA" sz="1050" noProof="0" dirty="0">
              <a:solidFill>
                <a:schemeClr val="tx2"/>
              </a:solidFill>
            </a:endParaRPr>
          </a:p>
          <a:p>
            <a:endParaRPr lang="en-CA" sz="1050" noProof="0" dirty="0">
              <a:solidFill>
                <a:schemeClr val="tx2"/>
              </a:solidFill>
            </a:endParaRPr>
          </a:p>
        </p:txBody>
      </p:sp>
      <p:cxnSp>
        <p:nvCxnSpPr>
          <p:cNvPr id="6" name="Straight Connector 5">
            <a:extLst>
              <a:ext uri="{FF2B5EF4-FFF2-40B4-BE49-F238E27FC236}">
                <a16:creationId xmlns:a16="http://schemas.microsoft.com/office/drawing/2014/main" id="{1E26DB3C-B8C6-84C7-0ED3-F5CB4E80FBC9}"/>
              </a:ext>
            </a:extLst>
          </p:cNvPr>
          <p:cNvCxnSpPr/>
          <p:nvPr/>
        </p:nvCxnSpPr>
        <p:spPr>
          <a:xfrm>
            <a:off x="342900" y="7681019"/>
            <a:ext cx="2134578"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7131508C-8005-CF13-262F-95066F3C1423}"/>
              </a:ext>
            </a:extLst>
          </p:cNvPr>
          <p:cNvSpPr txBox="1"/>
          <p:nvPr/>
        </p:nvSpPr>
        <p:spPr>
          <a:xfrm>
            <a:off x="342900" y="4153827"/>
            <a:ext cx="2376000" cy="3386312"/>
          </a:xfrm>
          <a:prstGeom prst="rect">
            <a:avLst/>
          </a:prstGeom>
          <a:noFill/>
        </p:spPr>
        <p:txBody>
          <a:bodyPr wrap="square" lIns="0" tIns="0" rIns="0" bIns="0">
            <a:spAutoFit/>
          </a:bodyPr>
          <a:lstStyle/>
          <a:p>
            <a:pPr marL="0" marR="0" lvl="1" indent="0" algn="l" defTabSz="1219170" rtl="0" eaLnBrk="1" fontAlgn="auto" latinLnBrk="0" hangingPunct="1">
              <a:lnSpc>
                <a:spcPct val="115000"/>
              </a:lnSpc>
              <a:spcBef>
                <a:spcPts val="0"/>
              </a:spcBef>
              <a:buClrTx/>
              <a:buSzTx/>
              <a:buFont typeface="Arial" panose="020B0604020202020204" pitchFamily="34" charset="0"/>
              <a:buChar char="​"/>
              <a:tabLst/>
              <a:defRPr/>
            </a:pPr>
            <a:r>
              <a:rPr kumimoji="0" lang="en-CA" sz="1100" b="1" i="0" u="none" strike="noStrike" kern="1200" cap="none" spc="0" normalizeH="0" baseline="0" noProof="0" dirty="0">
                <a:ln>
                  <a:noFill/>
                </a:ln>
                <a:solidFill>
                  <a:schemeClr val="tx2"/>
                </a:solidFill>
                <a:effectLst/>
                <a:uLnTx/>
                <a:uFillTx/>
                <a:latin typeface="Microsoft New Tai Lue"/>
                <a:ea typeface="+mn-ea"/>
                <a:cs typeface="+mn-cs"/>
              </a:rPr>
              <a:t>Collecting Personal Data</a:t>
            </a:r>
          </a:p>
          <a:p>
            <a:pPr marL="0" lvl="1" defTabSz="1219170">
              <a:lnSpc>
                <a:spcPct val="115000"/>
              </a:lnSpc>
              <a:spcAft>
                <a:spcPts val="600"/>
              </a:spcAft>
              <a:buFont typeface="Arial" panose="020B0604020202020204" pitchFamily="34" charset="0"/>
              <a:buChar char="​"/>
              <a:defRPr/>
            </a:pPr>
            <a:r>
              <a:rPr lang="en-CA" sz="1100" noProof="0" dirty="0">
                <a:solidFill>
                  <a:schemeClr val="tx2"/>
                </a:solidFill>
              </a:rPr>
              <a:t>When required by departments or agencies, processes for collecting personal data in a transparent and ethical manner are guided by the </a:t>
            </a:r>
            <a:r>
              <a:rPr lang="en-CA" sz="1100" i="1" noProof="0" dirty="0">
                <a:solidFill>
                  <a:schemeClr val="tx2"/>
                </a:solidFill>
              </a:rPr>
              <a:t>Privacy Act.</a:t>
            </a:r>
          </a:p>
          <a:p>
            <a:pPr marL="0" lvl="1" defTabSz="1219170">
              <a:lnSpc>
                <a:spcPct val="115000"/>
              </a:lnSpc>
              <a:spcAft>
                <a:spcPts val="600"/>
              </a:spcAft>
              <a:buFont typeface="Arial" panose="020B0604020202020204" pitchFamily="34" charset="0"/>
              <a:buChar char="​"/>
              <a:defRPr/>
            </a:pPr>
            <a:r>
              <a:rPr lang="en-CA" sz="1100" noProof="0" dirty="0">
                <a:solidFill>
                  <a:schemeClr val="tx2"/>
                </a:solidFill>
              </a:rPr>
              <a:t>Once collected, the use of personal information must be consistent with the purposes for which it was gathered. These purposes must also be listed in any relevant Privacy Impact Assessments or personal information banks (PIBs)*. This typically includes monitoring and evaluation purposes, as these can be considered part of the continuum of use for a given program.</a:t>
            </a:r>
          </a:p>
        </p:txBody>
      </p:sp>
      <p:sp>
        <p:nvSpPr>
          <p:cNvPr id="10" name="TextBox 9">
            <a:extLst>
              <a:ext uri="{FF2B5EF4-FFF2-40B4-BE49-F238E27FC236}">
                <a16:creationId xmlns:a16="http://schemas.microsoft.com/office/drawing/2014/main" id="{929713FD-DAE2-008B-0A0C-D2C0AB4C6CB4}"/>
              </a:ext>
            </a:extLst>
          </p:cNvPr>
          <p:cNvSpPr txBox="1"/>
          <p:nvPr/>
        </p:nvSpPr>
        <p:spPr>
          <a:xfrm>
            <a:off x="342900" y="7798875"/>
            <a:ext cx="5764868" cy="743280"/>
          </a:xfrm>
          <a:prstGeom prst="rect">
            <a:avLst/>
          </a:prstGeom>
          <a:noFill/>
        </p:spPr>
        <p:txBody>
          <a:bodyPr wrap="square" lIns="0" tIns="0" rIns="0" bIns="0">
            <a:spAutoFit/>
          </a:bodyPr>
          <a:lstStyle/>
          <a:p>
            <a:pPr marL="0" marR="0" lvl="1" indent="0" algn="l" defTabSz="1219170" rtl="0" eaLnBrk="1" fontAlgn="auto" latinLnBrk="0" hangingPunct="1">
              <a:lnSpc>
                <a:spcPct val="115000"/>
              </a:lnSpc>
              <a:spcBef>
                <a:spcPts val="0"/>
              </a:spcBef>
              <a:spcAft>
                <a:spcPts val="600"/>
              </a:spcAft>
              <a:buClrTx/>
              <a:buSzTx/>
              <a:buFont typeface="Arial" panose="020B0604020202020204" pitchFamily="34" charset="0"/>
              <a:buChar char="​"/>
              <a:tabLst/>
              <a:defRPr/>
            </a:pPr>
            <a:r>
              <a:rPr lang="en-CA" sz="1050" noProof="0" dirty="0">
                <a:solidFill>
                  <a:srgbClr val="6ABAEC">
                    <a:lumMod val="50000"/>
                  </a:srgbClr>
                </a:solidFill>
                <a:latin typeface="Microsoft New Tai Lue"/>
              </a:rPr>
              <a:t>*</a:t>
            </a:r>
            <a:r>
              <a:rPr kumimoji="0" lang="en-CA" sz="1050" b="0" i="0" u="none" strike="noStrike" kern="1200" cap="none" spc="0" normalizeH="0" baseline="0" noProof="0" dirty="0">
                <a:ln>
                  <a:noFill/>
                </a:ln>
                <a:solidFill>
                  <a:srgbClr val="333333"/>
                </a:solidFill>
                <a:effectLst/>
                <a:uLnTx/>
                <a:uFillTx/>
                <a:latin typeface="Microsoft New Tai Lue"/>
                <a:ea typeface="+mn-ea"/>
                <a:cs typeface="Noto Sans" panose="020B0502040504020204" pitchFamily="34" charset="0"/>
              </a:rPr>
              <a:t>PIBs describe personal information maintained in support of specific programs or activities by government institutions about individuals that can be retrieved via a name, symbol, or identifying number. PIBs must include personal information that is/has been used or is available for use for an administrative purpose.</a:t>
            </a:r>
          </a:p>
        </p:txBody>
      </p:sp>
    </p:spTree>
    <p:extLst>
      <p:ext uri="{BB962C8B-B14F-4D97-AF65-F5344CB8AC3E}">
        <p14:creationId xmlns:p14="http://schemas.microsoft.com/office/powerpoint/2010/main" val="298155049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1947392" y="4253866"/>
            <a:ext cx="4723144" cy="591265"/>
          </a:xfrm>
        </p:spPr>
        <p:txBody>
          <a:bodyPr/>
          <a:lstStyle/>
          <a:p>
            <a:r>
              <a:rPr lang="en-CA" sz="6000" spc="0" noProof="0" dirty="0"/>
              <a:t>Effectiveness</a:t>
            </a:r>
          </a:p>
        </p:txBody>
      </p:sp>
      <p:pic>
        <p:nvPicPr>
          <p:cNvPr id="7" name="Picture 6" descr="A white tent and tree with stars and moon&#10;&#10;AI-generated content may be incorrect.">
            <a:extLst>
              <a:ext uri="{FF2B5EF4-FFF2-40B4-BE49-F238E27FC236}">
                <a16:creationId xmlns:a16="http://schemas.microsoft.com/office/drawing/2014/main" id="{2232D57B-BEFD-6A10-D2A8-D93777A963A7}"/>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96420" y="3361427"/>
            <a:ext cx="1550972" cy="1710138"/>
          </a:xfrm>
          <a:prstGeom prst="rect">
            <a:avLst/>
          </a:prstGeom>
        </p:spPr>
      </p:pic>
    </p:spTree>
    <p:extLst>
      <p:ext uri="{BB962C8B-B14F-4D97-AF65-F5344CB8AC3E}">
        <p14:creationId xmlns:p14="http://schemas.microsoft.com/office/powerpoint/2010/main" val="55473795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7755E36-9B00-4D33-AC68-052550A2438B}"/>
            </a:ext>
          </a:extLst>
        </p:cNvPr>
        <p:cNvGrpSpPr/>
        <p:nvPr/>
      </p:nvGrpSpPr>
      <p:grpSpPr>
        <a:xfrm>
          <a:off x="0" y="0"/>
          <a:ext cx="0" cy="0"/>
          <a:chOff x="0" y="0"/>
          <a:chExt cx="0" cy="0"/>
        </a:xfrm>
      </p:grpSpPr>
      <p:sp>
        <p:nvSpPr>
          <p:cNvPr id="7" name="Title 6">
            <a:extLst>
              <a:ext uri="{FF2B5EF4-FFF2-40B4-BE49-F238E27FC236}">
                <a16:creationId xmlns:a16="http://schemas.microsoft.com/office/drawing/2014/main" id="{C4B31642-5E96-8BC9-D326-D274D5B4CAB5}"/>
              </a:ext>
            </a:extLst>
          </p:cNvPr>
          <p:cNvSpPr>
            <a:spLocks noGrp="1"/>
          </p:cNvSpPr>
          <p:nvPr>
            <p:ph type="title"/>
          </p:nvPr>
        </p:nvSpPr>
        <p:spPr/>
        <p:txBody>
          <a:bodyPr/>
          <a:lstStyle/>
          <a:p>
            <a:r>
              <a:rPr lang="en-CA" noProof="0" dirty="0"/>
              <a:t>Objectives and LTC Targets</a:t>
            </a:r>
            <a:endParaRPr lang="en-CA" spc="20" noProof="0" dirty="0"/>
          </a:p>
        </p:txBody>
      </p:sp>
      <p:sp>
        <p:nvSpPr>
          <p:cNvPr id="10" name="Content Placeholder 9">
            <a:extLst>
              <a:ext uri="{FF2B5EF4-FFF2-40B4-BE49-F238E27FC236}">
                <a16:creationId xmlns:a16="http://schemas.microsoft.com/office/drawing/2014/main" id="{F7BC3029-323A-5B55-8643-E08F5D56641C}"/>
              </a:ext>
            </a:extLst>
          </p:cNvPr>
          <p:cNvSpPr>
            <a:spLocks noGrp="1"/>
          </p:cNvSpPr>
          <p:nvPr>
            <p:ph idx="13"/>
          </p:nvPr>
        </p:nvSpPr>
        <p:spPr>
          <a:xfrm>
            <a:off x="342900" y="1871187"/>
            <a:ext cx="2304000" cy="5278913"/>
          </a:xfrm>
        </p:spPr>
        <p:txBody>
          <a:bodyPr/>
          <a:lstStyle/>
          <a:p>
            <a:pPr>
              <a:lnSpc>
                <a:spcPct val="114000"/>
              </a:lnSpc>
            </a:pPr>
            <a:r>
              <a:rPr lang="en-CA" noProof="0" dirty="0"/>
              <a:t>This section of the report explores data relevant to LTC’s results and outcomes, with findings grouped into sections exploring LTC’s key performance targets, outreach results, and its effectiveness at minimizing barriers to nature.</a:t>
            </a:r>
          </a:p>
          <a:p>
            <a:pPr>
              <a:lnSpc>
                <a:spcPct val="114000"/>
              </a:lnSpc>
            </a:pPr>
            <a:r>
              <a:rPr lang="en-CA" noProof="0" dirty="0"/>
              <a:t>Data sources include counts of participants and outreach contacts, user feedback collected from overnight campers and novice paddlers, and feedback from urban hub community partners. </a:t>
            </a:r>
          </a:p>
          <a:p>
            <a:pPr lvl="1">
              <a:lnSpc>
                <a:spcPct val="114000"/>
              </a:lnSpc>
              <a:buNone/>
            </a:pPr>
            <a:r>
              <a:rPr lang="en-CA" sz="1400" noProof="0" dirty="0"/>
              <a:t>Key Indicator and Targets</a:t>
            </a:r>
          </a:p>
          <a:p>
            <a:pPr lvl="0">
              <a:lnSpc>
                <a:spcPct val="114000"/>
              </a:lnSpc>
              <a:buNone/>
              <a:defRPr/>
            </a:pPr>
            <a:r>
              <a:rPr lang="en-CA" noProof="0" dirty="0">
                <a:solidFill>
                  <a:srgbClr val="3C3D3E"/>
                </a:solidFill>
              </a:rPr>
              <a:t>Since 2017, annual program reach has been LTC’s sole key performance indicator. While staff and documents use a variety of terms to describe this metric, for clarity this report will use the terms </a:t>
            </a:r>
            <a:r>
              <a:rPr lang="en-CA" i="1" noProof="0" dirty="0">
                <a:solidFill>
                  <a:srgbClr val="3C3D3E"/>
                </a:solidFill>
              </a:rPr>
              <a:t>participants</a:t>
            </a:r>
            <a:r>
              <a:rPr lang="en-CA" noProof="0" dirty="0">
                <a:solidFill>
                  <a:srgbClr val="3C3D3E"/>
                </a:solidFill>
              </a:rPr>
              <a:t>, </a:t>
            </a:r>
            <a:r>
              <a:rPr lang="en-CA" i="1" noProof="0" dirty="0">
                <a:solidFill>
                  <a:srgbClr val="3C3D3E"/>
                </a:solidFill>
              </a:rPr>
              <a:t>contacts</a:t>
            </a:r>
            <a:r>
              <a:rPr lang="en-CA" noProof="0" dirty="0">
                <a:solidFill>
                  <a:srgbClr val="3C3D3E"/>
                </a:solidFill>
              </a:rPr>
              <a:t>, and </a:t>
            </a:r>
            <a:r>
              <a:rPr lang="en-CA" i="1" noProof="0" dirty="0">
                <a:solidFill>
                  <a:srgbClr val="3C3D3E"/>
                </a:solidFill>
              </a:rPr>
              <a:t>reach</a:t>
            </a:r>
            <a:r>
              <a:rPr lang="en-CA" noProof="0" dirty="0">
                <a:solidFill>
                  <a:srgbClr val="3C3D3E"/>
                </a:solidFill>
              </a:rPr>
              <a:t>  as follows:</a:t>
            </a:r>
          </a:p>
          <a:p>
            <a:pPr marL="171450" indent="-171450">
              <a:lnSpc>
                <a:spcPct val="114000"/>
              </a:lnSpc>
              <a:buFont typeface="Arial" panose="020B0604020202020204" pitchFamily="34" charset="0"/>
              <a:buChar char="•"/>
            </a:pPr>
            <a:r>
              <a:rPr lang="en-CA" b="1" noProof="0" dirty="0"/>
              <a:t>Participants</a:t>
            </a:r>
            <a:r>
              <a:rPr lang="en-CA" noProof="0" dirty="0"/>
              <a:t> refer to the number of attendees at events under LTC’s Exposure and Experience programming, e.g. workshops, overnight or virtual activities.</a:t>
            </a:r>
          </a:p>
        </p:txBody>
      </p:sp>
      <p:sp>
        <p:nvSpPr>
          <p:cNvPr id="8" name="Content Placeholder 7">
            <a:extLst>
              <a:ext uri="{FF2B5EF4-FFF2-40B4-BE49-F238E27FC236}">
                <a16:creationId xmlns:a16="http://schemas.microsoft.com/office/drawing/2014/main" id="{235B0B1C-85D7-1AF4-75C8-E09E68964929}"/>
              </a:ext>
            </a:extLst>
          </p:cNvPr>
          <p:cNvSpPr>
            <a:spLocks noGrp="1"/>
          </p:cNvSpPr>
          <p:nvPr>
            <p:ph idx="1"/>
          </p:nvPr>
        </p:nvSpPr>
        <p:spPr>
          <a:xfrm>
            <a:off x="2885663" y="935665"/>
            <a:ext cx="3672000" cy="6314321"/>
          </a:xfrm>
        </p:spPr>
        <p:txBody>
          <a:bodyPr/>
          <a:lstStyle/>
          <a:p>
            <a:pPr marL="171450" indent="-171450">
              <a:lnSpc>
                <a:spcPct val="114000"/>
              </a:lnSpc>
              <a:buFont typeface="Arial" panose="020B0604020202020204" pitchFamily="34" charset="0"/>
              <a:buChar char="•"/>
            </a:pPr>
            <a:r>
              <a:rPr lang="en-CA" b="1" noProof="0" dirty="0"/>
              <a:t>Contacts</a:t>
            </a:r>
            <a:r>
              <a:rPr lang="en-CA" noProof="0" dirty="0"/>
              <a:t> are exclusive to Awareness and refer to counts of interactions* with members of the public during LTC outreach events</a:t>
            </a:r>
          </a:p>
          <a:p>
            <a:pPr marL="171450" indent="-171450">
              <a:lnSpc>
                <a:spcPct val="114000"/>
              </a:lnSpc>
              <a:buFont typeface="Arial" panose="020B0604020202020204" pitchFamily="34" charset="0"/>
              <a:buChar char="•"/>
            </a:pPr>
            <a:r>
              <a:rPr lang="en-CA" b="1" noProof="0" dirty="0"/>
              <a:t>Reach</a:t>
            </a:r>
            <a:r>
              <a:rPr lang="en-CA" noProof="0" dirty="0"/>
              <a:t> describes the combined total of contacts and participants, as illustrated in Figure 10 below.</a:t>
            </a:r>
          </a:p>
          <a:p>
            <a:pPr>
              <a:lnSpc>
                <a:spcPct val="114000"/>
              </a:lnSpc>
              <a:spcAft>
                <a:spcPts val="400"/>
              </a:spcAft>
              <a:buNone/>
            </a:pPr>
            <a:r>
              <a:rPr lang="en-CA" noProof="0" dirty="0"/>
              <a:t>LTC’s reach numbers are captured by program staff in a shared database called the LTC Registry, which also tracks event dates, locations, and activity types by urban hub or site, if the event is organized by non-hub staff.</a:t>
            </a:r>
          </a:p>
          <a:p>
            <a:pPr>
              <a:lnSpc>
                <a:spcPct val="114000"/>
              </a:lnSpc>
              <a:spcAft>
                <a:spcPts val="400"/>
              </a:spcAft>
              <a:buNone/>
            </a:pPr>
            <a:r>
              <a:rPr lang="en-CA" noProof="0" dirty="0"/>
              <a:t>A target of 100,000 annual program reach was set in 2018-19 by the ERVE Directorate, based on the results achieved during the initial expanded season, which generated a little over 91,000 contacts and participants. At the hub level, LTC coordinators have typically aimed to reach 10,000 contacts and participants through their various activities. Reach results are summarized on the following page.</a:t>
            </a:r>
          </a:p>
          <a:p>
            <a:pPr lvl="1">
              <a:lnSpc>
                <a:spcPct val="114000"/>
              </a:lnSpc>
            </a:pPr>
            <a:r>
              <a:rPr lang="en-CA" sz="1400" noProof="0" dirty="0"/>
              <a:t>Data Quality Notes</a:t>
            </a:r>
          </a:p>
          <a:p>
            <a:pPr>
              <a:lnSpc>
                <a:spcPct val="114000"/>
              </a:lnSpc>
            </a:pPr>
            <a:r>
              <a:rPr lang="en-CA" noProof="0" dirty="0"/>
              <a:t>While the LTC Program collected a variety of information related to its activities, gaps and data quality issues were noted. In particular, it was found that the bulk of user data were collected during overnight camping events, which account for only 8.5% of all participants in LTC’s Exposure and Experience offerings, meaning camping events, virtual events, workshops, and other Learn-to offerings such as Learn-to Paddle or Learn-to Fish (see p. 12).</a:t>
            </a:r>
          </a:p>
          <a:p>
            <a:pPr>
              <a:lnSpc>
                <a:spcPct val="114000"/>
              </a:lnSpc>
            </a:pPr>
            <a:r>
              <a:rPr lang="en-CA" noProof="0" dirty="0"/>
              <a:t>In addition, it was also noted that no follow-up studies have been conducted with LTC participants since 2017, leaving central questions about LTC’s achievement of outcomes, such as whether participants go on to spend more time in nature, unexplored.</a:t>
            </a:r>
          </a:p>
          <a:p>
            <a:pPr>
              <a:lnSpc>
                <a:spcPct val="114000"/>
              </a:lnSpc>
            </a:pPr>
            <a:endParaRPr lang="en-CA" noProof="0" dirty="0"/>
          </a:p>
          <a:p>
            <a:pPr>
              <a:lnSpc>
                <a:spcPct val="114000"/>
              </a:lnSpc>
              <a:spcAft>
                <a:spcPts val="400"/>
              </a:spcAft>
              <a:buNone/>
            </a:pPr>
            <a:endParaRPr lang="en-CA" noProof="0" dirty="0"/>
          </a:p>
        </p:txBody>
      </p:sp>
      <p:sp>
        <p:nvSpPr>
          <p:cNvPr id="2" name="TextBox 1">
            <a:extLst>
              <a:ext uri="{FF2B5EF4-FFF2-40B4-BE49-F238E27FC236}">
                <a16:creationId xmlns:a16="http://schemas.microsoft.com/office/drawing/2014/main" id="{9215BD97-3AB4-C284-6330-501DC1715DAA}"/>
              </a:ext>
            </a:extLst>
          </p:cNvPr>
          <p:cNvSpPr txBox="1"/>
          <p:nvPr/>
        </p:nvSpPr>
        <p:spPr>
          <a:xfrm>
            <a:off x="298640" y="8708339"/>
            <a:ext cx="4887420" cy="307777"/>
          </a:xfrm>
          <a:prstGeom prst="rect">
            <a:avLst/>
          </a:prstGeom>
          <a:noFill/>
        </p:spPr>
        <p:txBody>
          <a:bodyPr wrap="square" lIns="0" tIns="0" rIns="0" bIns="0">
            <a:spAutoFit/>
          </a:bodyPr>
          <a:lstStyle/>
          <a:p>
            <a:r>
              <a:rPr lang="en-CA" sz="1000" noProof="0" dirty="0">
                <a:solidFill>
                  <a:srgbClr val="3C3D3E"/>
                </a:solidFill>
              </a:rPr>
              <a:t>*Counted interactions may be brief (e.g., less than a minute) but must have focused on LTC-related facts or messaging. </a:t>
            </a:r>
            <a:endParaRPr lang="en-CA" sz="1000" noProof="0" dirty="0"/>
          </a:p>
        </p:txBody>
      </p:sp>
      <p:grpSp>
        <p:nvGrpSpPr>
          <p:cNvPr id="3" name="Group 2" descr="Figure describing LTC's Key Performance Indicator. &#10;LTC Reach = Awareness Contacts + (plus) Exposure and Experience Participants&#10;">
            <a:extLst>
              <a:ext uri="{FF2B5EF4-FFF2-40B4-BE49-F238E27FC236}">
                <a16:creationId xmlns:a16="http://schemas.microsoft.com/office/drawing/2014/main" id="{8C0EDE15-B073-34EA-85BE-9E357C940823}"/>
              </a:ext>
            </a:extLst>
          </p:cNvPr>
          <p:cNvGrpSpPr/>
          <p:nvPr/>
        </p:nvGrpSpPr>
        <p:grpSpPr>
          <a:xfrm>
            <a:off x="303992" y="7358847"/>
            <a:ext cx="4892772" cy="1221825"/>
            <a:chOff x="-16673" y="6471798"/>
            <a:chExt cx="5496650" cy="1546789"/>
          </a:xfrm>
        </p:grpSpPr>
        <p:sp>
          <p:nvSpPr>
            <p:cNvPr id="4" name="TextBox 3">
              <a:extLst>
                <a:ext uri="{FF2B5EF4-FFF2-40B4-BE49-F238E27FC236}">
                  <a16:creationId xmlns:a16="http://schemas.microsoft.com/office/drawing/2014/main" id="{6B458246-B0AE-9439-480B-D12ACB89301B}"/>
                </a:ext>
              </a:extLst>
            </p:cNvPr>
            <p:cNvSpPr txBox="1"/>
            <p:nvPr/>
          </p:nvSpPr>
          <p:spPr>
            <a:xfrm>
              <a:off x="-16673" y="6471798"/>
              <a:ext cx="4373876" cy="350671"/>
            </a:xfrm>
            <a:prstGeom prst="rect">
              <a:avLst/>
            </a:prstGeom>
            <a:noFill/>
          </p:spPr>
          <p:txBody>
            <a:bodyPr wrap="square" lIns="0">
              <a:spAutoFit/>
            </a:bodyPr>
            <a:lstStyle/>
            <a:p>
              <a:r>
                <a:rPr lang="en-CA" sz="1200" b="1" noProof="0" dirty="0">
                  <a:solidFill>
                    <a:schemeClr val="tx2"/>
                  </a:solidFill>
                  <a:latin typeface="Aptos" panose="020B0004020202020204" pitchFamily="34" charset="0"/>
                </a:rPr>
                <a:t>Figure 10: LTC key performance indicator, 2017-2024</a:t>
              </a:r>
            </a:p>
          </p:txBody>
        </p:sp>
        <p:sp>
          <p:nvSpPr>
            <p:cNvPr id="5" name="Rectangle 4">
              <a:extLst>
                <a:ext uri="{FF2B5EF4-FFF2-40B4-BE49-F238E27FC236}">
                  <a16:creationId xmlns:a16="http://schemas.microsoft.com/office/drawing/2014/main" id="{B6796752-B2AF-9AAE-77B1-0AE6BEDC0501}"/>
                </a:ext>
              </a:extLst>
            </p:cNvPr>
            <p:cNvSpPr/>
            <p:nvPr/>
          </p:nvSpPr>
          <p:spPr>
            <a:xfrm>
              <a:off x="-10660" y="6861831"/>
              <a:ext cx="5490637" cy="1002646"/>
            </a:xfrm>
            <a:prstGeom prst="rect">
              <a:avLst/>
            </a:prstGeom>
            <a:solidFill>
              <a:srgbClr val="F6F3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5000"/>
                </a:lnSpc>
              </a:pPr>
              <a:endParaRPr lang="en-CA" b="1" noProof="0" dirty="0">
                <a:solidFill>
                  <a:schemeClr val="tx2"/>
                </a:solidFill>
                <a:latin typeface="+mj-lt"/>
              </a:endParaRPr>
            </a:p>
          </p:txBody>
        </p:sp>
        <p:grpSp>
          <p:nvGrpSpPr>
            <p:cNvPr id="6" name="Group 5">
              <a:extLst>
                <a:ext uri="{FF2B5EF4-FFF2-40B4-BE49-F238E27FC236}">
                  <a16:creationId xmlns:a16="http://schemas.microsoft.com/office/drawing/2014/main" id="{672550A3-95A0-9EA0-5765-F9AB44B62D0C}"/>
                </a:ext>
              </a:extLst>
            </p:cNvPr>
            <p:cNvGrpSpPr/>
            <p:nvPr/>
          </p:nvGrpSpPr>
          <p:grpSpPr>
            <a:xfrm>
              <a:off x="151422" y="7045709"/>
              <a:ext cx="5328555" cy="972878"/>
              <a:chOff x="-20500" y="8024915"/>
              <a:chExt cx="5328555" cy="972878"/>
            </a:xfrm>
          </p:grpSpPr>
          <p:pic>
            <p:nvPicPr>
              <p:cNvPr id="9" name="Picture 8" descr="A white symbol of a person holding a paddle&#10;&#10;AI-generated content may be incorrect.">
                <a:extLst>
                  <a:ext uri="{FF2B5EF4-FFF2-40B4-BE49-F238E27FC236}">
                    <a16:creationId xmlns:a16="http://schemas.microsoft.com/office/drawing/2014/main" id="{56CAB65A-E5E6-B16D-DF53-3B83DC2CE106}"/>
                  </a:ext>
                </a:extLst>
              </p:cNvPr>
              <p:cNvPicPr>
                <a:picLocks noChangeAspect="1"/>
              </p:cNvPicPr>
              <p:nvPr/>
            </p:nvPicPr>
            <p:blipFill>
              <a:blip r:embed="rId2" cstate="print">
                <a:extLst>
                  <a:ext uri="{28A0092B-C50C-407E-A947-70E740481C1C}">
                    <a14:useLocalDpi xmlns:a14="http://schemas.microsoft.com/office/drawing/2010/main"/>
                  </a:ext>
                </a:extLst>
              </a:blip>
              <a:srcRect l="8087" t="18180" r="7021" b="21590"/>
              <a:stretch/>
            </p:blipFill>
            <p:spPr>
              <a:xfrm>
                <a:off x="5003578" y="8764114"/>
                <a:ext cx="304477" cy="233679"/>
              </a:xfrm>
              <a:prstGeom prst="rect">
                <a:avLst/>
              </a:prstGeom>
              <a:ln>
                <a:noFill/>
              </a:ln>
            </p:spPr>
          </p:pic>
          <p:sp>
            <p:nvSpPr>
              <p:cNvPr id="11" name="TextBox 10">
                <a:extLst>
                  <a:ext uri="{FF2B5EF4-FFF2-40B4-BE49-F238E27FC236}">
                    <a16:creationId xmlns:a16="http://schemas.microsoft.com/office/drawing/2014/main" id="{B7F0F4AE-1D55-E6D0-86A0-45499C194F3A}"/>
                  </a:ext>
                </a:extLst>
              </p:cNvPr>
              <p:cNvSpPr txBox="1"/>
              <p:nvPr/>
            </p:nvSpPr>
            <p:spPr>
              <a:xfrm>
                <a:off x="-20500" y="8081694"/>
                <a:ext cx="1696716" cy="548302"/>
              </a:xfrm>
              <a:prstGeom prst="rect">
                <a:avLst/>
              </a:prstGeom>
              <a:noFill/>
            </p:spPr>
            <p:txBody>
              <a:bodyPr wrap="square" lIns="0">
                <a:noAutofit/>
              </a:bodyPr>
              <a:lstStyle/>
              <a:p>
                <a:r>
                  <a:rPr lang="en-CA" sz="1600" noProof="0" dirty="0">
                    <a:latin typeface="Aptos" panose="020B0004020202020204" pitchFamily="34" charset="0"/>
                  </a:rPr>
                  <a:t>LTC Reach = </a:t>
                </a:r>
              </a:p>
            </p:txBody>
          </p:sp>
          <p:sp>
            <p:nvSpPr>
              <p:cNvPr id="12" name="Freeform: Shape 11">
                <a:extLst>
                  <a:ext uri="{FF2B5EF4-FFF2-40B4-BE49-F238E27FC236}">
                    <a16:creationId xmlns:a16="http://schemas.microsoft.com/office/drawing/2014/main" id="{634DF0EA-0F53-2936-2DDA-36CB314BE27B}"/>
                  </a:ext>
                </a:extLst>
              </p:cNvPr>
              <p:cNvSpPr/>
              <p:nvPr/>
            </p:nvSpPr>
            <p:spPr>
              <a:xfrm>
                <a:off x="1323549" y="8024915"/>
                <a:ext cx="1124131" cy="592473"/>
              </a:xfrm>
              <a:custGeom>
                <a:avLst/>
                <a:gdLst>
                  <a:gd name="connsiteX0" fmla="*/ 0 w 1018670"/>
                  <a:gd name="connsiteY0" fmla="*/ 40509 h 405091"/>
                  <a:gd name="connsiteX1" fmla="*/ 40509 w 1018670"/>
                  <a:gd name="connsiteY1" fmla="*/ 0 h 405091"/>
                  <a:gd name="connsiteX2" fmla="*/ 978161 w 1018670"/>
                  <a:gd name="connsiteY2" fmla="*/ 0 h 405091"/>
                  <a:gd name="connsiteX3" fmla="*/ 1018670 w 1018670"/>
                  <a:gd name="connsiteY3" fmla="*/ 40509 h 405091"/>
                  <a:gd name="connsiteX4" fmla="*/ 1018670 w 1018670"/>
                  <a:gd name="connsiteY4" fmla="*/ 364582 h 405091"/>
                  <a:gd name="connsiteX5" fmla="*/ 978161 w 1018670"/>
                  <a:gd name="connsiteY5" fmla="*/ 405091 h 405091"/>
                  <a:gd name="connsiteX6" fmla="*/ 40509 w 1018670"/>
                  <a:gd name="connsiteY6" fmla="*/ 405091 h 405091"/>
                  <a:gd name="connsiteX7" fmla="*/ 0 w 1018670"/>
                  <a:gd name="connsiteY7" fmla="*/ 364582 h 405091"/>
                  <a:gd name="connsiteX8" fmla="*/ 0 w 1018670"/>
                  <a:gd name="connsiteY8" fmla="*/ 40509 h 405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18670" h="405091">
                    <a:moveTo>
                      <a:pt x="0" y="40509"/>
                    </a:moveTo>
                    <a:cubicBezTo>
                      <a:pt x="0" y="18136"/>
                      <a:pt x="18136" y="0"/>
                      <a:pt x="40509" y="0"/>
                    </a:cubicBezTo>
                    <a:lnTo>
                      <a:pt x="978161" y="0"/>
                    </a:lnTo>
                    <a:cubicBezTo>
                      <a:pt x="1000534" y="0"/>
                      <a:pt x="1018670" y="18136"/>
                      <a:pt x="1018670" y="40509"/>
                    </a:cubicBezTo>
                    <a:lnTo>
                      <a:pt x="1018670" y="364582"/>
                    </a:lnTo>
                    <a:cubicBezTo>
                      <a:pt x="1018670" y="386955"/>
                      <a:pt x="1000534" y="405091"/>
                      <a:pt x="978161" y="405091"/>
                    </a:cubicBezTo>
                    <a:lnTo>
                      <a:pt x="40509" y="405091"/>
                    </a:lnTo>
                    <a:cubicBezTo>
                      <a:pt x="18136" y="405091"/>
                      <a:pt x="0" y="386955"/>
                      <a:pt x="0" y="364582"/>
                    </a:cubicBezTo>
                    <a:lnTo>
                      <a:pt x="0" y="40509"/>
                    </a:lnTo>
                    <a:close/>
                  </a:path>
                </a:pathLst>
              </a:custGeom>
              <a:solidFill>
                <a:srgbClr val="B1C32B"/>
              </a:solidFill>
              <a:ln>
                <a:noFill/>
              </a:ln>
            </p:spPr>
            <p:style>
              <a:lnRef idx="2">
                <a:schemeClr val="lt1">
                  <a:hueOff val="0"/>
                  <a:satOff val="0"/>
                  <a:lumOff val="0"/>
                  <a:alphaOff val="0"/>
                </a:schemeClr>
              </a:lnRef>
              <a:fillRef idx="1">
                <a:scrgbClr r="0" g="0" b="0"/>
              </a:fillRef>
              <a:effectRef idx="0">
                <a:schemeClr val="accent6">
                  <a:hueOff val="0"/>
                  <a:satOff val="0"/>
                  <a:lumOff val="0"/>
                  <a:alphaOff val="0"/>
                </a:schemeClr>
              </a:effectRef>
              <a:fontRef idx="minor">
                <a:schemeClr val="lt1"/>
              </a:fontRef>
            </p:style>
            <p:txBody>
              <a:bodyPr spcFirstLastPara="0" vert="horz" wrap="square" lIns="38535" tIns="29645" rIns="38535" bIns="29645" numCol="1" spcCol="1270" anchor="ctr" anchorCtr="0">
                <a:noAutofit/>
              </a:bodyPr>
              <a:lstStyle/>
              <a:p>
                <a:pPr marL="0" lvl="0" indent="0" algn="ctr" defTabSz="622300">
                  <a:spcBef>
                    <a:spcPct val="0"/>
                  </a:spcBef>
                  <a:buNone/>
                </a:pPr>
                <a:r>
                  <a:rPr lang="en-CA" sz="1200" b="1" kern="1200" noProof="0" dirty="0">
                    <a:latin typeface="Aptos" panose="020B0004020202020204" pitchFamily="34" charset="0"/>
                  </a:rPr>
                  <a:t>Awareness Contacts </a:t>
                </a:r>
              </a:p>
            </p:txBody>
          </p:sp>
          <p:sp>
            <p:nvSpPr>
              <p:cNvPr id="13" name="Freeform: Shape 12">
                <a:extLst>
                  <a:ext uri="{FF2B5EF4-FFF2-40B4-BE49-F238E27FC236}">
                    <a16:creationId xmlns:a16="http://schemas.microsoft.com/office/drawing/2014/main" id="{51F739BE-288B-F3ED-7948-52D6C9D0DDA8}"/>
                  </a:ext>
                </a:extLst>
              </p:cNvPr>
              <p:cNvSpPr/>
              <p:nvPr/>
            </p:nvSpPr>
            <p:spPr>
              <a:xfrm>
                <a:off x="2886807" y="8033460"/>
                <a:ext cx="2203298" cy="592473"/>
              </a:xfrm>
              <a:custGeom>
                <a:avLst/>
                <a:gdLst>
                  <a:gd name="connsiteX0" fmla="*/ 0 w 1018670"/>
                  <a:gd name="connsiteY0" fmla="*/ 40509 h 405091"/>
                  <a:gd name="connsiteX1" fmla="*/ 40509 w 1018670"/>
                  <a:gd name="connsiteY1" fmla="*/ 0 h 405091"/>
                  <a:gd name="connsiteX2" fmla="*/ 978161 w 1018670"/>
                  <a:gd name="connsiteY2" fmla="*/ 0 h 405091"/>
                  <a:gd name="connsiteX3" fmla="*/ 1018670 w 1018670"/>
                  <a:gd name="connsiteY3" fmla="*/ 40509 h 405091"/>
                  <a:gd name="connsiteX4" fmla="*/ 1018670 w 1018670"/>
                  <a:gd name="connsiteY4" fmla="*/ 364582 h 405091"/>
                  <a:gd name="connsiteX5" fmla="*/ 978161 w 1018670"/>
                  <a:gd name="connsiteY5" fmla="*/ 405091 h 405091"/>
                  <a:gd name="connsiteX6" fmla="*/ 40509 w 1018670"/>
                  <a:gd name="connsiteY6" fmla="*/ 405091 h 405091"/>
                  <a:gd name="connsiteX7" fmla="*/ 0 w 1018670"/>
                  <a:gd name="connsiteY7" fmla="*/ 364582 h 405091"/>
                  <a:gd name="connsiteX8" fmla="*/ 0 w 1018670"/>
                  <a:gd name="connsiteY8" fmla="*/ 40509 h 405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18670" h="405091">
                    <a:moveTo>
                      <a:pt x="0" y="40509"/>
                    </a:moveTo>
                    <a:cubicBezTo>
                      <a:pt x="0" y="18136"/>
                      <a:pt x="18136" y="0"/>
                      <a:pt x="40509" y="0"/>
                    </a:cubicBezTo>
                    <a:lnTo>
                      <a:pt x="978161" y="0"/>
                    </a:lnTo>
                    <a:cubicBezTo>
                      <a:pt x="1000534" y="0"/>
                      <a:pt x="1018670" y="18136"/>
                      <a:pt x="1018670" y="40509"/>
                    </a:cubicBezTo>
                    <a:lnTo>
                      <a:pt x="1018670" y="364582"/>
                    </a:lnTo>
                    <a:cubicBezTo>
                      <a:pt x="1018670" y="386955"/>
                      <a:pt x="1000534" y="405091"/>
                      <a:pt x="978161" y="405091"/>
                    </a:cubicBezTo>
                    <a:lnTo>
                      <a:pt x="40509" y="405091"/>
                    </a:lnTo>
                    <a:cubicBezTo>
                      <a:pt x="18136" y="405091"/>
                      <a:pt x="0" y="386955"/>
                      <a:pt x="0" y="364582"/>
                    </a:cubicBezTo>
                    <a:lnTo>
                      <a:pt x="0" y="40509"/>
                    </a:lnTo>
                    <a:close/>
                  </a:path>
                </a:pathLst>
              </a:custGeom>
              <a:solidFill>
                <a:srgbClr val="54768C"/>
              </a:solidFill>
              <a:ln>
                <a:noFill/>
              </a:ln>
            </p:spPr>
            <p:style>
              <a:lnRef idx="2">
                <a:schemeClr val="lt1">
                  <a:hueOff val="0"/>
                  <a:satOff val="0"/>
                  <a:lumOff val="0"/>
                  <a:alphaOff val="0"/>
                </a:schemeClr>
              </a:lnRef>
              <a:fillRef idx="1">
                <a:scrgbClr r="0" g="0" b="0"/>
              </a:fillRef>
              <a:effectRef idx="0">
                <a:schemeClr val="accent6">
                  <a:hueOff val="0"/>
                  <a:satOff val="0"/>
                  <a:lumOff val="0"/>
                  <a:alphaOff val="0"/>
                </a:schemeClr>
              </a:effectRef>
              <a:fontRef idx="minor">
                <a:schemeClr val="lt1"/>
              </a:fontRef>
            </p:style>
            <p:txBody>
              <a:bodyPr spcFirstLastPara="0" vert="horz" wrap="square" lIns="38535" tIns="29645" rIns="38535" bIns="29645" numCol="1" spcCol="1270" anchor="ctr" anchorCtr="0">
                <a:noAutofit/>
              </a:bodyPr>
              <a:lstStyle/>
              <a:p>
                <a:pPr marL="0" lvl="0" indent="0" algn="ctr" defTabSz="622300">
                  <a:spcBef>
                    <a:spcPct val="0"/>
                  </a:spcBef>
                  <a:buNone/>
                </a:pPr>
                <a:r>
                  <a:rPr lang="en-CA" sz="1200" b="1" kern="1200" noProof="0" dirty="0">
                    <a:latin typeface="Aptos" panose="020B0004020202020204" pitchFamily="34" charset="0"/>
                  </a:rPr>
                  <a:t>Exposure &amp; Experience</a:t>
                </a:r>
                <a:endParaRPr lang="en-CA" sz="1400" b="1" kern="1200" noProof="0" dirty="0">
                  <a:latin typeface="Aptos" panose="020B0004020202020204" pitchFamily="34" charset="0"/>
                </a:endParaRPr>
              </a:p>
              <a:p>
                <a:pPr marL="0" lvl="0" indent="0" algn="ctr" defTabSz="622300">
                  <a:spcBef>
                    <a:spcPct val="0"/>
                  </a:spcBef>
                  <a:buNone/>
                </a:pPr>
                <a:r>
                  <a:rPr lang="en-CA" sz="1200" b="1" noProof="0" dirty="0">
                    <a:latin typeface="Aptos" panose="020B0004020202020204" pitchFamily="34" charset="0"/>
                  </a:rPr>
                  <a:t>Participants</a:t>
                </a:r>
                <a:endParaRPr lang="en-CA" sz="2000" b="1" kern="1200" noProof="0" dirty="0">
                  <a:latin typeface="Aptos" panose="020B0004020202020204" pitchFamily="34" charset="0"/>
                </a:endParaRPr>
              </a:p>
            </p:txBody>
          </p:sp>
          <p:sp>
            <p:nvSpPr>
              <p:cNvPr id="18" name="TextBox 17">
                <a:extLst>
                  <a:ext uri="{FF2B5EF4-FFF2-40B4-BE49-F238E27FC236}">
                    <a16:creationId xmlns:a16="http://schemas.microsoft.com/office/drawing/2014/main" id="{8C2F06CB-2053-42BA-3F91-3E75754600A1}"/>
                  </a:ext>
                </a:extLst>
              </p:cNvPr>
              <p:cNvSpPr txBox="1"/>
              <p:nvPr/>
            </p:nvSpPr>
            <p:spPr>
              <a:xfrm>
                <a:off x="2489822" y="8033460"/>
                <a:ext cx="287003" cy="369332"/>
              </a:xfrm>
              <a:prstGeom prst="rect">
                <a:avLst/>
              </a:prstGeom>
              <a:noFill/>
            </p:spPr>
            <p:txBody>
              <a:bodyPr wrap="square">
                <a:spAutoFit/>
              </a:bodyPr>
              <a:lstStyle/>
              <a:p>
                <a:r>
                  <a:rPr lang="en-CA" noProof="0" dirty="0">
                    <a:solidFill>
                      <a:srgbClr val="63005D"/>
                    </a:solidFill>
                    <a:latin typeface="Aptos" panose="020B0004020202020204" pitchFamily="34" charset="0"/>
                  </a:rPr>
                  <a:t>+</a:t>
                </a:r>
                <a:endParaRPr lang="en-CA" noProof="0" dirty="0"/>
              </a:p>
            </p:txBody>
          </p:sp>
        </p:grpSp>
      </p:grpSp>
    </p:spTree>
    <p:extLst>
      <p:ext uri="{BB962C8B-B14F-4D97-AF65-F5344CB8AC3E}">
        <p14:creationId xmlns:p14="http://schemas.microsoft.com/office/powerpoint/2010/main" val="287723864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12322AB-77E2-9F39-2373-8AB2DA62B929}"/>
            </a:ext>
          </a:extLst>
        </p:cNvPr>
        <p:cNvGrpSpPr/>
        <p:nvPr/>
      </p:nvGrpSpPr>
      <p:grpSpPr>
        <a:xfrm>
          <a:off x="0" y="0"/>
          <a:ext cx="0" cy="0"/>
          <a:chOff x="0" y="0"/>
          <a:chExt cx="0" cy="0"/>
        </a:xfrm>
      </p:grpSpPr>
      <p:sp>
        <p:nvSpPr>
          <p:cNvPr id="5" name="Rectangle 4">
            <a:extLst>
              <a:ext uri="{FF2B5EF4-FFF2-40B4-BE49-F238E27FC236}">
                <a16:creationId xmlns:a16="http://schemas.microsoft.com/office/drawing/2014/main" id="{7BE9F9DC-1641-F8D5-3EA5-376E46CFA46A}"/>
              </a:ext>
            </a:extLst>
          </p:cNvPr>
          <p:cNvSpPr/>
          <p:nvPr/>
        </p:nvSpPr>
        <p:spPr>
          <a:xfrm>
            <a:off x="-7947" y="0"/>
            <a:ext cx="4604009" cy="9133639"/>
          </a:xfrm>
          <a:prstGeom prst="rect">
            <a:avLst/>
          </a:prstGeom>
          <a:solidFill>
            <a:srgbClr val="F6F3F0"/>
          </a:solidFill>
          <a:ln>
            <a:noFill/>
          </a:ln>
          <a:effectLst>
            <a:outerShdw dist="38100" dir="5400000" algn="t" rotWithShape="0">
              <a:schemeClr val="bg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lnSpc>
                <a:spcPct val="95000"/>
              </a:lnSpc>
            </a:pPr>
            <a:endParaRPr lang="en-CA" b="1" noProof="0" dirty="0">
              <a:solidFill>
                <a:schemeClr val="tx2"/>
              </a:solidFill>
              <a:latin typeface="+mj-lt"/>
            </a:endParaRPr>
          </a:p>
        </p:txBody>
      </p:sp>
      <p:cxnSp>
        <p:nvCxnSpPr>
          <p:cNvPr id="12" name="Straight Connector 11">
            <a:extLst>
              <a:ext uri="{FF2B5EF4-FFF2-40B4-BE49-F238E27FC236}">
                <a16:creationId xmlns:a16="http://schemas.microsoft.com/office/drawing/2014/main" id="{4EF69AAA-8959-41E9-CBEF-196157AF9940}"/>
              </a:ext>
            </a:extLst>
          </p:cNvPr>
          <p:cNvCxnSpPr/>
          <p:nvPr/>
        </p:nvCxnSpPr>
        <p:spPr>
          <a:xfrm>
            <a:off x="616044" y="2955598"/>
            <a:ext cx="3708000" cy="0"/>
          </a:xfrm>
          <a:prstGeom prst="line">
            <a:avLst/>
          </a:prstGeom>
          <a:ln w="19050">
            <a:solidFill>
              <a:schemeClr val="accent6"/>
            </a:solidFill>
          </a:ln>
        </p:spPr>
        <p:style>
          <a:lnRef idx="1">
            <a:schemeClr val="accent1"/>
          </a:lnRef>
          <a:fillRef idx="0">
            <a:schemeClr val="accent1"/>
          </a:fillRef>
          <a:effectRef idx="0">
            <a:schemeClr val="accent1"/>
          </a:effectRef>
          <a:fontRef idx="minor">
            <a:schemeClr val="tx1"/>
          </a:fontRef>
        </p:style>
      </p:cxnSp>
      <p:sp>
        <p:nvSpPr>
          <p:cNvPr id="11" name="Title 10">
            <a:extLst>
              <a:ext uri="{FF2B5EF4-FFF2-40B4-BE49-F238E27FC236}">
                <a16:creationId xmlns:a16="http://schemas.microsoft.com/office/drawing/2014/main" id="{E07D0679-FC5F-5554-F242-5F02F96C6CA8}"/>
              </a:ext>
            </a:extLst>
          </p:cNvPr>
          <p:cNvSpPr>
            <a:spLocks noGrp="1"/>
          </p:cNvSpPr>
          <p:nvPr>
            <p:ph type="title"/>
          </p:nvPr>
        </p:nvSpPr>
        <p:spPr>
          <a:xfrm>
            <a:off x="406769" y="2153629"/>
            <a:ext cx="3536725" cy="289565"/>
          </a:xfrm>
        </p:spPr>
        <p:txBody>
          <a:bodyPr/>
          <a:lstStyle/>
          <a:p>
            <a:pPr>
              <a:lnSpc>
                <a:spcPct val="100000"/>
              </a:lnSpc>
              <a:spcAft>
                <a:spcPts val="0"/>
              </a:spcAft>
            </a:pPr>
            <a:r>
              <a:rPr lang="en-CA" sz="1200" b="1" noProof="0" dirty="0">
                <a:solidFill>
                  <a:schemeClr val="tx1">
                    <a:lumMod val="75000"/>
                    <a:lumOff val="25000"/>
                  </a:schemeClr>
                </a:solidFill>
                <a:latin typeface="Aptos" panose="020B0004020202020204" pitchFamily="34" charset="0"/>
              </a:rPr>
              <a:t>Figure 11: Total LTC reach per year, 2017-2024</a:t>
            </a:r>
            <a:endParaRPr lang="en-CA" sz="1200" noProof="0" dirty="0">
              <a:solidFill>
                <a:schemeClr val="tx1">
                  <a:lumMod val="75000"/>
                  <a:lumOff val="25000"/>
                </a:schemeClr>
              </a:solidFill>
              <a:latin typeface="Aptos" panose="020B0004020202020204" pitchFamily="34" charset="0"/>
            </a:endParaRPr>
          </a:p>
        </p:txBody>
      </p:sp>
      <p:sp>
        <p:nvSpPr>
          <p:cNvPr id="7" name="Content Placeholder 6">
            <a:extLst>
              <a:ext uri="{FF2B5EF4-FFF2-40B4-BE49-F238E27FC236}">
                <a16:creationId xmlns:a16="http://schemas.microsoft.com/office/drawing/2014/main" id="{B9FE87BF-9BAC-C5C7-4154-A303EF9DA1D2}"/>
              </a:ext>
            </a:extLst>
          </p:cNvPr>
          <p:cNvSpPr>
            <a:spLocks noGrp="1"/>
          </p:cNvSpPr>
          <p:nvPr>
            <p:ph idx="4294967295"/>
          </p:nvPr>
        </p:nvSpPr>
        <p:spPr>
          <a:xfrm>
            <a:off x="4730367" y="511569"/>
            <a:ext cx="1885304" cy="3850184"/>
          </a:xfrm>
        </p:spPr>
        <p:txBody>
          <a:bodyPr/>
          <a:lstStyle/>
          <a:p>
            <a:pPr lvl="1">
              <a:lnSpc>
                <a:spcPct val="114000"/>
              </a:lnSpc>
            </a:pPr>
            <a:r>
              <a:rPr lang="en-CA" spc="30" noProof="0" dirty="0"/>
              <a:t>Program Reach</a:t>
            </a:r>
          </a:p>
          <a:p>
            <a:pPr>
              <a:lnSpc>
                <a:spcPct val="114000"/>
              </a:lnSpc>
            </a:pPr>
            <a:r>
              <a:rPr lang="en-CA" noProof="0" dirty="0"/>
              <a:t>The LTC Program surpassed its annual target of 100,000 contacts and participants in both 2019-20 and in 2023-24. </a:t>
            </a:r>
          </a:p>
          <a:p>
            <a:pPr>
              <a:lnSpc>
                <a:spcPct val="114000"/>
              </a:lnSpc>
            </a:pPr>
            <a:r>
              <a:rPr lang="en-CA" noProof="0" dirty="0"/>
              <a:t>Between these peaks, impacts of the COVID-19 pandemic are evident, all in-person activities pausing in 2020, followed by two years of gradual recovery. </a:t>
            </a:r>
          </a:p>
          <a:p>
            <a:pPr>
              <a:lnSpc>
                <a:spcPct val="114000"/>
              </a:lnSpc>
            </a:pPr>
            <a:r>
              <a:rPr lang="en-CA" noProof="0" dirty="0"/>
              <a:t>The 2024-25 season also saw a decline in reach relative to the previous year. Analysis suggests this was due to the closure of the Saskatoon urban hub as well LTC teams attending fewer festivals and large public events (see p. 29).</a:t>
            </a:r>
          </a:p>
        </p:txBody>
      </p:sp>
      <p:grpSp>
        <p:nvGrpSpPr>
          <p:cNvPr id="3" name="Group 2">
            <a:extLst>
              <a:ext uri="{FF2B5EF4-FFF2-40B4-BE49-F238E27FC236}">
                <a16:creationId xmlns:a16="http://schemas.microsoft.com/office/drawing/2014/main" id="{F2442945-A1AE-36D9-E957-E07D6635A41B}"/>
              </a:ext>
            </a:extLst>
          </p:cNvPr>
          <p:cNvGrpSpPr>
            <a:grpSpLocks noChangeAspect="1"/>
          </p:cNvGrpSpPr>
          <p:nvPr/>
        </p:nvGrpSpPr>
        <p:grpSpPr>
          <a:xfrm>
            <a:off x="232764" y="5122620"/>
            <a:ext cx="4038065" cy="3729850"/>
            <a:chOff x="2437838" y="4967756"/>
            <a:chExt cx="4127639" cy="3812587"/>
          </a:xfrm>
        </p:grpSpPr>
        <p:pic>
          <p:nvPicPr>
            <p:cNvPr id="2" name="Picture 1">
              <a:extLst>
                <a:ext uri="{FF2B5EF4-FFF2-40B4-BE49-F238E27FC236}">
                  <a16:creationId xmlns:a16="http://schemas.microsoft.com/office/drawing/2014/main" id="{A9CBE1B9-C3F5-2066-132E-C70E1C662C29}"/>
                </a:ext>
              </a:extLst>
            </p:cNvPr>
            <p:cNvPicPr preferRelativeResize="0">
              <a:picLocks noChangeAspect="1"/>
            </p:cNvPicPr>
            <p:nvPr/>
          </p:nvPicPr>
          <p:blipFill rotWithShape="1">
            <a:blip r:embed="rId2" cstate="print">
              <a:extLst>
                <a:ext uri="{28A0092B-C50C-407E-A947-70E740481C1C}">
                  <a14:useLocalDpi xmlns:a14="http://schemas.microsoft.com/office/drawing/2010/main"/>
                </a:ext>
              </a:extLst>
            </a:blip>
            <a:srcRect/>
            <a:stretch/>
          </p:blipFill>
          <p:spPr>
            <a:xfrm>
              <a:off x="2472416" y="4967756"/>
              <a:ext cx="4093061" cy="3537883"/>
            </a:xfrm>
            <a:prstGeom prst="rect">
              <a:avLst/>
            </a:prstGeom>
          </p:spPr>
        </p:pic>
        <p:sp>
          <p:nvSpPr>
            <p:cNvPr id="45" name="TextBox 44">
              <a:extLst>
                <a:ext uri="{FF2B5EF4-FFF2-40B4-BE49-F238E27FC236}">
                  <a16:creationId xmlns:a16="http://schemas.microsoft.com/office/drawing/2014/main" id="{17A8D1D6-38E6-B1F8-ECF8-D902811FF08F}"/>
                </a:ext>
              </a:extLst>
            </p:cNvPr>
            <p:cNvSpPr txBox="1"/>
            <p:nvPr/>
          </p:nvSpPr>
          <p:spPr>
            <a:xfrm>
              <a:off x="4788872" y="7496155"/>
              <a:ext cx="576000" cy="382880"/>
            </a:xfrm>
            <a:prstGeom prst="roundRect">
              <a:avLst/>
            </a:prstGeom>
            <a:solidFill>
              <a:srgbClr val="FFFFFF">
                <a:alpha val="94000"/>
              </a:srgbClr>
            </a:solidFill>
            <a:ln>
              <a:noFill/>
            </a:ln>
          </p:spPr>
          <p:txBody>
            <a:bodyPr wrap="square" lIns="0" tIns="0" rIns="0" bIns="0" rtlCol="0" anchor="ctr">
              <a:spAutoFit/>
            </a:bodyPr>
            <a:lstStyle/>
            <a:p>
              <a:pPr algn="ctr"/>
              <a:r>
                <a:rPr lang="en-CA" sz="1200" b="1" spc="-40" noProof="0" dirty="0">
                  <a:solidFill>
                    <a:srgbClr val="7F217F"/>
                  </a:solidFill>
                  <a:latin typeface="Aptos" panose="020B0004020202020204" pitchFamily="34" charset="0"/>
                </a:rPr>
                <a:t>14,000</a:t>
              </a:r>
            </a:p>
            <a:p>
              <a:pPr algn="ctr"/>
              <a:r>
                <a:rPr lang="en-CA" sz="1000" spc="50" noProof="0" dirty="0">
                  <a:solidFill>
                    <a:srgbClr val="63005D"/>
                  </a:solidFill>
                </a:rPr>
                <a:t>Ottawa</a:t>
              </a:r>
              <a:endParaRPr lang="en-CA" sz="1600" spc="50" noProof="0" dirty="0">
                <a:solidFill>
                  <a:srgbClr val="63005D"/>
                </a:solidFill>
              </a:endParaRPr>
            </a:p>
          </p:txBody>
        </p:sp>
        <p:sp>
          <p:nvSpPr>
            <p:cNvPr id="46" name="TextBox 45">
              <a:extLst>
                <a:ext uri="{FF2B5EF4-FFF2-40B4-BE49-F238E27FC236}">
                  <a16:creationId xmlns:a16="http://schemas.microsoft.com/office/drawing/2014/main" id="{74C1E8DA-D56E-916D-417D-23BB4777C1A5}"/>
                </a:ext>
              </a:extLst>
            </p:cNvPr>
            <p:cNvSpPr txBox="1"/>
            <p:nvPr/>
          </p:nvSpPr>
          <p:spPr>
            <a:xfrm>
              <a:off x="5968248" y="7192708"/>
              <a:ext cx="576000" cy="382880"/>
            </a:xfrm>
            <a:prstGeom prst="roundRect">
              <a:avLst/>
            </a:prstGeom>
            <a:solidFill>
              <a:schemeClr val="bg1">
                <a:alpha val="85098"/>
              </a:schemeClr>
            </a:solidFill>
            <a:ln>
              <a:noFill/>
            </a:ln>
          </p:spPr>
          <p:txBody>
            <a:bodyPr wrap="square" lIns="0" tIns="0" rIns="0" bIns="0" rtlCol="0" anchor="ctr">
              <a:spAutoFit/>
            </a:bodyPr>
            <a:lstStyle/>
            <a:p>
              <a:pPr algn="ctr"/>
              <a:r>
                <a:rPr lang="en-CA" sz="1200" b="1" spc="-40" noProof="0" dirty="0">
                  <a:solidFill>
                    <a:srgbClr val="7F217F"/>
                  </a:solidFill>
                  <a:latin typeface="Aptos" panose="020B0004020202020204" pitchFamily="34" charset="0"/>
                </a:rPr>
                <a:t>11,800</a:t>
              </a:r>
            </a:p>
            <a:p>
              <a:pPr algn="ctr"/>
              <a:r>
                <a:rPr lang="en-CA" sz="1000" spc="50" noProof="0" dirty="0">
                  <a:solidFill>
                    <a:srgbClr val="63005D"/>
                  </a:solidFill>
                </a:rPr>
                <a:t>Halifax</a:t>
              </a:r>
              <a:endParaRPr lang="en-CA" sz="1600" spc="50" noProof="0" dirty="0">
                <a:solidFill>
                  <a:srgbClr val="63005D"/>
                </a:solidFill>
              </a:endParaRPr>
            </a:p>
          </p:txBody>
        </p:sp>
        <p:sp>
          <p:nvSpPr>
            <p:cNvPr id="37" name="TextBox 36">
              <a:extLst>
                <a:ext uri="{FF2B5EF4-FFF2-40B4-BE49-F238E27FC236}">
                  <a16:creationId xmlns:a16="http://schemas.microsoft.com/office/drawing/2014/main" id="{88C07062-F92C-6A5C-C160-CAA33D556B8B}"/>
                </a:ext>
              </a:extLst>
            </p:cNvPr>
            <p:cNvSpPr txBox="1"/>
            <p:nvPr/>
          </p:nvSpPr>
          <p:spPr>
            <a:xfrm>
              <a:off x="5560666" y="8069374"/>
              <a:ext cx="683999" cy="382880"/>
            </a:xfrm>
            <a:prstGeom prst="roundRect">
              <a:avLst/>
            </a:prstGeom>
            <a:solidFill>
              <a:schemeClr val="bg1">
                <a:alpha val="85098"/>
              </a:schemeClr>
            </a:solidFill>
            <a:ln>
              <a:noFill/>
            </a:ln>
          </p:spPr>
          <p:txBody>
            <a:bodyPr wrap="square" lIns="0" tIns="0" rIns="0" bIns="0" rtlCol="0" anchor="ctr">
              <a:spAutoFit/>
            </a:bodyPr>
            <a:lstStyle/>
            <a:p>
              <a:pPr algn="ctr"/>
              <a:r>
                <a:rPr lang="en-CA" sz="1200" b="1" spc="-40" noProof="0" dirty="0">
                  <a:solidFill>
                    <a:srgbClr val="7F217F"/>
                  </a:solidFill>
                  <a:latin typeface="Aptos" panose="020B0004020202020204" pitchFamily="34" charset="0"/>
                </a:rPr>
                <a:t>21,000</a:t>
              </a:r>
            </a:p>
            <a:p>
              <a:pPr algn="ctr"/>
              <a:r>
                <a:rPr lang="en-CA" sz="1000" spc="50" noProof="0" dirty="0">
                  <a:solidFill>
                    <a:srgbClr val="63005D"/>
                  </a:solidFill>
                </a:rPr>
                <a:t>Montreal</a:t>
              </a:r>
              <a:endParaRPr lang="en-CA" sz="1600" spc="50" noProof="0" dirty="0">
                <a:solidFill>
                  <a:srgbClr val="63005D"/>
                </a:solidFill>
              </a:endParaRPr>
            </a:p>
          </p:txBody>
        </p:sp>
        <p:sp>
          <p:nvSpPr>
            <p:cNvPr id="48" name="TextBox 47">
              <a:extLst>
                <a:ext uri="{FF2B5EF4-FFF2-40B4-BE49-F238E27FC236}">
                  <a16:creationId xmlns:a16="http://schemas.microsoft.com/office/drawing/2014/main" id="{CAD21EB5-E6D5-29D3-72B6-CE2F89E2FDDE}"/>
                </a:ext>
              </a:extLst>
            </p:cNvPr>
            <p:cNvSpPr txBox="1"/>
            <p:nvPr/>
          </p:nvSpPr>
          <p:spPr>
            <a:xfrm>
              <a:off x="3744524" y="7487453"/>
              <a:ext cx="792000" cy="382880"/>
            </a:xfrm>
            <a:prstGeom prst="roundRect">
              <a:avLst/>
            </a:prstGeom>
            <a:solidFill>
              <a:schemeClr val="bg1">
                <a:alpha val="85098"/>
              </a:schemeClr>
            </a:solidFill>
            <a:ln>
              <a:noFill/>
            </a:ln>
          </p:spPr>
          <p:txBody>
            <a:bodyPr wrap="square" lIns="0" tIns="0" rIns="0" bIns="0" rtlCol="0" anchor="ctr">
              <a:spAutoFit/>
            </a:bodyPr>
            <a:lstStyle/>
            <a:p>
              <a:pPr algn="ctr"/>
              <a:r>
                <a:rPr lang="en-CA" sz="1200" b="1" spc="-40" noProof="0" dirty="0">
                  <a:solidFill>
                    <a:srgbClr val="7F217F"/>
                  </a:solidFill>
                  <a:latin typeface="Aptos" panose="020B0004020202020204" pitchFamily="34" charset="0"/>
                </a:rPr>
                <a:t>9,700</a:t>
              </a:r>
            </a:p>
            <a:p>
              <a:pPr algn="ctr"/>
              <a:r>
                <a:rPr lang="en-CA" sz="1000" spc="50" noProof="0" dirty="0">
                  <a:solidFill>
                    <a:srgbClr val="63005D"/>
                  </a:solidFill>
                </a:rPr>
                <a:t>Saskatoon</a:t>
              </a:r>
              <a:endParaRPr lang="en-CA" sz="1600" spc="50" noProof="0" dirty="0">
                <a:solidFill>
                  <a:srgbClr val="63005D"/>
                </a:solidFill>
              </a:endParaRPr>
            </a:p>
          </p:txBody>
        </p:sp>
        <p:sp>
          <p:nvSpPr>
            <p:cNvPr id="49" name="TextBox 48">
              <a:extLst>
                <a:ext uri="{FF2B5EF4-FFF2-40B4-BE49-F238E27FC236}">
                  <a16:creationId xmlns:a16="http://schemas.microsoft.com/office/drawing/2014/main" id="{E5B1E3BE-D56E-02F8-9F0D-3BDE37C1CBBC}"/>
                </a:ext>
              </a:extLst>
            </p:cNvPr>
            <p:cNvSpPr txBox="1"/>
            <p:nvPr/>
          </p:nvSpPr>
          <p:spPr>
            <a:xfrm>
              <a:off x="2840347" y="8314199"/>
              <a:ext cx="988789" cy="382880"/>
            </a:xfrm>
            <a:prstGeom prst="roundRect">
              <a:avLst/>
            </a:prstGeom>
            <a:solidFill>
              <a:schemeClr val="bg1"/>
            </a:solidFill>
            <a:ln>
              <a:noFill/>
            </a:ln>
          </p:spPr>
          <p:txBody>
            <a:bodyPr wrap="square" lIns="0" tIns="0" rIns="0" bIns="0" rtlCol="0" anchor="ctr">
              <a:spAutoFit/>
            </a:bodyPr>
            <a:lstStyle/>
            <a:p>
              <a:pPr algn="ctr"/>
              <a:r>
                <a:rPr lang="en-CA" sz="1200" b="1" spc="-40" noProof="0" dirty="0">
                  <a:solidFill>
                    <a:srgbClr val="7F217F"/>
                  </a:solidFill>
                  <a:latin typeface="Aptos" panose="020B0004020202020204" pitchFamily="34" charset="0"/>
                </a:rPr>
                <a:t>1,700 </a:t>
              </a:r>
            </a:p>
            <a:p>
              <a:pPr algn="ctr"/>
              <a:r>
                <a:rPr lang="en-CA" sz="1000" spc="50" noProof="0" dirty="0">
                  <a:solidFill>
                    <a:srgbClr val="63005D"/>
                  </a:solidFill>
                </a:rPr>
                <a:t>Non-hubs</a:t>
              </a:r>
              <a:endParaRPr lang="en-CA" sz="1400" spc="50" noProof="0" dirty="0">
                <a:solidFill>
                  <a:srgbClr val="63005D"/>
                </a:solidFill>
              </a:endParaRPr>
            </a:p>
          </p:txBody>
        </p:sp>
        <p:sp>
          <p:nvSpPr>
            <p:cNvPr id="50" name="TextBox 49">
              <a:extLst>
                <a:ext uri="{FF2B5EF4-FFF2-40B4-BE49-F238E27FC236}">
                  <a16:creationId xmlns:a16="http://schemas.microsoft.com/office/drawing/2014/main" id="{F93EF6E7-02AE-B6DB-D473-88AE4C5387F5}"/>
                </a:ext>
              </a:extLst>
            </p:cNvPr>
            <p:cNvSpPr txBox="1"/>
            <p:nvPr/>
          </p:nvSpPr>
          <p:spPr>
            <a:xfrm>
              <a:off x="3212752" y="6701717"/>
              <a:ext cx="792000" cy="382880"/>
            </a:xfrm>
            <a:prstGeom prst="roundRect">
              <a:avLst/>
            </a:prstGeom>
            <a:solidFill>
              <a:schemeClr val="bg1">
                <a:alpha val="85098"/>
              </a:schemeClr>
            </a:solidFill>
            <a:ln>
              <a:noFill/>
            </a:ln>
          </p:spPr>
          <p:txBody>
            <a:bodyPr wrap="square" lIns="0" tIns="0" rIns="0" bIns="0" rtlCol="0">
              <a:spAutoFit/>
            </a:bodyPr>
            <a:lstStyle/>
            <a:p>
              <a:pPr algn="ctr"/>
              <a:r>
                <a:rPr lang="en-CA" sz="1200" b="1" spc="-40" noProof="0" dirty="0">
                  <a:solidFill>
                    <a:srgbClr val="7F217F"/>
                  </a:solidFill>
                  <a:latin typeface="Aptos" panose="020B0004020202020204" pitchFamily="34" charset="0"/>
                </a:rPr>
                <a:t>17,500</a:t>
              </a:r>
            </a:p>
            <a:p>
              <a:pPr algn="ctr"/>
              <a:r>
                <a:rPr lang="en-CA" sz="1000" spc="50" noProof="0" dirty="0">
                  <a:solidFill>
                    <a:srgbClr val="63005D"/>
                  </a:solidFill>
                </a:rPr>
                <a:t>Edmonton</a:t>
              </a:r>
              <a:endParaRPr lang="en-CA" sz="1400" spc="50" noProof="0" dirty="0">
                <a:solidFill>
                  <a:srgbClr val="63005D"/>
                </a:solidFill>
              </a:endParaRPr>
            </a:p>
          </p:txBody>
        </p:sp>
        <p:sp>
          <p:nvSpPr>
            <p:cNvPr id="52" name="TextBox 51">
              <a:extLst>
                <a:ext uri="{FF2B5EF4-FFF2-40B4-BE49-F238E27FC236}">
                  <a16:creationId xmlns:a16="http://schemas.microsoft.com/office/drawing/2014/main" id="{A1952FEB-E191-3B5C-9739-50913811D875}"/>
                </a:ext>
              </a:extLst>
            </p:cNvPr>
            <p:cNvSpPr txBox="1"/>
            <p:nvPr/>
          </p:nvSpPr>
          <p:spPr>
            <a:xfrm>
              <a:off x="2437838" y="7545061"/>
              <a:ext cx="846367" cy="382880"/>
            </a:xfrm>
            <a:prstGeom prst="roundRect">
              <a:avLst/>
            </a:prstGeom>
            <a:solidFill>
              <a:schemeClr val="bg1">
                <a:alpha val="87843"/>
              </a:schemeClr>
            </a:solidFill>
            <a:ln>
              <a:noFill/>
            </a:ln>
          </p:spPr>
          <p:txBody>
            <a:bodyPr wrap="square" lIns="0" tIns="0" rIns="0" bIns="0" rtlCol="0" anchor="ctr">
              <a:spAutoFit/>
            </a:bodyPr>
            <a:lstStyle/>
            <a:p>
              <a:pPr algn="ctr"/>
              <a:r>
                <a:rPr lang="en-CA" sz="1200" b="1" spc="-40" noProof="0" dirty="0">
                  <a:solidFill>
                    <a:srgbClr val="7F217F"/>
                  </a:solidFill>
                  <a:latin typeface="Aptos" panose="020B0004020202020204" pitchFamily="34" charset="0"/>
                </a:rPr>
                <a:t>11,600</a:t>
              </a:r>
            </a:p>
            <a:p>
              <a:pPr algn="ctr"/>
              <a:r>
                <a:rPr lang="en-CA" sz="1000" spc="50" noProof="0" dirty="0">
                  <a:solidFill>
                    <a:srgbClr val="63005D"/>
                  </a:solidFill>
                </a:rPr>
                <a:t>Vancouver</a:t>
              </a:r>
              <a:endParaRPr lang="en-CA" sz="1400" spc="50" noProof="0" dirty="0">
                <a:solidFill>
                  <a:srgbClr val="63005D"/>
                </a:solidFill>
              </a:endParaRPr>
            </a:p>
          </p:txBody>
        </p:sp>
        <p:sp>
          <p:nvSpPr>
            <p:cNvPr id="53" name="TextBox 52">
              <a:extLst>
                <a:ext uri="{FF2B5EF4-FFF2-40B4-BE49-F238E27FC236}">
                  <a16:creationId xmlns:a16="http://schemas.microsoft.com/office/drawing/2014/main" id="{BE9F5ED2-A4C5-D60E-342D-F470D6628D15}"/>
                </a:ext>
              </a:extLst>
            </p:cNvPr>
            <p:cNvSpPr txBox="1"/>
            <p:nvPr/>
          </p:nvSpPr>
          <p:spPr>
            <a:xfrm>
              <a:off x="4716871" y="8380059"/>
              <a:ext cx="648000" cy="400284"/>
            </a:xfrm>
            <a:prstGeom prst="roundRect">
              <a:avLst/>
            </a:prstGeom>
            <a:solidFill>
              <a:schemeClr val="bg1">
                <a:alpha val="85098"/>
              </a:schemeClr>
            </a:solidFill>
            <a:ln>
              <a:noFill/>
            </a:ln>
          </p:spPr>
          <p:txBody>
            <a:bodyPr wrap="square" lIns="0" tIns="0" rIns="0" bIns="0" rtlCol="0" anchor="ctr">
              <a:spAutoFit/>
            </a:bodyPr>
            <a:lstStyle/>
            <a:p>
              <a:pPr algn="ctr"/>
              <a:r>
                <a:rPr lang="en-CA" sz="1200" b="1" spc="-40" noProof="0" dirty="0">
                  <a:solidFill>
                    <a:srgbClr val="7F217F"/>
                  </a:solidFill>
                  <a:latin typeface="Aptos" panose="020B0004020202020204" pitchFamily="34" charset="0"/>
                </a:rPr>
                <a:t>19,300</a:t>
              </a:r>
            </a:p>
            <a:p>
              <a:pPr algn="ctr"/>
              <a:r>
                <a:rPr lang="en-CA" sz="1100" spc="50" noProof="0" dirty="0">
                  <a:solidFill>
                    <a:srgbClr val="63005D"/>
                  </a:solidFill>
                </a:rPr>
                <a:t>Toronto</a:t>
              </a:r>
              <a:endParaRPr lang="en-CA" sz="1600" spc="50" noProof="0" dirty="0">
                <a:solidFill>
                  <a:srgbClr val="63005D"/>
                </a:solidFill>
              </a:endParaRPr>
            </a:p>
          </p:txBody>
        </p:sp>
      </p:grpSp>
      <p:graphicFrame>
        <p:nvGraphicFramePr>
          <p:cNvPr id="40" name="Chart 39">
            <a:extLst>
              <a:ext uri="{FF2B5EF4-FFF2-40B4-BE49-F238E27FC236}">
                <a16:creationId xmlns:a16="http://schemas.microsoft.com/office/drawing/2014/main" id="{AF241726-1AE7-6AEA-BDC4-5B40FFD7451E}"/>
              </a:ext>
            </a:extLst>
          </p:cNvPr>
          <p:cNvGraphicFramePr>
            <a:graphicFrameLocks/>
          </p:cNvGraphicFramePr>
          <p:nvPr>
            <p:extLst>
              <p:ext uri="{D42A27DB-BD31-4B8C-83A1-F6EECF244321}">
                <p14:modId xmlns:p14="http://schemas.microsoft.com/office/powerpoint/2010/main" val="2042725913"/>
              </p:ext>
            </p:extLst>
          </p:nvPr>
        </p:nvGraphicFramePr>
        <p:xfrm>
          <a:off x="121612" y="2418886"/>
          <a:ext cx="4202432" cy="2311405"/>
        </p:xfrm>
        <a:graphic>
          <a:graphicData uri="http://schemas.openxmlformats.org/drawingml/2006/chart">
            <c:chart xmlns:c="http://schemas.openxmlformats.org/drawingml/2006/chart" xmlns:r="http://schemas.openxmlformats.org/officeDocument/2006/relationships" r:id="rId3"/>
          </a:graphicData>
        </a:graphic>
      </p:graphicFrame>
      <p:sp>
        <p:nvSpPr>
          <p:cNvPr id="42" name="Content Placeholder 6">
            <a:extLst>
              <a:ext uri="{FF2B5EF4-FFF2-40B4-BE49-F238E27FC236}">
                <a16:creationId xmlns:a16="http://schemas.microsoft.com/office/drawing/2014/main" id="{D9B0CE11-ABA9-8DB8-576B-14B8B3F3A1FC}"/>
              </a:ext>
            </a:extLst>
          </p:cNvPr>
          <p:cNvSpPr txBox="1">
            <a:spLocks/>
          </p:cNvSpPr>
          <p:nvPr/>
        </p:nvSpPr>
        <p:spPr>
          <a:xfrm>
            <a:off x="4730592" y="4810483"/>
            <a:ext cx="1859120" cy="3151725"/>
          </a:xfrm>
          <a:prstGeom prst="rect">
            <a:avLst/>
          </a:prstGeom>
        </p:spPr>
        <p:txBody>
          <a:bodyPr vert="horz" lIns="0" tIns="0" rIns="0" bIns="0" rtlCol="0">
            <a:noAutofit/>
          </a:bodyPr>
          <a:lstStyle>
            <a:lvl1pPr marL="0" indent="0" algn="l" defTabSz="1219170" rtl="0" eaLnBrk="1" latinLnBrk="0" hangingPunct="1">
              <a:lnSpc>
                <a:spcPct val="120000"/>
              </a:lnSpc>
              <a:spcBef>
                <a:spcPts val="0"/>
              </a:spcBef>
              <a:spcAft>
                <a:spcPts val="600"/>
              </a:spcAft>
              <a:buFont typeface="Arial" panose="020B0604020202020204" pitchFamily="34" charset="0"/>
              <a:buChar char="​"/>
              <a:defRPr sz="1100" b="0" i="0" kern="1200">
                <a:solidFill>
                  <a:schemeClr val="tx2"/>
                </a:solidFill>
                <a:latin typeface="+mn-lt"/>
                <a:ea typeface="+mn-ea"/>
                <a:cs typeface="+mn-cs"/>
              </a:defRPr>
            </a:lvl1pPr>
            <a:lvl2pPr marL="0" indent="0" algn="l" defTabSz="1219170" rtl="0" eaLnBrk="1" latinLnBrk="0" hangingPunct="1">
              <a:lnSpc>
                <a:spcPct val="120000"/>
              </a:lnSpc>
              <a:spcBef>
                <a:spcPts val="0"/>
              </a:spcBef>
              <a:spcAft>
                <a:spcPts val="0"/>
              </a:spcAft>
              <a:buFont typeface="Arial" panose="020B0604020202020204" pitchFamily="34" charset="0"/>
              <a:buChar char="​"/>
              <a:defRPr sz="1200" i="0" kern="1200">
                <a:solidFill>
                  <a:srgbClr val="007C7C"/>
                </a:solidFill>
                <a:latin typeface="HelveticaNeue LT 55 Roman" panose="020B0604020202020204" pitchFamily="34" charset="0"/>
                <a:ea typeface="+mn-ea"/>
                <a:cs typeface="+mn-cs"/>
              </a:defRPr>
            </a:lvl2pPr>
            <a:lvl3pPr marL="0" indent="0" algn="l" defTabSz="1219170" rtl="0" eaLnBrk="1" latinLnBrk="0" hangingPunct="1">
              <a:lnSpc>
                <a:spcPct val="120000"/>
              </a:lnSpc>
              <a:spcBef>
                <a:spcPts val="800"/>
              </a:spcBef>
              <a:spcAft>
                <a:spcPts val="0"/>
              </a:spcAft>
              <a:buFont typeface="Arial" panose="020B0604020202020204" pitchFamily="34" charset="0"/>
              <a:buChar char="​"/>
              <a:defRPr sz="1600" b="0" kern="1200" baseline="0">
                <a:solidFill>
                  <a:srgbClr val="007C7C"/>
                </a:solidFill>
                <a:latin typeface="HelveticaNeue LT 45 Light" panose="020B0403020202020204" pitchFamily="34" charset="0"/>
                <a:ea typeface="+mn-ea"/>
                <a:cs typeface="Microsoft New Tai Lue" panose="020B0502040204020203" pitchFamily="34" charset="0"/>
              </a:defRPr>
            </a:lvl3pPr>
            <a:lvl4pPr marL="0" indent="0" algn="l" defTabSz="1219170" rtl="0" eaLnBrk="1" latinLnBrk="0" hangingPunct="1">
              <a:lnSpc>
                <a:spcPct val="120000"/>
              </a:lnSpc>
              <a:spcBef>
                <a:spcPts val="0"/>
              </a:spcBef>
              <a:spcAft>
                <a:spcPts val="600"/>
              </a:spcAft>
              <a:buFont typeface="Arial" panose="020B0604020202020204" pitchFamily="34" charset="0"/>
              <a:buChar char="​"/>
              <a:defRPr sz="1200" b="1" kern="1200">
                <a:solidFill>
                  <a:schemeClr val="tx2"/>
                </a:solidFill>
                <a:latin typeface="Microsoft New Tai Lue" panose="020B0502040204020203" pitchFamily="34" charset="0"/>
                <a:ea typeface="+mn-ea"/>
                <a:cs typeface="Microsoft New Tai Lue" panose="020B0502040204020203" pitchFamily="34" charset="0"/>
              </a:defRPr>
            </a:lvl4pPr>
            <a:lvl5pPr marL="228594" indent="-228594" algn="l" defTabSz="1219170" rtl="0" eaLnBrk="1" latinLnBrk="0" hangingPunct="1">
              <a:lnSpc>
                <a:spcPct val="120000"/>
              </a:lnSpc>
              <a:spcBef>
                <a:spcPts val="0"/>
              </a:spcBef>
              <a:spcAft>
                <a:spcPts val="600"/>
              </a:spcAft>
              <a:buFont typeface="Arial" panose="020B0604020202020204" pitchFamily="34" charset="0"/>
              <a:buChar char="•"/>
              <a:defRPr sz="1100" kern="1200">
                <a:solidFill>
                  <a:schemeClr val="tx2"/>
                </a:solidFill>
                <a:latin typeface="Microsoft New Tai Lue" panose="020B0502040204020203" pitchFamily="34" charset="0"/>
                <a:ea typeface="+mn-ea"/>
                <a:cs typeface="Microsoft New Tai Lue" panose="020B0502040204020203" pitchFamily="34" charset="0"/>
              </a:defRPr>
            </a:lvl5pPr>
            <a:lvl6pPr marL="228594" indent="0" algn="l" defTabSz="1219170" rtl="0" eaLnBrk="1" latinLnBrk="0" hangingPunct="1">
              <a:lnSpc>
                <a:spcPct val="120000"/>
              </a:lnSpc>
              <a:spcBef>
                <a:spcPts val="0"/>
              </a:spcBef>
              <a:spcAft>
                <a:spcPts val="600"/>
              </a:spcAft>
              <a:buFont typeface="Arial" panose="020B0604020202020204" pitchFamily="34" charset="0"/>
              <a:buNone/>
              <a:defRPr sz="1050" kern="1200" baseline="0">
                <a:solidFill>
                  <a:schemeClr val="tx2"/>
                </a:solidFill>
                <a:latin typeface="+mn-lt"/>
                <a:ea typeface="+mn-ea"/>
                <a:cs typeface="+mn-cs"/>
              </a:defRPr>
            </a:lvl6pPr>
            <a:lvl7pPr marL="0" indent="0" algn="l" defTabSz="1219170" rtl="0" eaLnBrk="1" latinLnBrk="0" hangingPunct="1">
              <a:spcBef>
                <a:spcPts val="800"/>
              </a:spcBef>
              <a:spcAft>
                <a:spcPts val="800"/>
              </a:spcAft>
              <a:buClr>
                <a:schemeClr val="bg2"/>
              </a:buClr>
              <a:buFont typeface="Arial" panose="020B0604020202020204" pitchFamily="34" charset="0"/>
              <a:buChar char="​"/>
              <a:defRPr sz="1400" i="0" kern="1200" baseline="0">
                <a:solidFill>
                  <a:srgbClr val="8C8974"/>
                </a:solidFill>
                <a:latin typeface="Corbel" panose="020B0503020204020204" pitchFamily="34" charset="0"/>
                <a:ea typeface="+mn-ea"/>
                <a:cs typeface="+mn-cs"/>
              </a:defRPr>
            </a:lvl7pPr>
            <a:lvl8pPr marL="228594" indent="-228594" algn="l" defTabSz="1219170" rtl="0" eaLnBrk="1" latinLnBrk="0" hangingPunct="1">
              <a:spcBef>
                <a:spcPts val="0"/>
              </a:spcBef>
              <a:spcAft>
                <a:spcPts val="800"/>
              </a:spcAft>
              <a:buFont typeface="Arial" panose="020B0604020202020204" pitchFamily="34" charset="0"/>
              <a:buChar char="•"/>
              <a:defRPr sz="1200" kern="1200">
                <a:solidFill>
                  <a:srgbClr val="8C8974"/>
                </a:solidFill>
                <a:latin typeface="Corbel" panose="020B0503020204020204" pitchFamily="34" charset="0"/>
                <a:ea typeface="+mn-ea"/>
                <a:cs typeface="+mn-cs"/>
              </a:defRPr>
            </a:lvl8pPr>
            <a:lvl9pPr marL="459306" indent="-230712" algn="l" defTabSz="1219170" rtl="0" eaLnBrk="1" latinLnBrk="0" hangingPunct="1">
              <a:spcBef>
                <a:spcPct val="20000"/>
              </a:spcBef>
              <a:spcAft>
                <a:spcPts val="800"/>
              </a:spcAft>
              <a:buFont typeface="Arial" panose="020B0604020202020204" pitchFamily="34" charset="0"/>
              <a:buChar char="•"/>
              <a:defRPr sz="1050" kern="1200">
                <a:solidFill>
                  <a:srgbClr val="8C8974"/>
                </a:solidFill>
                <a:latin typeface="Corbel" panose="020B0503020204020204" pitchFamily="34" charset="0"/>
                <a:ea typeface="+mn-ea"/>
                <a:cs typeface="+mn-cs"/>
              </a:defRPr>
            </a:lvl9pPr>
          </a:lstStyle>
          <a:p>
            <a:pPr lvl="1">
              <a:lnSpc>
                <a:spcPct val="114000"/>
              </a:lnSpc>
            </a:pPr>
            <a:r>
              <a:rPr lang="en-CA" spc="30" noProof="0" dirty="0"/>
              <a:t>Urban Hubs</a:t>
            </a:r>
          </a:p>
          <a:p>
            <a:pPr>
              <a:lnSpc>
                <a:spcPct val="114000"/>
              </a:lnSpc>
            </a:pPr>
            <a:r>
              <a:rPr lang="en-CA" noProof="0" dirty="0"/>
              <a:t>Excluding the seasons in which COVID-19 restrictions were in full effect, LTC hubs typically exceeded their annual target of 10,000 contacts and participants. Montreal and Toronto routinely generated the highest averages, due in large part to strong outreach results in both cities.</a:t>
            </a:r>
          </a:p>
          <a:p>
            <a:pPr>
              <a:lnSpc>
                <a:spcPct val="114000"/>
              </a:lnSpc>
            </a:pPr>
            <a:r>
              <a:rPr lang="en-CA" noProof="0" dirty="0"/>
              <a:t>Parks Canada sites not affiliated to urban hubs also contributed an average of 1,700 participants per year through LTC-branded camping and paddling events.</a:t>
            </a:r>
          </a:p>
        </p:txBody>
      </p:sp>
      <p:sp>
        <p:nvSpPr>
          <p:cNvPr id="6" name="TextBox 5">
            <a:extLst>
              <a:ext uri="{FF2B5EF4-FFF2-40B4-BE49-F238E27FC236}">
                <a16:creationId xmlns:a16="http://schemas.microsoft.com/office/drawing/2014/main" id="{CD8C77CD-B7BA-7594-7099-50FAC5EB0101}"/>
              </a:ext>
            </a:extLst>
          </p:cNvPr>
          <p:cNvSpPr txBox="1"/>
          <p:nvPr/>
        </p:nvSpPr>
        <p:spPr>
          <a:xfrm>
            <a:off x="77754" y="2870959"/>
            <a:ext cx="607206" cy="169277"/>
          </a:xfrm>
          <a:prstGeom prst="rect">
            <a:avLst/>
          </a:prstGeom>
          <a:solidFill>
            <a:srgbClr val="F6F3F0"/>
          </a:solidFill>
        </p:spPr>
        <p:txBody>
          <a:bodyPr wrap="square" lIns="0" tIns="0" rIns="0" bIns="0" anchor="ctr">
            <a:spAutoFit/>
          </a:bodyPr>
          <a:lstStyle/>
          <a:p>
            <a:r>
              <a:rPr lang="en-CA" sz="1100" b="1" noProof="0" dirty="0">
                <a:solidFill>
                  <a:schemeClr val="tx2"/>
                </a:solidFill>
                <a:latin typeface="Aptos" panose="020B0004020202020204" pitchFamily="34" charset="0"/>
              </a:rPr>
              <a:t>100,</a:t>
            </a:r>
            <a:r>
              <a:rPr lang="en-CA" sz="1100" b="1" noProof="0" dirty="0">
                <a:latin typeface="Aptos" panose="020B0004020202020204" pitchFamily="34" charset="0"/>
              </a:rPr>
              <a:t>000</a:t>
            </a:r>
          </a:p>
        </p:txBody>
      </p:sp>
      <p:grpSp>
        <p:nvGrpSpPr>
          <p:cNvPr id="13" name="Group 12">
            <a:extLst>
              <a:ext uri="{FF2B5EF4-FFF2-40B4-BE49-F238E27FC236}">
                <a16:creationId xmlns:a16="http://schemas.microsoft.com/office/drawing/2014/main" id="{DF3C9904-965C-FB55-9CA5-2CCE5336A047}"/>
              </a:ext>
            </a:extLst>
          </p:cNvPr>
          <p:cNvGrpSpPr/>
          <p:nvPr/>
        </p:nvGrpSpPr>
        <p:grpSpPr>
          <a:xfrm>
            <a:off x="256542" y="511569"/>
            <a:ext cx="3676904" cy="1148408"/>
            <a:chOff x="333250" y="679162"/>
            <a:chExt cx="3676904" cy="1148408"/>
          </a:xfrm>
        </p:grpSpPr>
        <p:sp>
          <p:nvSpPr>
            <p:cNvPr id="14" name="TextBox 13">
              <a:extLst>
                <a:ext uri="{FF2B5EF4-FFF2-40B4-BE49-F238E27FC236}">
                  <a16:creationId xmlns:a16="http://schemas.microsoft.com/office/drawing/2014/main" id="{9525A474-A099-A272-9CF4-C04357216A12}"/>
                </a:ext>
              </a:extLst>
            </p:cNvPr>
            <p:cNvSpPr txBox="1"/>
            <p:nvPr/>
          </p:nvSpPr>
          <p:spPr>
            <a:xfrm>
              <a:off x="333250" y="1150462"/>
              <a:ext cx="2181277" cy="677108"/>
            </a:xfrm>
            <a:prstGeom prst="rect">
              <a:avLst/>
            </a:prstGeom>
            <a:noFill/>
            <a:ln>
              <a:noFill/>
            </a:ln>
          </p:spPr>
          <p:txBody>
            <a:bodyPr wrap="square" lIns="0" tIns="0" rIns="0" bIns="0" rtlCol="0" anchor="ctr">
              <a:spAutoFit/>
            </a:bodyPr>
            <a:lstStyle/>
            <a:p>
              <a:pPr algn="ctr"/>
              <a:r>
                <a:rPr lang="en-CA" sz="4400" b="1" noProof="0" dirty="0">
                  <a:solidFill>
                    <a:srgbClr val="7E0075"/>
                  </a:solidFill>
                  <a:latin typeface="Aptos" panose="020B0004020202020204" pitchFamily="34" charset="0"/>
                </a:rPr>
                <a:t>661,898</a:t>
              </a:r>
            </a:p>
          </p:txBody>
        </p:sp>
        <p:sp>
          <p:nvSpPr>
            <p:cNvPr id="15" name="TextBox 14">
              <a:extLst>
                <a:ext uri="{FF2B5EF4-FFF2-40B4-BE49-F238E27FC236}">
                  <a16:creationId xmlns:a16="http://schemas.microsoft.com/office/drawing/2014/main" id="{E2CB5A95-3797-290D-C3A7-C3745567D0A8}"/>
                </a:ext>
              </a:extLst>
            </p:cNvPr>
            <p:cNvSpPr txBox="1"/>
            <p:nvPr/>
          </p:nvSpPr>
          <p:spPr>
            <a:xfrm>
              <a:off x="2506840" y="1255937"/>
              <a:ext cx="1447799" cy="492443"/>
            </a:xfrm>
            <a:prstGeom prst="rect">
              <a:avLst/>
            </a:prstGeom>
            <a:noFill/>
          </p:spPr>
          <p:txBody>
            <a:bodyPr wrap="square" lIns="0" tIns="0" rIns="0" bIns="0">
              <a:spAutoFit/>
            </a:bodyPr>
            <a:lstStyle/>
            <a:p>
              <a:r>
                <a:rPr lang="en-CA" sz="1600" spc="70" noProof="0" dirty="0">
                  <a:solidFill>
                    <a:srgbClr val="63005D"/>
                  </a:solidFill>
                </a:rPr>
                <a:t>contacts and  participants.</a:t>
              </a:r>
            </a:p>
          </p:txBody>
        </p:sp>
        <p:sp>
          <p:nvSpPr>
            <p:cNvPr id="17" name="TextBox 16">
              <a:extLst>
                <a:ext uri="{FF2B5EF4-FFF2-40B4-BE49-F238E27FC236}">
                  <a16:creationId xmlns:a16="http://schemas.microsoft.com/office/drawing/2014/main" id="{804B0EB8-7FA7-CBD5-ED20-6248611DB93C}"/>
                </a:ext>
              </a:extLst>
            </p:cNvPr>
            <p:cNvSpPr txBox="1"/>
            <p:nvPr/>
          </p:nvSpPr>
          <p:spPr>
            <a:xfrm>
              <a:off x="347908" y="965895"/>
              <a:ext cx="3662246" cy="338554"/>
            </a:xfrm>
            <a:prstGeom prst="rect">
              <a:avLst/>
            </a:prstGeom>
            <a:noFill/>
          </p:spPr>
          <p:txBody>
            <a:bodyPr wrap="square">
              <a:spAutoFit/>
            </a:bodyPr>
            <a:lstStyle/>
            <a:p>
              <a:r>
                <a:rPr lang="en-CA" sz="1600" spc="10" noProof="0" dirty="0">
                  <a:solidFill>
                    <a:srgbClr val="63005D"/>
                  </a:solidFill>
                </a:rPr>
                <a:t>the Learn-to Camp Program reached</a:t>
              </a:r>
            </a:p>
          </p:txBody>
        </p:sp>
        <p:sp>
          <p:nvSpPr>
            <p:cNvPr id="9" name="TextBox 8" descr="Info graphic with three sections.&#10;Section 1 reads:&#10;Between 2017-2018 and 2024-2025 the Learn-to Camp Program reached 661,898 contacts and participants.&#10;&#10;Section 2:&#10;Bar graph showing that LTC reach numbers exceeded 100,000 in 2019-20 and 2023-24. In 2020-21 the bar shows only 5,000 in total reach.&#10;&#10;Section 3:&#10;Map of Canada listing each hub's average yearly reach.&#10;Vancouver: 11,600&#10;Edmonton: 17,500&#10;Saskatoon: 9,700&#10;Toronto: 19,300&#10;Ottawa: 14,000&#10;Montreal: 21,000&#10;Halifax: 11,800">
              <a:extLst>
                <a:ext uri="{FF2B5EF4-FFF2-40B4-BE49-F238E27FC236}">
                  <a16:creationId xmlns:a16="http://schemas.microsoft.com/office/drawing/2014/main" id="{18367E1C-C302-878F-ECC2-E8740FBA783F}"/>
                </a:ext>
              </a:extLst>
            </p:cNvPr>
            <p:cNvSpPr txBox="1"/>
            <p:nvPr/>
          </p:nvSpPr>
          <p:spPr>
            <a:xfrm>
              <a:off x="347907" y="679162"/>
              <a:ext cx="3662245" cy="338554"/>
            </a:xfrm>
            <a:prstGeom prst="rect">
              <a:avLst/>
            </a:prstGeom>
            <a:noFill/>
          </p:spPr>
          <p:txBody>
            <a:bodyPr wrap="square">
              <a:spAutoFit/>
            </a:bodyPr>
            <a:lstStyle/>
            <a:p>
              <a:r>
                <a:rPr lang="en-CA" sz="1600" spc="30" noProof="0" dirty="0">
                  <a:solidFill>
                    <a:srgbClr val="63005D"/>
                  </a:solidFill>
                </a:rPr>
                <a:t>Between 2017-2018 and 2024-2025</a:t>
              </a:r>
            </a:p>
          </p:txBody>
        </p:sp>
      </p:grpSp>
      <p:sp>
        <p:nvSpPr>
          <p:cNvPr id="4" name="Title 10">
            <a:extLst>
              <a:ext uri="{FF2B5EF4-FFF2-40B4-BE49-F238E27FC236}">
                <a16:creationId xmlns:a16="http://schemas.microsoft.com/office/drawing/2014/main" id="{0DA1E797-6BA4-B3A6-A6A3-A9CE82CE7D24}"/>
              </a:ext>
            </a:extLst>
          </p:cNvPr>
          <p:cNvSpPr txBox="1">
            <a:spLocks/>
          </p:cNvSpPr>
          <p:nvPr/>
        </p:nvSpPr>
        <p:spPr>
          <a:xfrm>
            <a:off x="2532778" y="5423336"/>
            <a:ext cx="1849661" cy="289565"/>
          </a:xfrm>
          <a:prstGeom prst="rect">
            <a:avLst/>
          </a:prstGeom>
        </p:spPr>
        <p:txBody>
          <a:bodyPr vert="horz" wrap="square" lIns="0" tIns="0" rIns="0" bIns="0" rtlCol="0" anchor="t">
            <a:noAutofit/>
          </a:bodyPr>
          <a:lstStyle>
            <a:lvl1pPr algn="l" defTabSz="1219170" rtl="0" eaLnBrk="1" latinLnBrk="0" hangingPunct="1">
              <a:lnSpc>
                <a:spcPct val="95000"/>
              </a:lnSpc>
              <a:spcBef>
                <a:spcPct val="0"/>
              </a:spcBef>
              <a:buNone/>
              <a:defRPr lang="en-CA" sz="2800" b="0" i="0" kern="1200" spc="0" baseline="0" dirty="0">
                <a:solidFill>
                  <a:schemeClr val="tx2"/>
                </a:solidFill>
                <a:latin typeface="HelveticaNeue LT 45 Light" panose="020B0403020202020204" pitchFamily="34" charset="0"/>
                <a:ea typeface="+mj-ea"/>
                <a:cs typeface="+mj-cs"/>
              </a:defRPr>
            </a:lvl1pPr>
          </a:lstStyle>
          <a:p>
            <a:pPr>
              <a:lnSpc>
                <a:spcPct val="100000"/>
              </a:lnSpc>
            </a:pPr>
            <a:r>
              <a:rPr lang="en-US" sz="1200" b="1" dirty="0">
                <a:solidFill>
                  <a:schemeClr val="tx1">
                    <a:lumMod val="75000"/>
                    <a:lumOff val="25000"/>
                  </a:schemeClr>
                </a:solidFill>
                <a:latin typeface="Aptos" panose="020B0004020202020204" pitchFamily="34" charset="0"/>
              </a:rPr>
              <a:t>Figure 12: Yearly average reach by Urban Hub</a:t>
            </a:r>
            <a:endParaRPr lang="en-US" sz="1200" dirty="0">
              <a:solidFill>
                <a:schemeClr val="tx1">
                  <a:lumMod val="75000"/>
                  <a:lumOff val="25000"/>
                </a:schemeClr>
              </a:solidFill>
              <a:latin typeface="Aptos" panose="020B0004020202020204" pitchFamily="34" charset="0"/>
            </a:endParaRPr>
          </a:p>
        </p:txBody>
      </p:sp>
    </p:spTree>
    <p:extLst>
      <p:ext uri="{BB962C8B-B14F-4D97-AF65-F5344CB8AC3E}">
        <p14:creationId xmlns:p14="http://schemas.microsoft.com/office/powerpoint/2010/main" val="324984798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CE1EB7B-892B-DFD7-3F71-9E3E44613E9D}"/>
            </a:ext>
          </a:extLst>
        </p:cNvPr>
        <p:cNvGrpSpPr/>
        <p:nvPr/>
      </p:nvGrpSpPr>
      <p:grpSpPr>
        <a:xfrm>
          <a:off x="0" y="0"/>
          <a:ext cx="0" cy="0"/>
          <a:chOff x="0" y="0"/>
          <a:chExt cx="0" cy="0"/>
        </a:xfrm>
      </p:grpSpPr>
      <p:sp>
        <p:nvSpPr>
          <p:cNvPr id="19" name="Title 18">
            <a:extLst>
              <a:ext uri="{FF2B5EF4-FFF2-40B4-BE49-F238E27FC236}">
                <a16:creationId xmlns:a16="http://schemas.microsoft.com/office/drawing/2014/main" id="{69A5591D-0E2A-ED8B-785C-4F4024DC6BE1}"/>
              </a:ext>
            </a:extLst>
          </p:cNvPr>
          <p:cNvSpPr>
            <a:spLocks noGrp="1"/>
          </p:cNvSpPr>
          <p:nvPr>
            <p:ph type="title"/>
          </p:nvPr>
        </p:nvSpPr>
        <p:spPr>
          <a:xfrm>
            <a:off x="342900" y="914400"/>
            <a:ext cx="2376000" cy="1294605"/>
          </a:xfrm>
        </p:spPr>
        <p:txBody>
          <a:bodyPr/>
          <a:lstStyle/>
          <a:p>
            <a:r>
              <a:rPr lang="en-CA" noProof="0" dirty="0"/>
              <a:t>Awareness Results</a:t>
            </a:r>
            <a:br>
              <a:rPr lang="en-CA" noProof="0" dirty="0"/>
            </a:br>
            <a:endParaRPr lang="en-CA" noProof="0" dirty="0"/>
          </a:p>
        </p:txBody>
      </p:sp>
      <p:sp>
        <p:nvSpPr>
          <p:cNvPr id="22" name="Text Placeholder 21">
            <a:extLst>
              <a:ext uri="{FF2B5EF4-FFF2-40B4-BE49-F238E27FC236}">
                <a16:creationId xmlns:a16="http://schemas.microsoft.com/office/drawing/2014/main" id="{CE3353C1-4C2F-2D1F-0BFB-32C0E6E1135B}"/>
              </a:ext>
            </a:extLst>
          </p:cNvPr>
          <p:cNvSpPr>
            <a:spLocks noGrp="1"/>
          </p:cNvSpPr>
          <p:nvPr>
            <p:ph type="body" sz="quarter" idx="15"/>
          </p:nvPr>
        </p:nvSpPr>
        <p:spPr>
          <a:xfrm>
            <a:off x="342900" y="2082221"/>
            <a:ext cx="2303339" cy="1949450"/>
          </a:xfrm>
        </p:spPr>
        <p:txBody>
          <a:bodyPr/>
          <a:lstStyle/>
          <a:p>
            <a:pPr>
              <a:lnSpc>
                <a:spcPct val="100000"/>
              </a:lnSpc>
            </a:pPr>
            <a:r>
              <a:rPr lang="en-CA" sz="1600" noProof="0" dirty="0">
                <a:solidFill>
                  <a:srgbClr val="007C7C"/>
                </a:solidFill>
                <a:latin typeface="Aptos" panose="020B0004020202020204" pitchFamily="34" charset="0"/>
              </a:rPr>
              <a:t>Learn-to Camp outreach activities generated 517,760 contacts between 2017 and 2024, accounting for 78% of total program reach.</a:t>
            </a:r>
          </a:p>
          <a:p>
            <a:pPr>
              <a:lnSpc>
                <a:spcPct val="100000"/>
              </a:lnSpc>
            </a:pPr>
            <a:endParaRPr lang="en-CA" sz="1600" noProof="0" dirty="0"/>
          </a:p>
        </p:txBody>
      </p:sp>
      <p:sp>
        <p:nvSpPr>
          <p:cNvPr id="20" name="Content Placeholder 19">
            <a:extLst>
              <a:ext uri="{FF2B5EF4-FFF2-40B4-BE49-F238E27FC236}">
                <a16:creationId xmlns:a16="http://schemas.microsoft.com/office/drawing/2014/main" id="{D9DD49F7-10C7-D807-3F6A-F05991E37DA6}"/>
              </a:ext>
            </a:extLst>
          </p:cNvPr>
          <p:cNvSpPr>
            <a:spLocks noGrp="1"/>
          </p:cNvSpPr>
          <p:nvPr>
            <p:ph idx="1"/>
          </p:nvPr>
        </p:nvSpPr>
        <p:spPr>
          <a:xfrm>
            <a:off x="2885663" y="914399"/>
            <a:ext cx="3708000" cy="6113722"/>
          </a:xfrm>
        </p:spPr>
        <p:txBody>
          <a:bodyPr/>
          <a:lstStyle/>
          <a:p>
            <a:pPr>
              <a:lnSpc>
                <a:spcPct val="115000"/>
              </a:lnSpc>
            </a:pPr>
            <a:r>
              <a:rPr lang="en-CA" noProof="0" dirty="0"/>
              <a:t>Evidence used to assess awareness results focused on contact counts. Staff perspectives gathered during key informant interviews also contributed to the analysis.</a:t>
            </a:r>
          </a:p>
          <a:p>
            <a:pPr lvl="1">
              <a:lnSpc>
                <a:spcPct val="115000"/>
              </a:lnSpc>
            </a:pPr>
            <a:r>
              <a:rPr lang="en-CA" sz="1400" noProof="0" dirty="0"/>
              <a:t>LTC Outreach </a:t>
            </a:r>
          </a:p>
          <a:p>
            <a:pPr>
              <a:lnSpc>
                <a:spcPct val="115000"/>
              </a:lnSpc>
            </a:pPr>
            <a:r>
              <a:rPr lang="en-CA" noProof="0" dirty="0"/>
              <a:t>Designed for mobility, outreach activities have typically taken the form of staffed pop-up tents featuring nature-themed games, props, and quizzes meant to spark interest and strengthen Parks Canada brand awareness.</a:t>
            </a:r>
          </a:p>
          <a:p>
            <a:pPr>
              <a:lnSpc>
                <a:spcPct val="115000"/>
              </a:lnSpc>
            </a:pPr>
            <a:r>
              <a:rPr lang="en-CA" noProof="0" dirty="0"/>
              <a:t>Contact numbers generated via outreach are sorted by two main categories, </a:t>
            </a:r>
            <a:r>
              <a:rPr lang="en-CA" sz="1100" noProof="0" dirty="0">
                <a:solidFill>
                  <a:schemeClr val="tx2"/>
                </a:solidFill>
              </a:rPr>
              <a:t>“pop-up events” and “festivals or large events”. Rather than differences in offerings, the categories distinguish venue types. </a:t>
            </a:r>
            <a:r>
              <a:rPr lang="en-CA" sz="1100" noProof="0" dirty="0">
                <a:solidFill>
                  <a:schemeClr val="tx2"/>
                </a:solidFill>
                <a:latin typeface="+mn-lt"/>
              </a:rPr>
              <a:t>While festivals and large events is self-explanatory, pop-up events cover a wider variety of public spaces, such as museums, libraries, local parks, and community centres. Depending on urban hub priorities, pop-ups could also be deployed at Parks Canada </a:t>
            </a:r>
            <a:r>
              <a:rPr lang="en-CA" noProof="0" dirty="0"/>
              <a:t>places.</a:t>
            </a:r>
            <a:endParaRPr lang="en-CA" sz="1100" noProof="0" dirty="0">
              <a:solidFill>
                <a:schemeClr val="tx2"/>
              </a:solidFill>
              <a:latin typeface="+mn-lt"/>
            </a:endParaRPr>
          </a:p>
          <a:p>
            <a:pPr lvl="1">
              <a:lnSpc>
                <a:spcPct val="115000"/>
              </a:lnSpc>
            </a:pPr>
            <a:r>
              <a:rPr lang="en-CA" spc="30" noProof="0" dirty="0"/>
              <a:t>Perspectives on Awareness Activities</a:t>
            </a:r>
          </a:p>
          <a:p>
            <a:pPr>
              <a:lnSpc>
                <a:spcPct val="115000"/>
              </a:lnSpc>
            </a:pPr>
            <a:r>
              <a:rPr lang="en-CA" noProof="0" dirty="0"/>
              <a:t>While seen as key to meeting LTC reach targets, analyses of staff interviews and end-of-season reports found mixed views on the effectiveness of outreach at connecting with target audiences and sparking meaningful interest in the outdoors due to the brief nature of the interactions.</a:t>
            </a:r>
          </a:p>
          <a:p>
            <a:pPr>
              <a:lnSpc>
                <a:spcPct val="115000"/>
              </a:lnSpc>
            </a:pPr>
            <a:r>
              <a:rPr lang="en-CA" noProof="0" dirty="0"/>
              <a:t>More favourable perspectives framed the pop-ups as an effective way of enhancing Parks Canada brand awareness in urban centres, where previous research (see p. 11) had indicated </a:t>
            </a:r>
            <a:r>
              <a:rPr lang="en-CA" kern="100" noProof="0" dirty="0">
                <a:ea typeface="Aptos" panose="020B0004020202020204" pitchFamily="34" charset="0"/>
                <a:cs typeface="Times New Roman" panose="02020603050405020304" pitchFamily="18" charset="0"/>
              </a:rPr>
              <a:t>lower familiarity levels. Staff also noted that venue selection played a role in reaching audiences, with some sites, such as those with higher admission fees, being less likely to attract LTC’s target groups.</a:t>
            </a:r>
          </a:p>
          <a:p>
            <a:pPr>
              <a:lnSpc>
                <a:spcPct val="115000"/>
              </a:lnSpc>
            </a:pPr>
            <a:endParaRPr lang="en-CA" noProof="0" dirty="0"/>
          </a:p>
          <a:p>
            <a:pPr>
              <a:lnSpc>
                <a:spcPct val="115000"/>
              </a:lnSpc>
            </a:pPr>
            <a:endParaRPr lang="en-CA" noProof="0" dirty="0"/>
          </a:p>
          <a:p>
            <a:pPr lvl="0">
              <a:lnSpc>
                <a:spcPct val="115000"/>
              </a:lnSpc>
              <a:defRPr/>
            </a:pPr>
            <a:endParaRPr lang="en-CA" noProof="0" dirty="0">
              <a:solidFill>
                <a:srgbClr val="3C3D3E"/>
              </a:solidFill>
            </a:endParaRPr>
          </a:p>
          <a:p>
            <a:pPr>
              <a:lnSpc>
                <a:spcPct val="115000"/>
              </a:lnSpc>
            </a:pPr>
            <a:endParaRPr lang="en-CA" noProof="0" dirty="0"/>
          </a:p>
          <a:p>
            <a:pPr lvl="1">
              <a:lnSpc>
                <a:spcPct val="115000"/>
              </a:lnSpc>
            </a:pPr>
            <a:endParaRPr lang="en-CA" noProof="0" dirty="0"/>
          </a:p>
        </p:txBody>
      </p:sp>
      <p:sp>
        <p:nvSpPr>
          <p:cNvPr id="17" name="TextBox 16">
            <a:extLst>
              <a:ext uri="{FF2B5EF4-FFF2-40B4-BE49-F238E27FC236}">
                <a16:creationId xmlns:a16="http://schemas.microsoft.com/office/drawing/2014/main" id="{3D02B663-A8DA-0D9C-B2F5-9E9A3DDC15B7}"/>
              </a:ext>
            </a:extLst>
          </p:cNvPr>
          <p:cNvSpPr txBox="1"/>
          <p:nvPr/>
        </p:nvSpPr>
        <p:spPr>
          <a:xfrm>
            <a:off x="342900" y="8851528"/>
            <a:ext cx="6362700" cy="176972"/>
          </a:xfrm>
          <a:prstGeom prst="rect">
            <a:avLst/>
          </a:prstGeom>
          <a:noFill/>
        </p:spPr>
        <p:txBody>
          <a:bodyPr wrap="square" lIns="0" tIns="0" rIns="0" bIns="0">
            <a:spAutoFit/>
          </a:bodyPr>
          <a:lstStyle/>
          <a:p>
            <a:pPr>
              <a:lnSpc>
                <a:spcPct val="115000"/>
              </a:lnSpc>
            </a:pPr>
            <a:r>
              <a:rPr kumimoji="0" lang="en-CA" sz="1000" b="0" i="0" u="none" strike="noStrike" kern="1200" cap="none" spc="0" normalizeH="0" baseline="0" noProof="0" dirty="0">
                <a:ln>
                  <a:noFill/>
                </a:ln>
                <a:solidFill>
                  <a:schemeClr val="tx2"/>
                </a:solidFill>
                <a:effectLst/>
                <a:uLnTx/>
                <a:uFillTx/>
                <a:ea typeface="+mn-ea"/>
                <a:cs typeface="+mn-cs"/>
              </a:rPr>
              <a:t>Left: </a:t>
            </a:r>
            <a:r>
              <a:rPr lang="en-CA" sz="1000" noProof="0" dirty="0">
                <a:solidFill>
                  <a:schemeClr val="tx2"/>
                </a:solidFill>
              </a:rPr>
              <a:t>LTC pop-up booth, Rideau Canal, 2019    Right: Biobox activity at a LTC pop-up booth, Rideau Canal, 2019</a:t>
            </a:r>
          </a:p>
        </p:txBody>
      </p:sp>
      <p:grpSp>
        <p:nvGrpSpPr>
          <p:cNvPr id="8" name="Group 7">
            <a:extLst>
              <a:ext uri="{FF2B5EF4-FFF2-40B4-BE49-F238E27FC236}">
                <a16:creationId xmlns:a16="http://schemas.microsoft.com/office/drawing/2014/main" id="{F8BBE9CD-B121-EF40-984E-6FDBCAE36E5E}"/>
              </a:ext>
            </a:extLst>
          </p:cNvPr>
          <p:cNvGrpSpPr/>
          <p:nvPr/>
        </p:nvGrpSpPr>
        <p:grpSpPr>
          <a:xfrm>
            <a:off x="342900" y="7106550"/>
            <a:ext cx="5699036" cy="1699559"/>
            <a:chOff x="342900" y="7208150"/>
            <a:chExt cx="5699036" cy="1699559"/>
          </a:xfrm>
        </p:grpSpPr>
        <p:pic>
          <p:nvPicPr>
            <p:cNvPr id="4" name="Picture 3" descr="Photo of a group of people in a park with LTC tents and activities&#10;&#10;">
              <a:extLst>
                <a:ext uri="{FF2B5EF4-FFF2-40B4-BE49-F238E27FC236}">
                  <a16:creationId xmlns:a16="http://schemas.microsoft.com/office/drawing/2014/main" id="{BFB5A2EB-D575-F3C0-66F4-98273273E3D2}"/>
                </a:ext>
              </a:extLst>
            </p:cNvPr>
            <p:cNvPicPr>
              <a:picLocks noChangeAspect="1"/>
            </p:cNvPicPr>
            <p:nvPr/>
          </p:nvPicPr>
          <p:blipFill>
            <a:blip r:embed="rId2" cstate="print">
              <a:extLst>
                <a:ext uri="{28A0092B-C50C-407E-A947-70E740481C1C}">
                  <a14:useLocalDpi xmlns:a14="http://schemas.microsoft.com/office/drawing/2010/main"/>
                </a:ext>
              </a:extLst>
            </a:blip>
            <a:srcRect l="-201" r="-183"/>
            <a:stretch/>
          </p:blipFill>
          <p:spPr>
            <a:xfrm>
              <a:off x="342900" y="7215709"/>
              <a:ext cx="4391094" cy="1692000"/>
            </a:xfrm>
            <a:prstGeom prst="rect">
              <a:avLst/>
            </a:prstGeom>
          </p:spPr>
        </p:pic>
        <p:pic>
          <p:nvPicPr>
            <p:cNvPr id="5" name="Picture 4" descr="A photo of a LTC staff interacting with a child.">
              <a:extLst>
                <a:ext uri="{FF2B5EF4-FFF2-40B4-BE49-F238E27FC236}">
                  <a16:creationId xmlns:a16="http://schemas.microsoft.com/office/drawing/2014/main" id="{E5BAD494-552A-23B3-AD5C-A9918D175F62}"/>
                </a:ext>
              </a:extLst>
            </p:cNvPr>
            <p:cNvPicPr>
              <a:picLocks noChangeAspect="1"/>
            </p:cNvPicPr>
            <p:nvPr/>
          </p:nvPicPr>
          <p:blipFill>
            <a:blip r:embed="rId3" cstate="print">
              <a:extLst>
                <a:ext uri="{28A0092B-C50C-407E-A947-70E740481C1C}">
                  <a14:useLocalDpi xmlns:a14="http://schemas.microsoft.com/office/drawing/2010/main"/>
                </a:ext>
              </a:extLst>
            </a:blip>
            <a:srcRect/>
            <a:stretch/>
          </p:blipFill>
          <p:spPr>
            <a:xfrm>
              <a:off x="3975051" y="7208150"/>
              <a:ext cx="2066885" cy="1692000"/>
            </a:xfrm>
            <a:prstGeom prst="rect">
              <a:avLst/>
            </a:prstGeom>
          </p:spPr>
        </p:pic>
        <p:cxnSp>
          <p:nvCxnSpPr>
            <p:cNvPr id="3" name="Straight Connector 2">
              <a:extLst>
                <a:ext uri="{FF2B5EF4-FFF2-40B4-BE49-F238E27FC236}">
                  <a16:creationId xmlns:a16="http://schemas.microsoft.com/office/drawing/2014/main" id="{7CBCE219-82AA-5273-9428-05A5C97349DE}"/>
                </a:ext>
                <a:ext uri="{C183D7F6-B498-43B3-948B-1728B52AA6E4}">
                  <adec:decorative xmlns:adec="http://schemas.microsoft.com/office/drawing/2017/decorative" val="1"/>
                </a:ext>
              </a:extLst>
            </p:cNvPr>
            <p:cNvCxnSpPr>
              <a:cxnSpLocks/>
            </p:cNvCxnSpPr>
            <p:nvPr/>
          </p:nvCxnSpPr>
          <p:spPr>
            <a:xfrm flipH="1" flipV="1">
              <a:off x="4009287" y="7208150"/>
              <a:ext cx="661" cy="1692000"/>
            </a:xfrm>
            <a:prstGeom prst="line">
              <a:avLst/>
            </a:prstGeom>
            <a:ln w="76200">
              <a:solidFill>
                <a:srgbClr val="C8D850"/>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86214235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EE179D-AA6F-1D6D-D997-067479FA6511}"/>
            </a:ext>
          </a:extLst>
        </p:cNvPr>
        <p:cNvGrpSpPr/>
        <p:nvPr/>
      </p:nvGrpSpPr>
      <p:grpSpPr>
        <a:xfrm>
          <a:off x="0" y="0"/>
          <a:ext cx="0" cy="0"/>
          <a:chOff x="0" y="0"/>
          <a:chExt cx="0" cy="0"/>
        </a:xfrm>
      </p:grpSpPr>
      <p:sp>
        <p:nvSpPr>
          <p:cNvPr id="12" name="Rectangle 11">
            <a:extLst>
              <a:ext uri="{FF2B5EF4-FFF2-40B4-BE49-F238E27FC236}">
                <a16:creationId xmlns:a16="http://schemas.microsoft.com/office/drawing/2014/main" id="{7E0C242F-C4A6-B22F-DC83-178E2BA938C8}"/>
              </a:ext>
              <a:ext uri="{C183D7F6-B498-43B3-948B-1728B52AA6E4}">
                <adec:decorative xmlns:adec="http://schemas.microsoft.com/office/drawing/2017/decorative" val="1"/>
              </a:ext>
            </a:extLst>
          </p:cNvPr>
          <p:cNvSpPr/>
          <p:nvPr/>
        </p:nvSpPr>
        <p:spPr>
          <a:xfrm>
            <a:off x="0" y="0"/>
            <a:ext cx="6869365" cy="4402715"/>
          </a:xfrm>
          <a:prstGeom prst="rect">
            <a:avLst/>
          </a:prstGeom>
          <a:solidFill>
            <a:srgbClr val="F5F2E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5000"/>
              </a:lnSpc>
            </a:pPr>
            <a:endParaRPr lang="en-CA" b="1" noProof="0" dirty="0">
              <a:solidFill>
                <a:schemeClr val="tx2"/>
              </a:solidFill>
              <a:latin typeface="+mj-lt"/>
            </a:endParaRPr>
          </a:p>
        </p:txBody>
      </p:sp>
      <p:sp>
        <p:nvSpPr>
          <p:cNvPr id="13" name="TextBox 12">
            <a:extLst>
              <a:ext uri="{FF2B5EF4-FFF2-40B4-BE49-F238E27FC236}">
                <a16:creationId xmlns:a16="http://schemas.microsoft.com/office/drawing/2014/main" id="{0D7C8A6B-BD95-FE5C-5654-67428DEA0960}"/>
              </a:ext>
            </a:extLst>
          </p:cNvPr>
          <p:cNvSpPr txBox="1"/>
          <p:nvPr/>
        </p:nvSpPr>
        <p:spPr>
          <a:xfrm>
            <a:off x="414168" y="351543"/>
            <a:ext cx="2388409" cy="369332"/>
          </a:xfrm>
          <a:prstGeom prst="rect">
            <a:avLst/>
          </a:prstGeom>
          <a:noFill/>
        </p:spPr>
        <p:txBody>
          <a:bodyPr wrap="square" lIns="0" tIns="0" rIns="0" bIns="0">
            <a:spAutoFit/>
          </a:bodyPr>
          <a:lstStyle/>
          <a:p>
            <a:r>
              <a:rPr lang="en-CA" sz="1200" b="1" noProof="0" dirty="0">
                <a:solidFill>
                  <a:schemeClr val="tx2"/>
                </a:solidFill>
                <a:latin typeface="Aptos" panose="020B0004020202020204" pitchFamily="34" charset="0"/>
              </a:rPr>
              <a:t>Figure 13: Outreach contacts and LTC participants, 2017-2024</a:t>
            </a:r>
          </a:p>
        </p:txBody>
      </p:sp>
      <p:sp>
        <p:nvSpPr>
          <p:cNvPr id="15" name="TextBox 14">
            <a:extLst>
              <a:ext uri="{FF2B5EF4-FFF2-40B4-BE49-F238E27FC236}">
                <a16:creationId xmlns:a16="http://schemas.microsoft.com/office/drawing/2014/main" id="{F6B58287-46AB-DB7C-1AEA-42BE4FA3612E}"/>
              </a:ext>
            </a:extLst>
          </p:cNvPr>
          <p:cNvSpPr txBox="1"/>
          <p:nvPr/>
        </p:nvSpPr>
        <p:spPr>
          <a:xfrm>
            <a:off x="3268797" y="317204"/>
            <a:ext cx="1359812" cy="569387"/>
          </a:xfrm>
          <a:prstGeom prst="rect">
            <a:avLst/>
          </a:prstGeom>
          <a:noFill/>
          <a:ln>
            <a:noFill/>
          </a:ln>
        </p:spPr>
        <p:txBody>
          <a:bodyPr wrap="square" lIns="0" tIns="0" rIns="0" bIns="0" rtlCol="0" anchor="ctr">
            <a:spAutoFit/>
          </a:bodyPr>
          <a:lstStyle/>
          <a:p>
            <a:pPr algn="ctr"/>
            <a:r>
              <a:rPr lang="en-CA" sz="1600" b="1" spc="-40" noProof="0" dirty="0">
                <a:solidFill>
                  <a:srgbClr val="9CAC26"/>
                </a:solidFill>
                <a:latin typeface="Aptos" panose="020B0004020202020204" pitchFamily="34" charset="0"/>
              </a:rPr>
              <a:t>295,003</a:t>
            </a:r>
          </a:p>
          <a:p>
            <a:pPr algn="ctr"/>
            <a:r>
              <a:rPr lang="en-CA" sz="1050" spc="100" noProof="0" dirty="0">
                <a:solidFill>
                  <a:schemeClr val="tx2"/>
                </a:solidFill>
              </a:rPr>
              <a:t>POP-UP </a:t>
            </a:r>
          </a:p>
          <a:p>
            <a:pPr algn="ctr"/>
            <a:r>
              <a:rPr lang="en-CA" sz="1050" spc="100" noProof="0" dirty="0">
                <a:solidFill>
                  <a:schemeClr val="tx2"/>
                </a:solidFill>
              </a:rPr>
              <a:t>CONTACTS</a:t>
            </a:r>
          </a:p>
        </p:txBody>
      </p:sp>
      <p:sp>
        <p:nvSpPr>
          <p:cNvPr id="16" name="TextBox 15">
            <a:extLst>
              <a:ext uri="{FF2B5EF4-FFF2-40B4-BE49-F238E27FC236}">
                <a16:creationId xmlns:a16="http://schemas.microsoft.com/office/drawing/2014/main" id="{3155166D-B23A-F877-9B15-DAA30A90166C}"/>
              </a:ext>
            </a:extLst>
          </p:cNvPr>
          <p:cNvSpPr txBox="1"/>
          <p:nvPr/>
        </p:nvSpPr>
        <p:spPr>
          <a:xfrm>
            <a:off x="4292467" y="305122"/>
            <a:ext cx="1252411" cy="584775"/>
          </a:xfrm>
          <a:prstGeom prst="rect">
            <a:avLst/>
          </a:prstGeom>
          <a:noFill/>
          <a:ln>
            <a:noFill/>
          </a:ln>
        </p:spPr>
        <p:txBody>
          <a:bodyPr wrap="square" lIns="0" tIns="0" rIns="0" bIns="0" rtlCol="0" anchor="ctr">
            <a:spAutoFit/>
          </a:bodyPr>
          <a:lstStyle/>
          <a:p>
            <a:pPr algn="ctr"/>
            <a:r>
              <a:rPr lang="en-CA" sz="1600" b="1" spc="-40" noProof="0" dirty="0">
                <a:solidFill>
                  <a:srgbClr val="9CAC26"/>
                </a:solidFill>
                <a:latin typeface="Aptos" panose="020B0004020202020204" pitchFamily="34" charset="0"/>
              </a:rPr>
              <a:t>222,757</a:t>
            </a:r>
          </a:p>
          <a:p>
            <a:pPr algn="ctr"/>
            <a:r>
              <a:rPr lang="en-CA" sz="1050" spc="100" noProof="0" dirty="0">
                <a:solidFill>
                  <a:schemeClr val="tx2"/>
                </a:solidFill>
              </a:rPr>
              <a:t>FESTIVAL CONTACTS</a:t>
            </a:r>
          </a:p>
        </p:txBody>
      </p:sp>
      <p:sp>
        <p:nvSpPr>
          <p:cNvPr id="10" name="TextBox 9">
            <a:extLst>
              <a:ext uri="{FF2B5EF4-FFF2-40B4-BE49-F238E27FC236}">
                <a16:creationId xmlns:a16="http://schemas.microsoft.com/office/drawing/2014/main" id="{8A6914A6-51C8-EF75-1701-3EEF02E94565}"/>
              </a:ext>
            </a:extLst>
          </p:cNvPr>
          <p:cNvSpPr txBox="1"/>
          <p:nvPr/>
        </p:nvSpPr>
        <p:spPr>
          <a:xfrm>
            <a:off x="414167" y="4594408"/>
            <a:ext cx="2520000" cy="3452420"/>
          </a:xfrm>
          <a:prstGeom prst="rect">
            <a:avLst/>
          </a:prstGeom>
          <a:noFill/>
        </p:spPr>
        <p:txBody>
          <a:bodyPr wrap="square" lIns="0" tIns="0" rIns="0" bIns="0">
            <a:spAutoFit/>
          </a:bodyPr>
          <a:lstStyle/>
          <a:p>
            <a:pPr marL="0" lvl="1" defTabSz="1219170">
              <a:lnSpc>
                <a:spcPct val="115000"/>
              </a:lnSpc>
              <a:buFont typeface="Arial" panose="020B0604020202020204" pitchFamily="34" charset="0"/>
              <a:buChar char="​"/>
            </a:pPr>
            <a:r>
              <a:rPr lang="en-CA" sz="1200" spc="30" noProof="0" dirty="0">
                <a:solidFill>
                  <a:srgbClr val="007C7C"/>
                </a:solidFill>
                <a:latin typeface="HelveticaNeue LT 55 Roman" panose="020B0604020202020204" pitchFamily="34" charset="0"/>
              </a:rPr>
              <a:t>Outreach Contacts</a:t>
            </a:r>
          </a:p>
          <a:p>
            <a:pPr marL="0" lvl="1">
              <a:lnSpc>
                <a:spcPct val="115000"/>
              </a:lnSpc>
              <a:spcAft>
                <a:spcPts val="600"/>
              </a:spcAft>
              <a:defRPr/>
            </a:pPr>
            <a:r>
              <a:rPr lang="en-CA" sz="1100" noProof="0" dirty="0">
                <a:solidFill>
                  <a:srgbClr val="3C3D3E"/>
                </a:solidFill>
              </a:rPr>
              <a:t>As </a:t>
            </a:r>
            <a:r>
              <a:rPr lang="en-CA" sz="1100" noProof="0" dirty="0">
                <a:solidFill>
                  <a:schemeClr val="tx2"/>
                </a:solidFill>
              </a:rPr>
              <a:t>illustrated in Figure 12 above</a:t>
            </a:r>
            <a:r>
              <a:rPr lang="en-CA" sz="1100" noProof="0" dirty="0">
                <a:solidFill>
                  <a:srgbClr val="3C3D3E"/>
                </a:solidFill>
              </a:rPr>
              <a:t>, outreach activities have been the major driver of LTC reach since 2017-18, contributing a total of 517,760 contacts, or 78% of LTC’s total reported reach.  </a:t>
            </a:r>
          </a:p>
          <a:p>
            <a:pPr marL="0" lvl="1">
              <a:lnSpc>
                <a:spcPct val="115000"/>
              </a:lnSpc>
              <a:spcAft>
                <a:spcPts val="600"/>
              </a:spcAft>
              <a:defRPr/>
            </a:pPr>
            <a:r>
              <a:rPr lang="en-CA" sz="1100" noProof="0" dirty="0">
                <a:solidFill>
                  <a:srgbClr val="3C3D3E"/>
                </a:solidFill>
              </a:rPr>
              <a:t>This pattern was particularly evident in the three years before COVID-19, with outreach accounting for as much as 92% of LTC reach results in 2019-20.</a:t>
            </a:r>
          </a:p>
          <a:p>
            <a:pPr marL="0" lvl="1">
              <a:lnSpc>
                <a:spcPct val="115000"/>
              </a:lnSpc>
              <a:spcAft>
                <a:spcPts val="600"/>
              </a:spcAft>
              <a:defRPr/>
            </a:pPr>
            <a:r>
              <a:rPr lang="en-CA" sz="1100" noProof="0" dirty="0">
                <a:solidFill>
                  <a:srgbClr val="3C3D3E"/>
                </a:solidFill>
              </a:rPr>
              <a:t>In the pandemic’s aftermath, other LTC events gained in participation while outreach numbers, especially from festivals and large events, recovered more slowly. Further exploration of contact results also found that while pop-up events and festivals/large events </a:t>
            </a:r>
          </a:p>
        </p:txBody>
      </p:sp>
      <p:grpSp>
        <p:nvGrpSpPr>
          <p:cNvPr id="18" name="Group 17">
            <a:extLst>
              <a:ext uri="{FF2B5EF4-FFF2-40B4-BE49-F238E27FC236}">
                <a16:creationId xmlns:a16="http://schemas.microsoft.com/office/drawing/2014/main" id="{DB3087EF-C073-DDAA-FBF5-AA4BA633F0C4}"/>
              </a:ext>
              <a:ext uri="{C183D7F6-B498-43B3-948B-1728B52AA6E4}">
                <adec:decorative xmlns:adec="http://schemas.microsoft.com/office/drawing/2017/decorative" val="1"/>
              </a:ext>
            </a:extLst>
          </p:cNvPr>
          <p:cNvGrpSpPr/>
          <p:nvPr/>
        </p:nvGrpSpPr>
        <p:grpSpPr>
          <a:xfrm>
            <a:off x="1862933" y="3928816"/>
            <a:ext cx="1068422" cy="307777"/>
            <a:chOff x="8633887" y="2740685"/>
            <a:chExt cx="591777" cy="307777"/>
          </a:xfrm>
        </p:grpSpPr>
        <p:sp>
          <p:nvSpPr>
            <p:cNvPr id="26" name="Oval 25">
              <a:extLst>
                <a:ext uri="{FF2B5EF4-FFF2-40B4-BE49-F238E27FC236}">
                  <a16:creationId xmlns:a16="http://schemas.microsoft.com/office/drawing/2014/main" id="{1585917B-4409-DB50-DF83-9FE602B4D9EA}"/>
                </a:ext>
              </a:extLst>
            </p:cNvPr>
            <p:cNvSpPr>
              <a:spLocks noChangeAspect="1"/>
            </p:cNvSpPr>
            <p:nvPr/>
          </p:nvSpPr>
          <p:spPr>
            <a:xfrm>
              <a:off x="8633887" y="2788091"/>
              <a:ext cx="99698" cy="180000"/>
            </a:xfrm>
            <a:prstGeom prst="rect">
              <a:avLst/>
            </a:prstGeom>
            <a:solidFill>
              <a:srgbClr val="C8D85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5000"/>
                </a:lnSpc>
              </a:pPr>
              <a:endParaRPr lang="en-CA" sz="1000" b="1" noProof="0" dirty="0">
                <a:solidFill>
                  <a:schemeClr val="tx2"/>
                </a:solidFill>
              </a:endParaRPr>
            </a:p>
          </p:txBody>
        </p:sp>
        <p:sp>
          <p:nvSpPr>
            <p:cNvPr id="27" name="TextBox 26">
              <a:extLst>
                <a:ext uri="{FF2B5EF4-FFF2-40B4-BE49-F238E27FC236}">
                  <a16:creationId xmlns:a16="http://schemas.microsoft.com/office/drawing/2014/main" id="{4B7B50ED-09B3-F7C9-BA2F-4A1BDD2E1486}"/>
                </a:ext>
              </a:extLst>
            </p:cNvPr>
            <p:cNvSpPr txBox="1"/>
            <p:nvPr/>
          </p:nvSpPr>
          <p:spPr>
            <a:xfrm>
              <a:off x="8775713" y="2740685"/>
              <a:ext cx="449951" cy="307777"/>
            </a:xfrm>
            <a:prstGeom prst="rect">
              <a:avLst/>
            </a:prstGeom>
            <a:noFill/>
          </p:spPr>
          <p:txBody>
            <a:bodyPr wrap="square" lIns="0" tIns="0" rIns="0" bIns="0" rtlCol="0" anchor="ctr">
              <a:spAutoFit/>
            </a:bodyPr>
            <a:lstStyle/>
            <a:p>
              <a:r>
                <a:rPr lang="en-CA" sz="1000" noProof="0" dirty="0"/>
                <a:t>Pop-up Event Contacts</a:t>
              </a:r>
            </a:p>
          </p:txBody>
        </p:sp>
      </p:grpSp>
      <p:grpSp>
        <p:nvGrpSpPr>
          <p:cNvPr id="19" name="Group 18">
            <a:extLst>
              <a:ext uri="{FF2B5EF4-FFF2-40B4-BE49-F238E27FC236}">
                <a16:creationId xmlns:a16="http://schemas.microsoft.com/office/drawing/2014/main" id="{933F7A0F-D5C9-4C36-8CA4-ADCBE4D829DB}"/>
              </a:ext>
              <a:ext uri="{C183D7F6-B498-43B3-948B-1728B52AA6E4}">
                <adec:decorative xmlns:adec="http://schemas.microsoft.com/office/drawing/2017/decorative" val="1"/>
              </a:ext>
            </a:extLst>
          </p:cNvPr>
          <p:cNvGrpSpPr/>
          <p:nvPr/>
        </p:nvGrpSpPr>
        <p:grpSpPr>
          <a:xfrm>
            <a:off x="3120681" y="3933149"/>
            <a:ext cx="1263772" cy="307777"/>
            <a:chOff x="9222077" y="2719014"/>
            <a:chExt cx="580099" cy="307777"/>
          </a:xfrm>
        </p:grpSpPr>
        <p:sp>
          <p:nvSpPr>
            <p:cNvPr id="22" name="Oval 21">
              <a:extLst>
                <a:ext uri="{FF2B5EF4-FFF2-40B4-BE49-F238E27FC236}">
                  <a16:creationId xmlns:a16="http://schemas.microsoft.com/office/drawing/2014/main" id="{B5C78958-E816-05F3-CA96-E686F5344446}"/>
                </a:ext>
              </a:extLst>
            </p:cNvPr>
            <p:cNvSpPr>
              <a:spLocks noChangeAspect="1"/>
            </p:cNvSpPr>
            <p:nvPr/>
          </p:nvSpPr>
          <p:spPr>
            <a:xfrm>
              <a:off x="9222077" y="2756865"/>
              <a:ext cx="82624" cy="180000"/>
            </a:xfrm>
            <a:prstGeom prst="rect">
              <a:avLst/>
            </a:prstGeom>
            <a:solidFill>
              <a:srgbClr val="ADBF2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5000"/>
                </a:lnSpc>
              </a:pPr>
              <a:endParaRPr lang="en-CA" sz="1000" b="1" noProof="0" dirty="0">
                <a:solidFill>
                  <a:schemeClr val="tx2"/>
                </a:solidFill>
              </a:endParaRPr>
            </a:p>
          </p:txBody>
        </p:sp>
        <p:sp>
          <p:nvSpPr>
            <p:cNvPr id="23" name="TextBox 22">
              <a:extLst>
                <a:ext uri="{FF2B5EF4-FFF2-40B4-BE49-F238E27FC236}">
                  <a16:creationId xmlns:a16="http://schemas.microsoft.com/office/drawing/2014/main" id="{5977DAA7-A8CF-E79D-9FAC-69328DADD72E}"/>
                </a:ext>
              </a:extLst>
            </p:cNvPr>
            <p:cNvSpPr txBox="1"/>
            <p:nvPr/>
          </p:nvSpPr>
          <p:spPr>
            <a:xfrm>
              <a:off x="9352224" y="2719014"/>
              <a:ext cx="449952" cy="307777"/>
            </a:xfrm>
            <a:prstGeom prst="rect">
              <a:avLst/>
            </a:prstGeom>
            <a:noFill/>
          </p:spPr>
          <p:txBody>
            <a:bodyPr wrap="square" lIns="0" tIns="0" rIns="0" bIns="0" rtlCol="0" anchor="ctr">
              <a:spAutoFit/>
            </a:bodyPr>
            <a:lstStyle/>
            <a:p>
              <a:r>
                <a:rPr lang="en-CA" sz="1000" noProof="0" dirty="0"/>
                <a:t>Festivals/ Large Event Contacts</a:t>
              </a:r>
            </a:p>
          </p:txBody>
        </p:sp>
      </p:grpSp>
      <p:sp>
        <p:nvSpPr>
          <p:cNvPr id="20" name="Oval 19">
            <a:extLst>
              <a:ext uri="{FF2B5EF4-FFF2-40B4-BE49-F238E27FC236}">
                <a16:creationId xmlns:a16="http://schemas.microsoft.com/office/drawing/2014/main" id="{104FFB76-7C8F-F77A-D3A0-6BA908F561DF}"/>
              </a:ext>
            </a:extLst>
          </p:cNvPr>
          <p:cNvSpPr>
            <a:spLocks noChangeAspect="1"/>
          </p:cNvSpPr>
          <p:nvPr/>
        </p:nvSpPr>
        <p:spPr>
          <a:xfrm>
            <a:off x="4562302" y="3956866"/>
            <a:ext cx="180001" cy="180000"/>
          </a:xfrm>
          <a:prstGeom prst="rect">
            <a:avLst/>
          </a:prstGeom>
          <a:solidFill>
            <a:srgbClr val="54768C"/>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5000"/>
              </a:lnSpc>
            </a:pPr>
            <a:endParaRPr lang="en-CA" sz="1000" b="1" noProof="0" dirty="0">
              <a:solidFill>
                <a:schemeClr val="tx2"/>
              </a:solidFill>
            </a:endParaRPr>
          </a:p>
        </p:txBody>
      </p:sp>
      <p:sp>
        <p:nvSpPr>
          <p:cNvPr id="21" name="TextBox 20">
            <a:extLst>
              <a:ext uri="{FF2B5EF4-FFF2-40B4-BE49-F238E27FC236}">
                <a16:creationId xmlns:a16="http://schemas.microsoft.com/office/drawing/2014/main" id="{586949C9-93CC-1F83-E5BC-E9215A1FB118}"/>
              </a:ext>
              <a:ext uri="{C183D7F6-B498-43B3-948B-1728B52AA6E4}">
                <adec:decorative xmlns:adec="http://schemas.microsoft.com/office/drawing/2017/decorative" val="1"/>
              </a:ext>
            </a:extLst>
          </p:cNvPr>
          <p:cNvSpPr txBox="1"/>
          <p:nvPr/>
        </p:nvSpPr>
        <p:spPr>
          <a:xfrm>
            <a:off x="4808277" y="3933149"/>
            <a:ext cx="1612602" cy="307777"/>
          </a:xfrm>
          <a:prstGeom prst="rect">
            <a:avLst/>
          </a:prstGeom>
          <a:noFill/>
        </p:spPr>
        <p:txBody>
          <a:bodyPr wrap="square" lIns="0" tIns="0" rIns="0" bIns="0" rtlCol="0" anchor="ctr">
            <a:spAutoFit/>
          </a:bodyPr>
          <a:lstStyle/>
          <a:p>
            <a:r>
              <a:rPr lang="en-CA" sz="1000" noProof="0" dirty="0"/>
              <a:t>LTC Participants (workshops, overnight/Learn-to events)</a:t>
            </a:r>
          </a:p>
        </p:txBody>
      </p:sp>
      <p:sp>
        <p:nvSpPr>
          <p:cNvPr id="2" name="TextBox 1">
            <a:extLst>
              <a:ext uri="{FF2B5EF4-FFF2-40B4-BE49-F238E27FC236}">
                <a16:creationId xmlns:a16="http://schemas.microsoft.com/office/drawing/2014/main" id="{9E7C73C2-ADEF-290A-A52C-CF146280563E}"/>
              </a:ext>
            </a:extLst>
          </p:cNvPr>
          <p:cNvSpPr txBox="1"/>
          <p:nvPr/>
        </p:nvSpPr>
        <p:spPr>
          <a:xfrm>
            <a:off x="3110339" y="4644202"/>
            <a:ext cx="3437926" cy="3448380"/>
          </a:xfrm>
          <a:prstGeom prst="rect">
            <a:avLst/>
          </a:prstGeom>
          <a:noFill/>
        </p:spPr>
        <p:txBody>
          <a:bodyPr wrap="square" lIns="0" tIns="0" rIns="0" bIns="0">
            <a:spAutoFit/>
          </a:bodyPr>
          <a:lstStyle/>
          <a:p>
            <a:pPr marL="0" lvl="1">
              <a:lnSpc>
                <a:spcPct val="115000"/>
              </a:lnSpc>
              <a:spcAft>
                <a:spcPts val="600"/>
              </a:spcAft>
              <a:defRPr/>
            </a:pPr>
            <a:r>
              <a:rPr lang="en-CA" sz="1100" noProof="0" dirty="0">
                <a:solidFill>
                  <a:srgbClr val="3C3D3E"/>
                </a:solidFill>
              </a:rPr>
              <a:t>each generated well over 200,000 contacts since 2017-18, when counts were analysed per outing*, the resulting patterns were quite distinct:</a:t>
            </a:r>
          </a:p>
          <a:p>
            <a:pPr marL="171450" lvl="1" indent="-171450">
              <a:lnSpc>
                <a:spcPct val="115000"/>
              </a:lnSpc>
              <a:spcAft>
                <a:spcPts val="600"/>
              </a:spcAft>
              <a:buFont typeface="Arial" panose="020B0604020202020204" pitchFamily="34" charset="0"/>
              <a:buChar char="•"/>
              <a:defRPr/>
            </a:pPr>
            <a:r>
              <a:rPr lang="en-CA" sz="1100" noProof="0" dirty="0">
                <a:solidFill>
                  <a:srgbClr val="3C3D3E"/>
                </a:solidFill>
              </a:rPr>
              <a:t>Pop-up events generated 295,003 contacts across 2,316 outings, a rate of 126 contacts per outing; and</a:t>
            </a:r>
          </a:p>
          <a:p>
            <a:pPr marL="171450" lvl="1" indent="-171450">
              <a:lnSpc>
                <a:spcPct val="115000"/>
              </a:lnSpc>
              <a:spcAft>
                <a:spcPts val="600"/>
              </a:spcAft>
              <a:buFont typeface="Arial" panose="020B0604020202020204" pitchFamily="34" charset="0"/>
              <a:buChar char="•"/>
              <a:defRPr/>
            </a:pPr>
            <a:r>
              <a:rPr lang="en-CA" sz="1100" noProof="0" dirty="0">
                <a:solidFill>
                  <a:srgbClr val="3C3D3E"/>
                </a:solidFill>
              </a:rPr>
              <a:t>Festivals/large events generated 222,757 contacts over 394 outings, a rate of 568 contacts per outing.</a:t>
            </a:r>
          </a:p>
          <a:p>
            <a:pPr marL="0" lvl="1">
              <a:lnSpc>
                <a:spcPct val="115000"/>
              </a:lnSpc>
              <a:spcAft>
                <a:spcPts val="600"/>
              </a:spcAft>
              <a:defRPr/>
            </a:pPr>
            <a:r>
              <a:rPr lang="en-CA" sz="1100" noProof="0" dirty="0">
                <a:solidFill>
                  <a:srgbClr val="3C3D3E"/>
                </a:solidFill>
              </a:rPr>
              <a:t>Given these rates, the greater variability apparent in festivals/large events contacts is more easily understood, as each festival or large event outing added or removed can more easily impact yearly results.</a:t>
            </a:r>
          </a:p>
          <a:p>
            <a:pPr marL="0" lvl="1" defTabSz="1219170">
              <a:lnSpc>
                <a:spcPct val="115000"/>
              </a:lnSpc>
              <a:buFont typeface="Arial" panose="020B0604020202020204" pitchFamily="34" charset="0"/>
              <a:buChar char="​"/>
              <a:defRPr/>
            </a:pPr>
            <a:r>
              <a:rPr lang="en-CA" sz="1400" kern="100" noProof="0" dirty="0">
                <a:solidFill>
                  <a:srgbClr val="007C7C"/>
                </a:solidFill>
                <a:latin typeface="HelveticaNeue LT 55 Roman" panose="020B0604020202020204" pitchFamily="34" charset="0"/>
                <a:cs typeface="Times New Roman" panose="02020603050405020304" pitchFamily="18" charset="0"/>
              </a:rPr>
              <a:t>Key Findings</a:t>
            </a:r>
          </a:p>
          <a:p>
            <a:pPr marL="0" lvl="1" defTabSz="1219170">
              <a:lnSpc>
                <a:spcPct val="115000"/>
              </a:lnSpc>
              <a:spcAft>
                <a:spcPts val="600"/>
              </a:spcAft>
              <a:buFont typeface="Arial" panose="020B0604020202020204" pitchFamily="34" charset="0"/>
              <a:buChar char="​"/>
              <a:defRPr/>
            </a:pPr>
            <a:r>
              <a:rPr lang="en-CA" sz="1100" noProof="0" dirty="0">
                <a:solidFill>
                  <a:srgbClr val="3C3D3E"/>
                </a:solidFill>
              </a:rPr>
              <a:t>Outreach events generated the largest proportion of LTC reach results, helping urban hubs meet their key performance targets. </a:t>
            </a:r>
          </a:p>
        </p:txBody>
      </p:sp>
      <p:sp>
        <p:nvSpPr>
          <p:cNvPr id="6" name="TextBox 5">
            <a:extLst>
              <a:ext uri="{FF2B5EF4-FFF2-40B4-BE49-F238E27FC236}">
                <a16:creationId xmlns:a16="http://schemas.microsoft.com/office/drawing/2014/main" id="{A75643C9-17D2-E35D-5E04-8708DE6A59F9}"/>
              </a:ext>
            </a:extLst>
          </p:cNvPr>
          <p:cNvSpPr txBox="1"/>
          <p:nvPr/>
        </p:nvSpPr>
        <p:spPr>
          <a:xfrm>
            <a:off x="414167" y="8530810"/>
            <a:ext cx="4861355" cy="350865"/>
          </a:xfrm>
          <a:prstGeom prst="rect">
            <a:avLst/>
          </a:prstGeom>
          <a:noFill/>
        </p:spPr>
        <p:txBody>
          <a:bodyPr wrap="square" lIns="0" tIns="0" rIns="0" bIns="0">
            <a:spAutoFit/>
          </a:bodyPr>
          <a:lstStyle/>
          <a:p>
            <a:pPr>
              <a:lnSpc>
                <a:spcPct val="114000"/>
              </a:lnSpc>
            </a:pPr>
            <a:r>
              <a:rPr kumimoji="0" lang="en-CA" sz="1000" b="0" i="0" u="none" strike="noStrike" kern="1200" cap="none" spc="0" normalizeH="0" baseline="0" noProof="0" dirty="0">
                <a:ln>
                  <a:noFill/>
                </a:ln>
                <a:solidFill>
                  <a:srgbClr val="3C3D3E"/>
                </a:solidFill>
                <a:effectLst/>
                <a:uLnTx/>
                <a:uFillTx/>
                <a:latin typeface="Microsoft New Tai Lue"/>
                <a:ea typeface="+mn-ea"/>
                <a:cs typeface="+mn-cs"/>
              </a:rPr>
              <a:t>*”Outings” </a:t>
            </a:r>
            <a:r>
              <a:rPr lang="en-CA" sz="1000" noProof="0" dirty="0">
                <a:solidFill>
                  <a:srgbClr val="3C3D3E"/>
                </a:solidFill>
                <a:latin typeface="Microsoft New Tai Lue"/>
              </a:rPr>
              <a:t>were determined to be </a:t>
            </a:r>
            <a:r>
              <a:rPr kumimoji="0" lang="en-CA" sz="1000" b="0" i="0" u="none" strike="noStrike" kern="1200" cap="none" spc="0" normalizeH="0" baseline="0" noProof="0" dirty="0">
                <a:ln>
                  <a:noFill/>
                </a:ln>
                <a:solidFill>
                  <a:srgbClr val="3C3D3E"/>
                </a:solidFill>
                <a:effectLst/>
                <a:uLnTx/>
                <a:uFillTx/>
                <a:latin typeface="Microsoft New Tai Lue"/>
                <a:ea typeface="+mn-ea"/>
                <a:cs typeface="+mn-cs"/>
              </a:rPr>
              <a:t>one entry in the LTC contact and participant registry per day and per event.</a:t>
            </a:r>
            <a:endParaRPr lang="en-CA" sz="1400" noProof="0" dirty="0"/>
          </a:p>
        </p:txBody>
      </p:sp>
      <p:sp>
        <p:nvSpPr>
          <p:cNvPr id="8" name="TextBox 7">
            <a:extLst>
              <a:ext uri="{FF2B5EF4-FFF2-40B4-BE49-F238E27FC236}">
                <a16:creationId xmlns:a16="http://schemas.microsoft.com/office/drawing/2014/main" id="{319F8A29-4EF9-CFAA-1EC3-4F52EEFEF6B9}"/>
              </a:ext>
            </a:extLst>
          </p:cNvPr>
          <p:cNvSpPr txBox="1"/>
          <p:nvPr/>
        </p:nvSpPr>
        <p:spPr>
          <a:xfrm>
            <a:off x="5275522" y="313435"/>
            <a:ext cx="1359812" cy="584775"/>
          </a:xfrm>
          <a:prstGeom prst="rect">
            <a:avLst/>
          </a:prstGeom>
          <a:noFill/>
          <a:ln>
            <a:noFill/>
          </a:ln>
        </p:spPr>
        <p:txBody>
          <a:bodyPr wrap="square" lIns="0" tIns="0" rIns="0" bIns="0" rtlCol="0" anchor="ctr">
            <a:spAutoFit/>
          </a:bodyPr>
          <a:lstStyle/>
          <a:p>
            <a:pPr algn="ctr"/>
            <a:r>
              <a:rPr lang="en-CA" sz="1600" b="1" spc="-40" noProof="0" dirty="0">
                <a:solidFill>
                  <a:srgbClr val="54768C"/>
                </a:solidFill>
                <a:latin typeface="Aptos" panose="020B0004020202020204" pitchFamily="34" charset="0"/>
              </a:rPr>
              <a:t>144,138</a:t>
            </a:r>
          </a:p>
          <a:p>
            <a:pPr algn="ctr"/>
            <a:r>
              <a:rPr lang="en-CA" sz="1050" spc="100" noProof="0" dirty="0">
                <a:solidFill>
                  <a:schemeClr val="tx2"/>
                </a:solidFill>
              </a:rPr>
              <a:t>OTHER LTC PARTICIPANTS</a:t>
            </a:r>
          </a:p>
        </p:txBody>
      </p:sp>
      <p:cxnSp>
        <p:nvCxnSpPr>
          <p:cNvPr id="33" name="Straight Connector 32">
            <a:extLst>
              <a:ext uri="{FF2B5EF4-FFF2-40B4-BE49-F238E27FC236}">
                <a16:creationId xmlns:a16="http://schemas.microsoft.com/office/drawing/2014/main" id="{9FE0C623-83A7-B697-663A-CC04F9D78F97}"/>
              </a:ext>
            </a:extLst>
          </p:cNvPr>
          <p:cNvCxnSpPr/>
          <p:nvPr/>
        </p:nvCxnSpPr>
        <p:spPr>
          <a:xfrm>
            <a:off x="817249" y="1707290"/>
            <a:ext cx="5652000" cy="0"/>
          </a:xfrm>
          <a:prstGeom prst="line">
            <a:avLst/>
          </a:prstGeom>
          <a:ln w="19050">
            <a:solidFill>
              <a:srgbClr val="63005D"/>
            </a:solidFill>
          </a:ln>
        </p:spPr>
        <p:style>
          <a:lnRef idx="1">
            <a:schemeClr val="accent1"/>
          </a:lnRef>
          <a:fillRef idx="0">
            <a:schemeClr val="accent1"/>
          </a:fillRef>
          <a:effectRef idx="0">
            <a:schemeClr val="accent1"/>
          </a:effectRef>
          <a:fontRef idx="minor">
            <a:schemeClr val="tx1"/>
          </a:fontRef>
        </p:style>
      </p:cxnSp>
      <p:graphicFrame>
        <p:nvGraphicFramePr>
          <p:cNvPr id="4" name="Chart 3" descr="A bar chart showing the proportion of contacts generated from pop-up events, festivals, and LTC learning events from 2017-18 to 2024-25. Learning events consistently made the smallest contribution to the total results.">
            <a:extLst>
              <a:ext uri="{FF2B5EF4-FFF2-40B4-BE49-F238E27FC236}">
                <a16:creationId xmlns:a16="http://schemas.microsoft.com/office/drawing/2014/main" id="{F97A12D3-09B1-2FB7-7A3F-02A8BCDEDE7F}"/>
              </a:ext>
            </a:extLst>
          </p:cNvPr>
          <p:cNvGraphicFramePr>
            <a:graphicFrameLocks/>
          </p:cNvGraphicFramePr>
          <p:nvPr>
            <p:extLst>
              <p:ext uri="{D42A27DB-BD31-4B8C-83A1-F6EECF244321}">
                <p14:modId xmlns:p14="http://schemas.microsoft.com/office/powerpoint/2010/main" val="3051282486"/>
              </p:ext>
            </p:extLst>
          </p:nvPr>
        </p:nvGraphicFramePr>
        <p:xfrm>
          <a:off x="233702" y="1176256"/>
          <a:ext cx="6235547" cy="2521423"/>
        </p:xfrm>
        <a:graphic>
          <a:graphicData uri="http://schemas.openxmlformats.org/drawingml/2006/chart">
            <c:chart xmlns:c="http://schemas.openxmlformats.org/drawingml/2006/chart" xmlns:r="http://schemas.openxmlformats.org/officeDocument/2006/relationships" r:id="rId2"/>
          </a:graphicData>
        </a:graphic>
      </p:graphicFrame>
      <p:sp>
        <p:nvSpPr>
          <p:cNvPr id="31" name="TextBox 30">
            <a:extLst>
              <a:ext uri="{FF2B5EF4-FFF2-40B4-BE49-F238E27FC236}">
                <a16:creationId xmlns:a16="http://schemas.microsoft.com/office/drawing/2014/main" id="{D321D920-AE7A-2A1D-AD3F-07EAA356068A}"/>
              </a:ext>
            </a:extLst>
          </p:cNvPr>
          <p:cNvSpPr txBox="1"/>
          <p:nvPr/>
        </p:nvSpPr>
        <p:spPr>
          <a:xfrm>
            <a:off x="210043" y="1609203"/>
            <a:ext cx="607206" cy="169277"/>
          </a:xfrm>
          <a:prstGeom prst="rect">
            <a:avLst/>
          </a:prstGeom>
          <a:solidFill>
            <a:srgbClr val="F6F3F0"/>
          </a:solidFill>
        </p:spPr>
        <p:txBody>
          <a:bodyPr wrap="square" lIns="0" tIns="0" rIns="0" bIns="0" anchor="ctr">
            <a:spAutoFit/>
          </a:bodyPr>
          <a:lstStyle/>
          <a:p>
            <a:r>
              <a:rPr lang="en-CA" sz="1100" b="1" noProof="0" dirty="0">
                <a:solidFill>
                  <a:schemeClr val="tx2"/>
                </a:solidFill>
                <a:latin typeface="Aptos" panose="020B0004020202020204" pitchFamily="34" charset="0"/>
              </a:rPr>
              <a:t>100,</a:t>
            </a:r>
            <a:r>
              <a:rPr lang="en-CA" sz="1100" b="1" noProof="0" dirty="0">
                <a:latin typeface="Aptos" panose="020B0004020202020204" pitchFamily="34" charset="0"/>
              </a:rPr>
              <a:t>000</a:t>
            </a:r>
          </a:p>
        </p:txBody>
      </p:sp>
      <p:cxnSp>
        <p:nvCxnSpPr>
          <p:cNvPr id="3" name="Straight Connector 2">
            <a:extLst>
              <a:ext uri="{FF2B5EF4-FFF2-40B4-BE49-F238E27FC236}">
                <a16:creationId xmlns:a16="http://schemas.microsoft.com/office/drawing/2014/main" id="{ECA843A3-21C3-43F9-25F8-01A9F1070392}"/>
              </a:ext>
            </a:extLst>
          </p:cNvPr>
          <p:cNvCxnSpPr/>
          <p:nvPr/>
        </p:nvCxnSpPr>
        <p:spPr>
          <a:xfrm>
            <a:off x="342900" y="8414954"/>
            <a:ext cx="2134578"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6216295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spc="0" noProof="0" dirty="0"/>
              <a:t>Table of Contents</a:t>
            </a:r>
          </a:p>
        </p:txBody>
      </p:sp>
      <p:graphicFrame>
        <p:nvGraphicFramePr>
          <p:cNvPr id="5" name="Content Placeholder 3" descr="Report's table of contents "/>
          <p:cNvGraphicFramePr>
            <a:graphicFrameLocks noGrp="1"/>
          </p:cNvGraphicFramePr>
          <p:nvPr>
            <p:ph idx="4294967295"/>
            <p:extLst>
              <p:ext uri="{D42A27DB-BD31-4B8C-83A1-F6EECF244321}">
                <p14:modId xmlns:p14="http://schemas.microsoft.com/office/powerpoint/2010/main" val="1803932232"/>
              </p:ext>
            </p:extLst>
          </p:nvPr>
        </p:nvGraphicFramePr>
        <p:xfrm>
          <a:off x="351027" y="2045645"/>
          <a:ext cx="4209098" cy="4969302"/>
        </p:xfrm>
        <a:graphic>
          <a:graphicData uri="http://schemas.openxmlformats.org/drawingml/2006/table">
            <a:tbl>
              <a:tblPr firstRow="1">
                <a:tableStyleId>{D27102A9-8310-4765-A935-A1911B00CA55}</a:tableStyleId>
              </a:tblPr>
              <a:tblGrid>
                <a:gridCol w="3392212">
                  <a:extLst>
                    <a:ext uri="{9D8B030D-6E8A-4147-A177-3AD203B41FA5}">
                      <a16:colId xmlns:a16="http://schemas.microsoft.com/office/drawing/2014/main" val="20000"/>
                    </a:ext>
                  </a:extLst>
                </a:gridCol>
                <a:gridCol w="816886">
                  <a:extLst>
                    <a:ext uri="{9D8B030D-6E8A-4147-A177-3AD203B41FA5}">
                      <a16:colId xmlns:a16="http://schemas.microsoft.com/office/drawing/2014/main" val="20001"/>
                    </a:ext>
                  </a:extLst>
                </a:gridCol>
              </a:tblGrid>
              <a:tr h="324576">
                <a:tc>
                  <a:txBody>
                    <a:bodyPr/>
                    <a:lstStyle/>
                    <a:p>
                      <a:r>
                        <a:rPr lang="en-CA" sz="1800" baseline="0" noProof="0" dirty="0">
                          <a:solidFill>
                            <a:schemeClr val="bg1"/>
                          </a:solidFill>
                          <a:latin typeface="HelveticaNeue LT 55 Roman" panose="020B0604020202020204" pitchFamily="34" charset="0"/>
                        </a:rPr>
                        <a:t>Contents</a:t>
                      </a:r>
                      <a:endParaRPr lang="en-CA" sz="1400" baseline="0" noProof="0" dirty="0">
                        <a:solidFill>
                          <a:schemeClr val="bg1"/>
                        </a:solidFill>
                        <a:latin typeface="HelveticaNeue LT 55 Roman" panose="020B0604020202020204" pitchFamily="34" charset="0"/>
                      </a:endParaRPr>
                    </a:p>
                  </a:txBody>
                  <a:tcPr marL="121920" marR="121920" marT="60960" marB="60960" anchor="ctr">
                    <a:lnL>
                      <a:noFill/>
                    </a:lnL>
                    <a:lnR w="12700" cap="flat" cmpd="sng" algn="ctr">
                      <a:solidFill>
                        <a:schemeClr val="bg1">
                          <a:lumMod val="85000"/>
                        </a:schemeClr>
                      </a:solidFill>
                      <a:prstDash val="solid"/>
                      <a:round/>
                      <a:headEnd type="none" w="med" len="med"/>
                      <a:tailEnd type="none" w="med" len="med"/>
                    </a:lnR>
                    <a:lnT w="12700" cmpd="sng">
                      <a:noFill/>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253C6C"/>
                    </a:solidFill>
                  </a:tcPr>
                </a:tc>
                <a:tc>
                  <a:txBody>
                    <a:bodyPr/>
                    <a:lstStyle/>
                    <a:p>
                      <a:pPr algn="r"/>
                      <a:r>
                        <a:rPr lang="en-CA" sz="1400" noProof="0" dirty="0">
                          <a:solidFill>
                            <a:schemeClr val="bg1"/>
                          </a:solidFill>
                          <a:latin typeface="HelveticaNeue LT 55 Roman" panose="020B0604020202020204" pitchFamily="34" charset="0"/>
                        </a:rPr>
                        <a:t>Page</a:t>
                      </a:r>
                    </a:p>
                  </a:txBody>
                  <a:tcPr marL="121920" marR="144000" marT="60960" marB="60960" anchor="ctr">
                    <a:lnL w="12700" cap="flat" cmpd="sng" algn="ctr">
                      <a:solidFill>
                        <a:schemeClr val="bg1">
                          <a:lumMod val="85000"/>
                        </a:schemeClr>
                      </a:solidFill>
                      <a:prstDash val="solid"/>
                      <a:round/>
                      <a:headEnd type="none" w="med" len="med"/>
                      <a:tailEnd type="none" w="med" len="med"/>
                    </a:lnL>
                    <a:lnR>
                      <a:noFill/>
                    </a:lnR>
                    <a:lnT w="12700" cmpd="sng">
                      <a:noFill/>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rgbClr val="253C6C"/>
                    </a:solidFill>
                  </a:tcPr>
                </a:tc>
                <a:extLst>
                  <a:ext uri="{0D108BD9-81ED-4DB2-BD59-A6C34878D82A}">
                    <a16:rowId xmlns:a16="http://schemas.microsoft.com/office/drawing/2014/main" val="10000"/>
                  </a:ext>
                </a:extLst>
              </a:tr>
              <a:tr h="442554">
                <a:tc>
                  <a:txBody>
                    <a:bodyPr/>
                    <a:lstStyle/>
                    <a:p>
                      <a:r>
                        <a:rPr lang="en-CA" sz="1200" b="0" noProof="0" dirty="0"/>
                        <a:t>List of Tables</a:t>
                      </a:r>
                    </a:p>
                  </a:txBody>
                  <a:tcPr marL="48000" marR="0" marT="0" marB="0" anchor="ctr">
                    <a:lnL>
                      <a:noFill/>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CA" sz="1200" b="0" noProof="0" dirty="0"/>
                        <a:t>4</a:t>
                      </a:r>
                    </a:p>
                  </a:txBody>
                  <a:tcPr marL="144000" marR="240000" marT="0" marB="0" anchor="ctr">
                    <a:lnL w="12700" cap="flat" cmpd="sng" algn="ctr">
                      <a:noFill/>
                      <a:prstDash val="solid"/>
                      <a:round/>
                      <a:headEnd type="none" w="med" len="med"/>
                      <a:tailEnd type="none" w="med" len="med"/>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442554">
                <a:tc>
                  <a:txBody>
                    <a:bodyPr/>
                    <a:lstStyle/>
                    <a:p>
                      <a:r>
                        <a:rPr lang="en-CA" sz="1200" b="0" noProof="0" dirty="0"/>
                        <a:t>List of Figures</a:t>
                      </a:r>
                    </a:p>
                  </a:txBody>
                  <a:tcPr marL="48000" marR="0" marT="0" marB="0" anchor="ctr">
                    <a:lnL>
                      <a:noFill/>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CA" sz="1200" b="0" noProof="0" dirty="0"/>
                        <a:t>5</a:t>
                      </a:r>
                    </a:p>
                  </a:txBody>
                  <a:tcPr marL="144000" marR="240000" marT="0" marB="0" anchor="ctr">
                    <a:lnL w="12700" cap="flat" cmpd="sng" algn="ctr">
                      <a:noFill/>
                      <a:prstDash val="solid"/>
                      <a:round/>
                      <a:headEnd type="none" w="med" len="med"/>
                      <a:tailEnd type="none" w="med" len="med"/>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49556269"/>
                  </a:ext>
                </a:extLst>
              </a:tr>
              <a:tr h="442554">
                <a:tc>
                  <a:txBody>
                    <a:bodyPr/>
                    <a:lstStyle/>
                    <a:p>
                      <a:r>
                        <a:rPr lang="en-CA" sz="1200" b="0" noProof="0" dirty="0"/>
                        <a:t>Acronyms and Abbreviations</a:t>
                      </a:r>
                    </a:p>
                  </a:txBody>
                  <a:tcPr marL="48000" marR="0" marT="0" marB="0" anchor="ctr">
                    <a:lnL>
                      <a:noFill/>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CA" sz="1200" b="0" noProof="0" dirty="0"/>
                        <a:t>6</a:t>
                      </a:r>
                    </a:p>
                  </a:txBody>
                  <a:tcPr marL="144000" marR="240000" marT="0" marB="0" anchor="ctr">
                    <a:lnL w="12700" cap="flat" cmpd="sng" algn="ctr">
                      <a:noFill/>
                      <a:prstDash val="solid"/>
                      <a:round/>
                      <a:headEnd type="none" w="med" len="med"/>
                      <a:tailEnd type="none" w="med" len="med"/>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r h="442554">
                <a:tc>
                  <a:txBody>
                    <a:bodyPr/>
                    <a:lstStyle/>
                    <a:p>
                      <a:r>
                        <a:rPr lang="en-CA" sz="1200" b="1" noProof="0" dirty="0"/>
                        <a:t>About the Evaluation</a:t>
                      </a:r>
                    </a:p>
                  </a:txBody>
                  <a:tcPr marL="48000" marR="0" marT="0" marB="0" anchor="ctr">
                    <a:lnL>
                      <a:noFill/>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CA" sz="1200" b="0" noProof="0" dirty="0"/>
                        <a:t>7</a:t>
                      </a:r>
                    </a:p>
                  </a:txBody>
                  <a:tcPr marL="144000" marR="240000" marT="0" marB="0" anchor="ctr">
                    <a:lnL w="12700" cap="flat" cmpd="sng" algn="ctr">
                      <a:noFill/>
                      <a:prstDash val="solid"/>
                      <a:round/>
                      <a:headEnd type="none" w="med" len="med"/>
                      <a:tailEnd type="none" w="med" len="med"/>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4"/>
                  </a:ext>
                </a:extLst>
              </a:tr>
              <a:tr h="442554">
                <a:tc>
                  <a:txBody>
                    <a:bodyPr/>
                    <a:lstStyle/>
                    <a:p>
                      <a:pPr marL="0" algn="l" defTabSz="1219170" rtl="0" eaLnBrk="1" latinLnBrk="0" hangingPunct="1"/>
                      <a:r>
                        <a:rPr lang="en-CA" sz="1200" b="1" kern="1200" noProof="0" dirty="0">
                          <a:solidFill>
                            <a:schemeClr val="tx1"/>
                          </a:solidFill>
                          <a:latin typeface="+mn-lt"/>
                          <a:ea typeface="+mn-ea"/>
                          <a:cs typeface="+mn-cs"/>
                        </a:rPr>
                        <a:t>Program Profile</a:t>
                      </a:r>
                    </a:p>
                  </a:txBody>
                  <a:tcPr marL="48000" marR="0" marT="0" marB="0" anchor="ctr">
                    <a:lnL>
                      <a:noFill/>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CA" sz="1200" b="0" noProof="0" dirty="0"/>
                        <a:t>9</a:t>
                      </a:r>
                    </a:p>
                  </a:txBody>
                  <a:tcPr marL="144000" marR="240000" marT="0" marB="0" anchor="ctr">
                    <a:lnL w="12700" cap="flat" cmpd="sng" algn="ctr">
                      <a:noFill/>
                      <a:prstDash val="solid"/>
                      <a:round/>
                      <a:headEnd type="none" w="med" len="med"/>
                      <a:tailEnd type="none" w="med" len="med"/>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5"/>
                  </a:ext>
                </a:extLst>
              </a:tr>
              <a:tr h="368796">
                <a:tc>
                  <a:txBody>
                    <a:bodyPr/>
                    <a:lstStyle/>
                    <a:p>
                      <a:r>
                        <a:rPr lang="en-CA" sz="1200" b="1" noProof="0" dirty="0"/>
                        <a:t>Key Findings</a:t>
                      </a:r>
                    </a:p>
                  </a:txBody>
                  <a:tcPr marL="48000" marR="0" marT="0" marB="0" anchor="ctr">
                    <a:lnL>
                      <a:noFill/>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endParaRPr lang="en-CA" sz="1200" b="0" noProof="0" dirty="0"/>
                    </a:p>
                  </a:txBody>
                  <a:tcPr marL="48000" marR="0" marT="0" marB="0" anchor="ctr">
                    <a:lnL>
                      <a:noFill/>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7"/>
                  </a:ext>
                </a:extLst>
              </a:tr>
              <a:tr h="368796">
                <a:tc>
                  <a:txBody>
                    <a:bodyPr/>
                    <a:lstStyle/>
                    <a:p>
                      <a:r>
                        <a:rPr lang="en-CA" sz="1200" noProof="0" dirty="0">
                          <a:solidFill>
                            <a:schemeClr val="tx2"/>
                          </a:solidFill>
                        </a:rPr>
                        <a:t>Relevance</a:t>
                      </a:r>
                    </a:p>
                  </a:txBody>
                  <a:tcPr marL="192000" marR="0" marT="0" marB="0" anchor="ctr">
                    <a:lnL>
                      <a:noFill/>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CA" sz="1200" b="0" noProof="0" dirty="0">
                          <a:solidFill>
                            <a:schemeClr val="tx2"/>
                          </a:solidFill>
                        </a:rPr>
                        <a:t>16</a:t>
                      </a:r>
                    </a:p>
                  </a:txBody>
                  <a:tcPr marL="144000" marR="240000" marT="0" marB="0" anchor="ctr">
                    <a:lnL w="12700" cap="flat" cmpd="sng" algn="ctr">
                      <a:noFill/>
                      <a:prstDash val="solid"/>
                      <a:round/>
                      <a:headEnd type="none" w="med" len="med"/>
                      <a:tailEnd type="none" w="med" len="med"/>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8"/>
                  </a:ext>
                </a:extLst>
              </a:tr>
              <a:tr h="368796">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CA" sz="1200" b="0" noProof="0" dirty="0">
                          <a:solidFill>
                            <a:schemeClr val="tx2"/>
                          </a:solidFill>
                        </a:rPr>
                        <a:t>Effectiveness</a:t>
                      </a:r>
                    </a:p>
                  </a:txBody>
                  <a:tcPr marL="192000" marR="0" marT="0" marB="0" anchor="ctr">
                    <a:lnL>
                      <a:noFill/>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CA" sz="1200" b="0" noProof="0" dirty="0">
                          <a:solidFill>
                            <a:schemeClr val="tx2"/>
                          </a:solidFill>
                        </a:rPr>
                        <a:t>25</a:t>
                      </a:r>
                    </a:p>
                  </a:txBody>
                  <a:tcPr marL="144000" marR="240000" marT="0" marB="0" anchor="ctr">
                    <a:lnL w="12700" cap="flat" cmpd="sng" algn="ctr">
                      <a:noFill/>
                      <a:prstDash val="solid"/>
                      <a:round/>
                      <a:headEnd type="none" w="med" len="med"/>
                      <a:tailEnd type="none" w="med" len="med"/>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9"/>
                  </a:ext>
                </a:extLst>
              </a:tr>
              <a:tr h="368796">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CA" sz="1200" noProof="0" dirty="0">
                          <a:solidFill>
                            <a:schemeClr val="tx2"/>
                          </a:solidFill>
                        </a:rPr>
                        <a:t>Efficiency</a:t>
                      </a:r>
                    </a:p>
                  </a:txBody>
                  <a:tcPr marL="192000" marR="0" marT="0" marB="0" anchor="ctr">
                    <a:lnL>
                      <a:noFill/>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CA" sz="1200" b="0" noProof="0" dirty="0">
                          <a:solidFill>
                            <a:schemeClr val="tx2"/>
                          </a:solidFill>
                        </a:rPr>
                        <a:t>38</a:t>
                      </a:r>
                    </a:p>
                  </a:txBody>
                  <a:tcPr marL="144000" marR="240000" marT="0" marB="0" anchor="ctr">
                    <a:lnL w="12700" cap="flat" cmpd="sng" algn="ctr">
                      <a:noFill/>
                      <a:prstDash val="solid"/>
                      <a:round/>
                      <a:headEnd type="none" w="med" len="med"/>
                      <a:tailEnd type="none" w="med" len="med"/>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10"/>
                  </a:ext>
                </a:extLst>
              </a:tr>
              <a:tr h="442554">
                <a:tc>
                  <a:txBody>
                    <a:bodyPr/>
                    <a:lstStyle/>
                    <a:p>
                      <a:r>
                        <a:rPr lang="en-CA" sz="1200" b="1" noProof="0" dirty="0">
                          <a:solidFill>
                            <a:schemeClr val="tx2"/>
                          </a:solidFill>
                        </a:rPr>
                        <a:t>Recommendation 1</a:t>
                      </a:r>
                    </a:p>
                  </a:txBody>
                  <a:tcPr marL="48000" marR="0" marT="0" marB="0" anchor="ctr">
                    <a:lnL>
                      <a:noFill/>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CA" sz="1200" b="0" noProof="0" dirty="0">
                          <a:solidFill>
                            <a:schemeClr val="tx2"/>
                          </a:solidFill>
                        </a:rPr>
                        <a:t>45</a:t>
                      </a:r>
                    </a:p>
                  </a:txBody>
                  <a:tcPr marL="144000" marR="240000" marT="0" marB="0" anchor="ctr">
                    <a:lnL w="12700" cap="flat" cmpd="sng" algn="ctr">
                      <a:noFill/>
                      <a:prstDash val="solid"/>
                      <a:round/>
                      <a:headEnd type="none" w="med" len="med"/>
                      <a:tailEnd type="none" w="med" len="med"/>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12"/>
                  </a:ext>
                </a:extLst>
              </a:tr>
              <a:tr h="442554">
                <a:tc>
                  <a:txBody>
                    <a:bodyPr/>
                    <a:lstStyle/>
                    <a:p>
                      <a:r>
                        <a:rPr lang="en-CA" sz="1200" b="0" noProof="0" dirty="0">
                          <a:solidFill>
                            <a:schemeClr val="tx2"/>
                          </a:solidFill>
                        </a:rPr>
                        <a:t>Annex A: </a:t>
                      </a:r>
                      <a:r>
                        <a:rPr lang="en-CA" sz="1200" b="0" noProof="0" dirty="0"/>
                        <a:t>Evaluation </a:t>
                      </a:r>
                      <a:r>
                        <a:rPr lang="en-CA" sz="1200" noProof="0" dirty="0"/>
                        <a:t>and Public Opinion Research</a:t>
                      </a:r>
                      <a:endParaRPr lang="en-CA" sz="1200" b="1" noProof="0" dirty="0">
                        <a:solidFill>
                          <a:schemeClr val="tx2"/>
                        </a:solidFill>
                      </a:endParaRPr>
                    </a:p>
                  </a:txBody>
                  <a:tcPr marL="48000" marR="0" marT="0" marB="0" anchor="ctr">
                    <a:lnL>
                      <a:noFill/>
                    </a:lnL>
                    <a:lnR w="12700" cap="flat" cmpd="sng" algn="ctr">
                      <a:noFill/>
                      <a:prstDash val="solid"/>
                      <a:round/>
                      <a:headEnd type="none" w="med" len="med"/>
                      <a:tailEnd type="none" w="med" len="me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algn="r"/>
                      <a:r>
                        <a:rPr lang="en-CA" sz="1200" b="0" noProof="0" dirty="0">
                          <a:solidFill>
                            <a:schemeClr val="tx2"/>
                          </a:solidFill>
                        </a:rPr>
                        <a:t>47</a:t>
                      </a:r>
                    </a:p>
                  </a:txBody>
                  <a:tcPr marL="144000" marR="240000" marT="0" marB="0" anchor="ctr">
                    <a:lnL w="12700" cap="flat" cmpd="sng" algn="ctr">
                      <a:noFill/>
                      <a:prstDash val="solid"/>
                      <a:round/>
                      <a:headEnd type="none" w="med" len="med"/>
                      <a:tailEnd type="none" w="med" len="med"/>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91475245"/>
                  </a:ext>
                </a:extLst>
              </a:tr>
            </a:tbl>
          </a:graphicData>
        </a:graphic>
      </p:graphicFrame>
    </p:spTree>
    <p:extLst>
      <p:ext uri="{BB962C8B-B14F-4D97-AF65-F5344CB8AC3E}">
        <p14:creationId xmlns:p14="http://schemas.microsoft.com/office/powerpoint/2010/main" val="20806254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E299F9-EF40-5D61-952A-748D3EA84B6C}"/>
              </a:ext>
            </a:extLst>
          </p:cNvPr>
          <p:cNvSpPr>
            <a:spLocks noGrp="1"/>
          </p:cNvSpPr>
          <p:nvPr>
            <p:ph type="title"/>
          </p:nvPr>
        </p:nvSpPr>
        <p:spPr>
          <a:xfrm>
            <a:off x="342900" y="914401"/>
            <a:ext cx="2273300" cy="838200"/>
          </a:xfrm>
        </p:spPr>
        <p:txBody>
          <a:bodyPr/>
          <a:lstStyle/>
          <a:p>
            <a:r>
              <a:rPr lang="en-CA" noProof="0" dirty="0"/>
              <a:t>Minimizing Barriers</a:t>
            </a:r>
            <a:endParaRPr lang="en-CA" sz="2000" noProof="0" dirty="0"/>
          </a:p>
        </p:txBody>
      </p:sp>
      <p:sp>
        <p:nvSpPr>
          <p:cNvPr id="3" name="Text Placeholder 2">
            <a:extLst>
              <a:ext uri="{FF2B5EF4-FFF2-40B4-BE49-F238E27FC236}">
                <a16:creationId xmlns:a16="http://schemas.microsoft.com/office/drawing/2014/main" id="{C983D326-0EAA-1A1E-B05F-1168DFF23B0B}"/>
              </a:ext>
            </a:extLst>
          </p:cNvPr>
          <p:cNvSpPr>
            <a:spLocks noGrp="1"/>
          </p:cNvSpPr>
          <p:nvPr>
            <p:ph type="body" sz="quarter" idx="15"/>
          </p:nvPr>
        </p:nvSpPr>
        <p:spPr>
          <a:xfrm>
            <a:off x="351339" y="2125166"/>
            <a:ext cx="2349331" cy="2042797"/>
          </a:xfrm>
        </p:spPr>
        <p:txBody>
          <a:bodyPr/>
          <a:lstStyle/>
          <a:p>
            <a:pPr>
              <a:lnSpc>
                <a:spcPct val="100000"/>
              </a:lnSpc>
            </a:pPr>
            <a:r>
              <a:rPr lang="en-CA" sz="1600" noProof="0" dirty="0">
                <a:solidFill>
                  <a:srgbClr val="007C7C"/>
                </a:solidFill>
                <a:latin typeface="Aptos" panose="020B0004020202020204" pitchFamily="34" charset="0"/>
              </a:rPr>
              <a:t>While multiple lines of evidence showed that Learn-to Camp and Learn-to Paddle are valued and enjoyed by participants, data suggest that some barriers may persist.</a:t>
            </a:r>
          </a:p>
        </p:txBody>
      </p:sp>
      <p:sp>
        <p:nvSpPr>
          <p:cNvPr id="5" name="Content Placeholder 4">
            <a:extLst>
              <a:ext uri="{FF2B5EF4-FFF2-40B4-BE49-F238E27FC236}">
                <a16:creationId xmlns:a16="http://schemas.microsoft.com/office/drawing/2014/main" id="{16FE12D4-C55C-E37B-2D1B-7E31B09E5FD8}"/>
              </a:ext>
            </a:extLst>
          </p:cNvPr>
          <p:cNvSpPr>
            <a:spLocks noGrp="1"/>
          </p:cNvSpPr>
          <p:nvPr>
            <p:ph idx="1"/>
          </p:nvPr>
        </p:nvSpPr>
        <p:spPr>
          <a:xfrm>
            <a:off x="2885663" y="914400"/>
            <a:ext cx="3672000" cy="4540102"/>
          </a:xfrm>
        </p:spPr>
        <p:txBody>
          <a:bodyPr/>
          <a:lstStyle/>
          <a:p>
            <a:pPr lvl="1">
              <a:lnSpc>
                <a:spcPct val="115000"/>
              </a:lnSpc>
              <a:spcAft>
                <a:spcPts val="600"/>
              </a:spcAft>
            </a:pPr>
            <a:r>
              <a:rPr lang="en-CA" sz="1100" noProof="0" dirty="0">
                <a:solidFill>
                  <a:schemeClr val="tx2"/>
                </a:solidFill>
                <a:latin typeface="+mn-lt"/>
              </a:rPr>
              <a:t>Results explored in this section relate to activities within LTC’s Exposure and Experience components, such as overnight camping events, other Learn-to events, and workshops. Data considered included results from camper feedback forms, participation trends, and feedback from LTC partners. Results from interviews with LTC staff also contributed to the analysis. </a:t>
            </a:r>
            <a:endParaRPr lang="en-CA" sz="1100" noProof="0" dirty="0">
              <a:solidFill>
                <a:schemeClr val="tx2"/>
              </a:solidFill>
              <a:highlight>
                <a:srgbClr val="95CEE4"/>
              </a:highlight>
              <a:latin typeface="+mn-lt"/>
            </a:endParaRPr>
          </a:p>
          <a:p>
            <a:pPr lvl="1">
              <a:lnSpc>
                <a:spcPct val="115000"/>
              </a:lnSpc>
              <a:defRPr/>
            </a:pPr>
            <a:r>
              <a:rPr lang="en-CA" sz="1400" noProof="0" dirty="0"/>
              <a:t>Exposure and Experience</a:t>
            </a:r>
          </a:p>
          <a:p>
            <a:pPr>
              <a:lnSpc>
                <a:spcPct val="115000"/>
              </a:lnSpc>
            </a:pPr>
            <a:r>
              <a:rPr lang="en-CA" noProof="0" dirty="0"/>
              <a:t>Within LTC’s programming continuum, activities under both the Exposure and Experience segments (see p. 12) were intended to minimize barriers to outdoor recreation by introducing new skills and fostering confidence. </a:t>
            </a:r>
          </a:p>
          <a:p>
            <a:pPr>
              <a:lnSpc>
                <a:spcPct val="115000"/>
              </a:lnSpc>
            </a:pPr>
            <a:r>
              <a:rPr lang="en-CA" noProof="0" dirty="0"/>
              <a:t>While Exposure focused on simpler skills, often delivered in settings like libraries or community centres, Experience activities provided more immersive learning, intended to encourage further exploration of outdoor activities as well as deepen connections with protected places. </a:t>
            </a:r>
          </a:p>
          <a:p>
            <a:pPr>
              <a:lnSpc>
                <a:spcPct val="115000"/>
              </a:lnSpc>
            </a:pPr>
            <a:r>
              <a:rPr lang="en-CA" noProof="0" dirty="0"/>
              <a:t>Offerings in both parts of the LTC continuum diversified after the COVID-19 pandemic-related closures, with staff in multiple hubs experimenting with new offers focused on outdoor activities, such as paddling, fishing, and skiing.</a:t>
            </a:r>
          </a:p>
          <a:p>
            <a:pPr>
              <a:lnSpc>
                <a:spcPct val="115000"/>
              </a:lnSpc>
            </a:pPr>
            <a:endParaRPr lang="en-CA" noProof="0" dirty="0"/>
          </a:p>
        </p:txBody>
      </p:sp>
      <p:pic>
        <p:nvPicPr>
          <p:cNvPr id="7" name="Picture 6" descr="LTC staff speaking to a group under a large pop-up tent">
            <a:extLst>
              <a:ext uri="{FF2B5EF4-FFF2-40B4-BE49-F238E27FC236}">
                <a16:creationId xmlns:a16="http://schemas.microsoft.com/office/drawing/2014/main" id="{684E0233-FA73-D8C9-4AD2-25A467E962D9}"/>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342900" y="5598868"/>
            <a:ext cx="3200400" cy="2133600"/>
          </a:xfrm>
          <a:prstGeom prst="rect">
            <a:avLst/>
          </a:prstGeom>
        </p:spPr>
      </p:pic>
      <p:pic>
        <p:nvPicPr>
          <p:cNvPr id="9" name="Picture 8" descr="People kayaking on the Lachine Canal in Montreal.&#10;&#10;&#10;">
            <a:extLst>
              <a:ext uri="{FF2B5EF4-FFF2-40B4-BE49-F238E27FC236}">
                <a16:creationId xmlns:a16="http://schemas.microsoft.com/office/drawing/2014/main" id="{D5C653B3-C14A-09AD-03F0-2C6C1122B046}"/>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429000" y="5593547"/>
            <a:ext cx="3429000" cy="2144242"/>
          </a:xfrm>
          <a:prstGeom prst="rect">
            <a:avLst/>
          </a:prstGeom>
        </p:spPr>
      </p:pic>
      <p:cxnSp>
        <p:nvCxnSpPr>
          <p:cNvPr id="6" name="Straight Connector 5">
            <a:extLst>
              <a:ext uri="{FF2B5EF4-FFF2-40B4-BE49-F238E27FC236}">
                <a16:creationId xmlns:a16="http://schemas.microsoft.com/office/drawing/2014/main" id="{69A047F1-7F4B-7690-B73F-9FDC991CFBA1}"/>
              </a:ext>
            </a:extLst>
          </p:cNvPr>
          <p:cNvCxnSpPr/>
          <p:nvPr/>
        </p:nvCxnSpPr>
        <p:spPr>
          <a:xfrm>
            <a:off x="3443288" y="5598868"/>
            <a:ext cx="0" cy="2134800"/>
          </a:xfrm>
          <a:prstGeom prst="line">
            <a:avLst/>
          </a:prstGeom>
          <a:ln w="57150">
            <a:solidFill>
              <a:srgbClr val="A34DA4"/>
            </a:solidFill>
          </a:ln>
        </p:spPr>
        <p:style>
          <a:lnRef idx="1">
            <a:schemeClr val="accent1"/>
          </a:lnRef>
          <a:fillRef idx="0">
            <a:schemeClr val="accent1"/>
          </a:fillRef>
          <a:effectRef idx="0">
            <a:schemeClr val="accent1"/>
          </a:effectRef>
          <a:fontRef idx="minor">
            <a:schemeClr val="tx1"/>
          </a:fontRef>
        </p:style>
      </p:cxnSp>
      <p:sp>
        <p:nvSpPr>
          <p:cNvPr id="8" name="TextBox 7">
            <a:extLst>
              <a:ext uri="{FF2B5EF4-FFF2-40B4-BE49-F238E27FC236}">
                <a16:creationId xmlns:a16="http://schemas.microsoft.com/office/drawing/2014/main" id="{A0A31D0C-0B04-B70A-3549-03FEE69C6465}"/>
              </a:ext>
            </a:extLst>
          </p:cNvPr>
          <p:cNvSpPr txBox="1"/>
          <p:nvPr/>
        </p:nvSpPr>
        <p:spPr>
          <a:xfrm>
            <a:off x="342900" y="7872177"/>
            <a:ext cx="6629401" cy="538609"/>
          </a:xfrm>
          <a:prstGeom prst="rect">
            <a:avLst/>
          </a:prstGeom>
          <a:noFill/>
        </p:spPr>
        <p:txBody>
          <a:bodyPr wrap="square" lIns="0" tIns="0" rIns="0" bIns="0">
            <a:spAutoFit/>
          </a:bodyPr>
          <a:lstStyle/>
          <a:p>
            <a:pPr>
              <a:spcAft>
                <a:spcPts val="300"/>
              </a:spcAft>
            </a:pPr>
            <a:r>
              <a:rPr kumimoji="0" lang="en-CA" sz="1000" b="0" i="0" u="none" strike="noStrike" kern="1200" cap="none" spc="0" normalizeH="0" baseline="0" noProof="0" dirty="0">
                <a:ln>
                  <a:noFill/>
                </a:ln>
                <a:solidFill>
                  <a:schemeClr val="tx2"/>
                </a:solidFill>
                <a:effectLst/>
                <a:uLnTx/>
                <a:uFillTx/>
                <a:ea typeface="+mn-ea"/>
                <a:cs typeface="+mn-cs"/>
              </a:rPr>
              <a:t>Left: </a:t>
            </a:r>
            <a:r>
              <a:rPr lang="en-CA" sz="1000" noProof="0" dirty="0">
                <a:solidFill>
                  <a:schemeClr val="tx2"/>
                </a:solidFill>
              </a:rPr>
              <a:t>LTC staff presenting the “Tracking Wildlife” activity, Lachine Canal National Historic Site, 2023</a:t>
            </a:r>
            <a:endParaRPr lang="en-CA" sz="1000" noProof="0" dirty="0">
              <a:solidFill>
                <a:schemeClr val="tx2"/>
              </a:solidFill>
              <a:ea typeface="Calibri" panose="020F0502020204030204" pitchFamily="34" charset="0"/>
              <a:cs typeface="Times New Roman" panose="02020603050405020304" pitchFamily="18" charset="0"/>
            </a:endParaRPr>
          </a:p>
          <a:p>
            <a:pPr>
              <a:spcAft>
                <a:spcPts val="300"/>
              </a:spcAft>
            </a:pPr>
            <a:r>
              <a:rPr lang="en-CA" sz="1000" noProof="0" dirty="0">
                <a:solidFill>
                  <a:schemeClr val="tx2"/>
                </a:solidFill>
              </a:rPr>
              <a:t>Right: Couple paddling a kayak in the Lachine Canal under the Wellington Bridge in Montreal, 2023</a:t>
            </a:r>
            <a:endParaRPr lang="en-CA" sz="1000" noProof="0" dirty="0">
              <a:solidFill>
                <a:schemeClr val="tx2"/>
              </a:solidFill>
              <a:ea typeface="Calibri" panose="020F0502020204030204" pitchFamily="34" charset="0"/>
              <a:cs typeface="Times New Roman" panose="02020603050405020304" pitchFamily="18" charset="0"/>
            </a:endParaRPr>
          </a:p>
          <a:p>
            <a:pPr>
              <a:spcAft>
                <a:spcPts val="300"/>
              </a:spcAft>
            </a:pPr>
            <a:endParaRPr lang="en-CA" sz="1000" noProof="0" dirty="0">
              <a:solidFill>
                <a:schemeClr val="tx2"/>
              </a:solidFill>
            </a:endParaRPr>
          </a:p>
        </p:txBody>
      </p:sp>
    </p:spTree>
    <p:extLst>
      <p:ext uri="{BB962C8B-B14F-4D97-AF65-F5344CB8AC3E}">
        <p14:creationId xmlns:p14="http://schemas.microsoft.com/office/powerpoint/2010/main" val="35553840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639A59-374A-120E-3177-8F17A7A965F6}"/>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0966DA2F-2FB2-AB44-00B6-6E9587DA9E0C}"/>
              </a:ext>
              <a:ext uri="{C183D7F6-B498-43B3-948B-1728B52AA6E4}">
                <adec:decorative xmlns:adec="http://schemas.microsoft.com/office/drawing/2017/decorative" val="1"/>
              </a:ext>
            </a:extLst>
          </p:cNvPr>
          <p:cNvSpPr/>
          <p:nvPr/>
        </p:nvSpPr>
        <p:spPr>
          <a:xfrm>
            <a:off x="0" y="13189"/>
            <a:ext cx="6858000" cy="4144442"/>
          </a:xfrm>
          <a:prstGeom prst="rect">
            <a:avLst/>
          </a:prstGeom>
          <a:solidFill>
            <a:srgbClr val="F6F3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5000"/>
              </a:lnSpc>
            </a:pPr>
            <a:endParaRPr lang="en-CA" b="1" noProof="0" dirty="0">
              <a:solidFill>
                <a:schemeClr val="tx2"/>
              </a:solidFill>
              <a:latin typeface="+mj-lt"/>
            </a:endParaRPr>
          </a:p>
        </p:txBody>
      </p:sp>
      <p:sp>
        <p:nvSpPr>
          <p:cNvPr id="34" name="Content Placeholder 6">
            <a:extLst>
              <a:ext uri="{FF2B5EF4-FFF2-40B4-BE49-F238E27FC236}">
                <a16:creationId xmlns:a16="http://schemas.microsoft.com/office/drawing/2014/main" id="{2778AA91-0CA9-BD51-DB50-AF9CAC9E95C4}"/>
              </a:ext>
            </a:extLst>
          </p:cNvPr>
          <p:cNvSpPr txBox="1">
            <a:spLocks/>
          </p:cNvSpPr>
          <p:nvPr/>
        </p:nvSpPr>
        <p:spPr>
          <a:xfrm>
            <a:off x="279549" y="4522423"/>
            <a:ext cx="2952000" cy="3446470"/>
          </a:xfrm>
          <a:prstGeom prst="rect">
            <a:avLst/>
          </a:prstGeom>
        </p:spPr>
        <p:txBody>
          <a:bodyPr vert="horz" lIns="0" tIns="0" rIns="0" bIns="0" rtlCol="0">
            <a:noAutofit/>
          </a:bodyPr>
          <a:lstStyle>
            <a:lvl1pPr marL="0" indent="0" algn="l" defTabSz="1219170" rtl="0" eaLnBrk="1" latinLnBrk="0" hangingPunct="1">
              <a:lnSpc>
                <a:spcPct val="120000"/>
              </a:lnSpc>
              <a:spcBef>
                <a:spcPts val="0"/>
              </a:spcBef>
              <a:spcAft>
                <a:spcPts val="600"/>
              </a:spcAft>
              <a:buFont typeface="Arial" panose="020B0604020202020204" pitchFamily="34" charset="0"/>
              <a:buChar char="​"/>
              <a:defRPr sz="1100" b="0" i="0" kern="1200">
                <a:solidFill>
                  <a:schemeClr val="tx2"/>
                </a:solidFill>
                <a:latin typeface="+mn-lt"/>
                <a:ea typeface="+mn-ea"/>
                <a:cs typeface="+mn-cs"/>
              </a:defRPr>
            </a:lvl1pPr>
            <a:lvl2pPr marL="0" indent="0" algn="l" defTabSz="1219170" rtl="0" eaLnBrk="1" latinLnBrk="0" hangingPunct="1">
              <a:lnSpc>
                <a:spcPct val="120000"/>
              </a:lnSpc>
              <a:spcBef>
                <a:spcPts val="0"/>
              </a:spcBef>
              <a:spcAft>
                <a:spcPts val="0"/>
              </a:spcAft>
              <a:buFont typeface="Arial" panose="020B0604020202020204" pitchFamily="34" charset="0"/>
              <a:buChar char="​"/>
              <a:defRPr sz="1200" i="0" kern="1200">
                <a:solidFill>
                  <a:srgbClr val="007C7C"/>
                </a:solidFill>
                <a:latin typeface="HelveticaNeue LT 55 Roman" panose="020B0604020202020204" pitchFamily="34" charset="0"/>
                <a:ea typeface="+mn-ea"/>
                <a:cs typeface="+mn-cs"/>
              </a:defRPr>
            </a:lvl2pPr>
            <a:lvl3pPr marL="0" indent="0" algn="l" defTabSz="1219170" rtl="0" eaLnBrk="1" latinLnBrk="0" hangingPunct="1">
              <a:lnSpc>
                <a:spcPct val="120000"/>
              </a:lnSpc>
              <a:spcBef>
                <a:spcPts val="800"/>
              </a:spcBef>
              <a:spcAft>
                <a:spcPts val="0"/>
              </a:spcAft>
              <a:buFont typeface="Arial" panose="020B0604020202020204" pitchFamily="34" charset="0"/>
              <a:buChar char="​"/>
              <a:defRPr sz="1600" b="0" kern="1200" baseline="0">
                <a:solidFill>
                  <a:srgbClr val="007C7C"/>
                </a:solidFill>
                <a:latin typeface="HelveticaNeue LT 45 Light" panose="020B0403020202020204" pitchFamily="34" charset="0"/>
                <a:ea typeface="+mn-ea"/>
                <a:cs typeface="Microsoft New Tai Lue" panose="020B0502040204020203" pitchFamily="34" charset="0"/>
              </a:defRPr>
            </a:lvl3pPr>
            <a:lvl4pPr marL="0" indent="0" algn="l" defTabSz="1219170" rtl="0" eaLnBrk="1" latinLnBrk="0" hangingPunct="1">
              <a:lnSpc>
                <a:spcPct val="120000"/>
              </a:lnSpc>
              <a:spcBef>
                <a:spcPts val="0"/>
              </a:spcBef>
              <a:spcAft>
                <a:spcPts val="600"/>
              </a:spcAft>
              <a:buFont typeface="Arial" panose="020B0604020202020204" pitchFamily="34" charset="0"/>
              <a:buChar char="​"/>
              <a:defRPr sz="1200" b="1" kern="1200">
                <a:solidFill>
                  <a:schemeClr val="tx2"/>
                </a:solidFill>
                <a:latin typeface="Microsoft New Tai Lue" panose="020B0502040204020203" pitchFamily="34" charset="0"/>
                <a:ea typeface="+mn-ea"/>
                <a:cs typeface="Microsoft New Tai Lue" panose="020B0502040204020203" pitchFamily="34" charset="0"/>
              </a:defRPr>
            </a:lvl4pPr>
            <a:lvl5pPr marL="228594" indent="-228594" algn="l" defTabSz="1219170" rtl="0" eaLnBrk="1" latinLnBrk="0" hangingPunct="1">
              <a:lnSpc>
                <a:spcPct val="120000"/>
              </a:lnSpc>
              <a:spcBef>
                <a:spcPts val="0"/>
              </a:spcBef>
              <a:spcAft>
                <a:spcPts val="600"/>
              </a:spcAft>
              <a:buFont typeface="Arial" panose="020B0604020202020204" pitchFamily="34" charset="0"/>
              <a:buChar char="•"/>
              <a:defRPr sz="1100" kern="1200">
                <a:solidFill>
                  <a:schemeClr val="tx2"/>
                </a:solidFill>
                <a:latin typeface="Microsoft New Tai Lue" panose="020B0502040204020203" pitchFamily="34" charset="0"/>
                <a:ea typeface="+mn-ea"/>
                <a:cs typeface="Microsoft New Tai Lue" panose="020B0502040204020203" pitchFamily="34" charset="0"/>
              </a:defRPr>
            </a:lvl5pPr>
            <a:lvl6pPr marL="228594" indent="0" algn="l" defTabSz="1219170" rtl="0" eaLnBrk="1" latinLnBrk="0" hangingPunct="1">
              <a:lnSpc>
                <a:spcPct val="120000"/>
              </a:lnSpc>
              <a:spcBef>
                <a:spcPts val="0"/>
              </a:spcBef>
              <a:spcAft>
                <a:spcPts val="600"/>
              </a:spcAft>
              <a:buFont typeface="Arial" panose="020B0604020202020204" pitchFamily="34" charset="0"/>
              <a:buNone/>
              <a:defRPr sz="1050" kern="1200" baseline="0">
                <a:solidFill>
                  <a:schemeClr val="tx2"/>
                </a:solidFill>
                <a:latin typeface="+mn-lt"/>
                <a:ea typeface="+mn-ea"/>
                <a:cs typeface="+mn-cs"/>
              </a:defRPr>
            </a:lvl6pPr>
            <a:lvl7pPr marL="0" indent="0" algn="l" defTabSz="1219170" rtl="0" eaLnBrk="1" latinLnBrk="0" hangingPunct="1">
              <a:spcBef>
                <a:spcPts val="800"/>
              </a:spcBef>
              <a:spcAft>
                <a:spcPts val="800"/>
              </a:spcAft>
              <a:buClr>
                <a:schemeClr val="bg2"/>
              </a:buClr>
              <a:buFont typeface="Arial" panose="020B0604020202020204" pitchFamily="34" charset="0"/>
              <a:buChar char="​"/>
              <a:defRPr sz="1400" i="0" kern="1200" baseline="0">
                <a:solidFill>
                  <a:srgbClr val="8C8974"/>
                </a:solidFill>
                <a:latin typeface="Corbel" panose="020B0503020204020204" pitchFamily="34" charset="0"/>
                <a:ea typeface="+mn-ea"/>
                <a:cs typeface="+mn-cs"/>
              </a:defRPr>
            </a:lvl7pPr>
            <a:lvl8pPr marL="228594" indent="-228594" algn="l" defTabSz="1219170" rtl="0" eaLnBrk="1" latinLnBrk="0" hangingPunct="1">
              <a:spcBef>
                <a:spcPts val="0"/>
              </a:spcBef>
              <a:spcAft>
                <a:spcPts val="800"/>
              </a:spcAft>
              <a:buFont typeface="Arial" panose="020B0604020202020204" pitchFamily="34" charset="0"/>
              <a:buChar char="•"/>
              <a:defRPr sz="1200" kern="1200">
                <a:solidFill>
                  <a:srgbClr val="8C8974"/>
                </a:solidFill>
                <a:latin typeface="Corbel" panose="020B0503020204020204" pitchFamily="34" charset="0"/>
                <a:ea typeface="+mn-ea"/>
                <a:cs typeface="+mn-cs"/>
              </a:defRPr>
            </a:lvl8pPr>
            <a:lvl9pPr marL="459306" indent="-230712" algn="l" defTabSz="1219170" rtl="0" eaLnBrk="1" latinLnBrk="0" hangingPunct="1">
              <a:spcBef>
                <a:spcPct val="20000"/>
              </a:spcBef>
              <a:spcAft>
                <a:spcPts val="800"/>
              </a:spcAft>
              <a:buFont typeface="Arial" panose="020B0604020202020204" pitchFamily="34" charset="0"/>
              <a:buChar char="•"/>
              <a:defRPr sz="1050" kern="1200">
                <a:solidFill>
                  <a:srgbClr val="8C8974"/>
                </a:solidFill>
                <a:latin typeface="Corbel" panose="020B0503020204020204" pitchFamily="34" charset="0"/>
                <a:ea typeface="+mn-ea"/>
                <a:cs typeface="+mn-cs"/>
              </a:defRPr>
            </a:lvl9pPr>
          </a:lstStyle>
          <a:p>
            <a:pPr lvl="1">
              <a:lnSpc>
                <a:spcPct val="115000"/>
              </a:lnSpc>
              <a:buNone/>
            </a:pPr>
            <a:r>
              <a:rPr lang="en-CA" sz="1400" noProof="0" dirty="0"/>
              <a:t>Participation Overview</a:t>
            </a:r>
          </a:p>
          <a:p>
            <a:pPr lvl="1">
              <a:lnSpc>
                <a:spcPct val="115000"/>
              </a:lnSpc>
              <a:spcAft>
                <a:spcPts val="600"/>
              </a:spcAft>
              <a:buNone/>
            </a:pPr>
            <a:r>
              <a:rPr lang="en-CA" sz="1100" kern="100" noProof="0" dirty="0">
                <a:solidFill>
                  <a:schemeClr val="tx2"/>
                </a:solidFill>
                <a:latin typeface="+mn-lt"/>
                <a:ea typeface="Aptos" panose="020B0004020202020204" pitchFamily="34" charset="0"/>
                <a:cs typeface="Times New Roman" panose="02020603050405020304" pitchFamily="18" charset="0"/>
              </a:rPr>
              <a:t>Figure 13 above presents an overview of participant counts for Exposure and Experience activities between 2017-18 and 2024-25, highlighting the growth in programming options that emerged during and after the COVID-19 pandemic.</a:t>
            </a:r>
          </a:p>
          <a:p>
            <a:pPr lvl="1">
              <a:lnSpc>
                <a:spcPct val="115000"/>
              </a:lnSpc>
              <a:spcAft>
                <a:spcPts val="600"/>
              </a:spcAft>
              <a:buNone/>
            </a:pPr>
            <a:r>
              <a:rPr lang="en-CA" sz="1100" kern="100" noProof="0" dirty="0">
                <a:solidFill>
                  <a:schemeClr val="tx2"/>
                </a:solidFill>
                <a:latin typeface="+mn-lt"/>
                <a:ea typeface="Aptos" panose="020B0004020202020204" pitchFamily="34" charset="0"/>
                <a:cs typeface="Times New Roman" panose="02020603050405020304" pitchFamily="18" charset="0"/>
              </a:rPr>
              <a:t>Prior to the 2020-21 season, LTC learning events were limited to workshops, day events, and overnight camping events, which collectively generated an average of 11,900 participants per year. </a:t>
            </a:r>
          </a:p>
          <a:p>
            <a:pPr lvl="1">
              <a:lnSpc>
                <a:spcPct val="115000"/>
              </a:lnSpc>
              <a:spcAft>
                <a:spcPts val="600"/>
              </a:spcAft>
              <a:buNone/>
            </a:pPr>
            <a:r>
              <a:rPr lang="en-CA" sz="1100" kern="100" noProof="0" dirty="0">
                <a:solidFill>
                  <a:schemeClr val="tx2"/>
                </a:solidFill>
                <a:latin typeface="+mn-lt"/>
                <a:ea typeface="Aptos" panose="020B0004020202020204" pitchFamily="34" charset="0"/>
                <a:cs typeface="Times New Roman" panose="02020603050405020304" pitchFamily="18" charset="0"/>
              </a:rPr>
              <a:t>In 2020, LTC pivoted to virtual events due to social gathering restrictions, reaching a little over 5,000 participants in that initial year. Supported by new partnerships with schools and online learning organizations, virtual events</a:t>
            </a:r>
          </a:p>
          <a:p>
            <a:pPr lvl="1">
              <a:lnSpc>
                <a:spcPct val="115000"/>
              </a:lnSpc>
              <a:spcAft>
                <a:spcPts val="600"/>
              </a:spcAft>
              <a:buNone/>
            </a:pPr>
            <a:r>
              <a:rPr lang="en-CA" sz="1100" kern="100" noProof="0" dirty="0">
                <a:solidFill>
                  <a:schemeClr val="tx2"/>
                </a:solidFill>
                <a:latin typeface="+mn-lt"/>
                <a:ea typeface="Aptos" panose="020B0004020202020204" pitchFamily="34" charset="0"/>
                <a:cs typeface="Times New Roman" panose="02020603050405020304" pitchFamily="18" charset="0"/>
              </a:rPr>
              <a:t> </a:t>
            </a:r>
            <a:endParaRPr lang="en-CA" noProof="0" dirty="0"/>
          </a:p>
        </p:txBody>
      </p:sp>
      <p:sp>
        <p:nvSpPr>
          <p:cNvPr id="7" name="TextBox 6" descr="A bar chart showing the proportion of participants for various types of LTC learning activities before and after COVID-19. The post-pandemic portion has more participants and more variety in the events offered.">
            <a:extLst>
              <a:ext uri="{FF2B5EF4-FFF2-40B4-BE49-F238E27FC236}">
                <a16:creationId xmlns:a16="http://schemas.microsoft.com/office/drawing/2014/main" id="{B0105563-827A-5A70-6D45-D70034D1D366}"/>
              </a:ext>
            </a:extLst>
          </p:cNvPr>
          <p:cNvSpPr txBox="1"/>
          <p:nvPr/>
        </p:nvSpPr>
        <p:spPr>
          <a:xfrm>
            <a:off x="340491" y="458341"/>
            <a:ext cx="2577481" cy="369332"/>
          </a:xfrm>
          <a:prstGeom prst="rect">
            <a:avLst/>
          </a:prstGeom>
          <a:noFill/>
        </p:spPr>
        <p:txBody>
          <a:bodyPr wrap="square" lIns="0" tIns="0" rIns="0" bIns="0">
            <a:spAutoFit/>
          </a:bodyPr>
          <a:lstStyle/>
          <a:p>
            <a:r>
              <a:rPr lang="en-CA" sz="1200" b="1" noProof="0" dirty="0">
                <a:latin typeface="Aptos" panose="020B0004020202020204" pitchFamily="34" charset="0"/>
              </a:rPr>
              <a:t>Figure 14. Exposure and experience participation, 2017-2024                          </a:t>
            </a:r>
            <a:endParaRPr lang="en-CA" sz="1600" b="1" noProof="0" dirty="0">
              <a:latin typeface="Aptos" panose="020B0004020202020204" pitchFamily="34" charset="0"/>
            </a:endParaRPr>
          </a:p>
        </p:txBody>
      </p:sp>
      <p:graphicFrame>
        <p:nvGraphicFramePr>
          <p:cNvPr id="16" name="Chart 15">
            <a:extLst>
              <a:ext uri="{FF2B5EF4-FFF2-40B4-BE49-F238E27FC236}">
                <a16:creationId xmlns:a16="http://schemas.microsoft.com/office/drawing/2014/main" id="{162723ED-8943-9582-327F-AB3578B59ED1}"/>
              </a:ext>
            </a:extLst>
          </p:cNvPr>
          <p:cNvGraphicFramePr>
            <a:graphicFrameLocks/>
          </p:cNvGraphicFramePr>
          <p:nvPr>
            <p:extLst>
              <p:ext uri="{D42A27DB-BD31-4B8C-83A1-F6EECF244321}">
                <p14:modId xmlns:p14="http://schemas.microsoft.com/office/powerpoint/2010/main" val="2609102588"/>
              </p:ext>
            </p:extLst>
          </p:nvPr>
        </p:nvGraphicFramePr>
        <p:xfrm>
          <a:off x="284472" y="1274093"/>
          <a:ext cx="6145467" cy="2273030"/>
        </p:xfrm>
        <a:graphic>
          <a:graphicData uri="http://schemas.openxmlformats.org/drawingml/2006/chart">
            <c:chart xmlns:c="http://schemas.openxmlformats.org/drawingml/2006/chart" xmlns:r="http://schemas.openxmlformats.org/officeDocument/2006/relationships" r:id="rId2"/>
          </a:graphicData>
        </a:graphic>
      </p:graphicFrame>
      <p:grpSp>
        <p:nvGrpSpPr>
          <p:cNvPr id="31" name="Group 30">
            <a:extLst>
              <a:ext uri="{FF2B5EF4-FFF2-40B4-BE49-F238E27FC236}">
                <a16:creationId xmlns:a16="http://schemas.microsoft.com/office/drawing/2014/main" id="{3B77E99D-6A49-04F9-9C57-58481BB994B0}"/>
              </a:ext>
              <a:ext uri="{C183D7F6-B498-43B3-948B-1728B52AA6E4}">
                <adec:decorative xmlns:adec="http://schemas.microsoft.com/office/drawing/2017/decorative" val="1"/>
              </a:ext>
            </a:extLst>
          </p:cNvPr>
          <p:cNvGrpSpPr/>
          <p:nvPr/>
        </p:nvGrpSpPr>
        <p:grpSpPr>
          <a:xfrm>
            <a:off x="1006989" y="3623801"/>
            <a:ext cx="5551426" cy="367528"/>
            <a:chOff x="422194" y="3503463"/>
            <a:chExt cx="5551426" cy="367528"/>
          </a:xfrm>
        </p:grpSpPr>
        <p:grpSp>
          <p:nvGrpSpPr>
            <p:cNvPr id="2" name="Group 1">
              <a:extLst>
                <a:ext uri="{FF2B5EF4-FFF2-40B4-BE49-F238E27FC236}">
                  <a16:creationId xmlns:a16="http://schemas.microsoft.com/office/drawing/2014/main" id="{CFA6F540-CA15-3466-74DF-E633A9A5DEB6}"/>
                </a:ext>
              </a:extLst>
            </p:cNvPr>
            <p:cNvGrpSpPr/>
            <p:nvPr/>
          </p:nvGrpSpPr>
          <p:grpSpPr>
            <a:xfrm>
              <a:off x="4768803" y="3517517"/>
              <a:ext cx="1204817" cy="323165"/>
              <a:chOff x="7608599" y="2705953"/>
              <a:chExt cx="1204817" cy="323165"/>
            </a:xfrm>
          </p:grpSpPr>
          <p:sp>
            <p:nvSpPr>
              <p:cNvPr id="8" name="Oval 7">
                <a:extLst>
                  <a:ext uri="{FF2B5EF4-FFF2-40B4-BE49-F238E27FC236}">
                    <a16:creationId xmlns:a16="http://schemas.microsoft.com/office/drawing/2014/main" id="{762FBA74-9C39-A91D-B0A1-517E470203F9}"/>
                  </a:ext>
                </a:extLst>
              </p:cNvPr>
              <p:cNvSpPr>
                <a:spLocks noChangeAspect="1"/>
              </p:cNvSpPr>
              <p:nvPr/>
            </p:nvSpPr>
            <p:spPr>
              <a:xfrm>
                <a:off x="7608599" y="2770848"/>
                <a:ext cx="180000" cy="180000"/>
              </a:xfrm>
              <a:prstGeom prst="rect">
                <a:avLst/>
              </a:prstGeom>
              <a:solidFill>
                <a:srgbClr val="7F217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050" b="1" noProof="0" dirty="0">
                  <a:solidFill>
                    <a:schemeClr val="tx2"/>
                  </a:solidFill>
                </a:endParaRPr>
              </a:p>
            </p:txBody>
          </p:sp>
          <p:sp>
            <p:nvSpPr>
              <p:cNvPr id="14" name="TextBox 13">
                <a:extLst>
                  <a:ext uri="{FF2B5EF4-FFF2-40B4-BE49-F238E27FC236}">
                    <a16:creationId xmlns:a16="http://schemas.microsoft.com/office/drawing/2014/main" id="{568DA2BA-A331-34CB-A7E5-4B170FBB84E7}"/>
                  </a:ext>
                </a:extLst>
              </p:cNvPr>
              <p:cNvSpPr txBox="1"/>
              <p:nvPr/>
            </p:nvSpPr>
            <p:spPr>
              <a:xfrm>
                <a:off x="7858996" y="2705953"/>
                <a:ext cx="954420" cy="323165"/>
              </a:xfrm>
              <a:prstGeom prst="rect">
                <a:avLst/>
              </a:prstGeom>
              <a:noFill/>
            </p:spPr>
            <p:txBody>
              <a:bodyPr wrap="square" lIns="0" tIns="0" rIns="0" bIns="0" rtlCol="0" anchor="ctr">
                <a:spAutoFit/>
              </a:bodyPr>
              <a:lstStyle/>
              <a:p>
                <a:r>
                  <a:rPr lang="en-CA" sz="1050" noProof="0" dirty="0"/>
                  <a:t>Overnight Events</a:t>
                </a:r>
              </a:p>
            </p:txBody>
          </p:sp>
        </p:grpSp>
        <p:grpSp>
          <p:nvGrpSpPr>
            <p:cNvPr id="23" name="Group 22">
              <a:extLst>
                <a:ext uri="{FF2B5EF4-FFF2-40B4-BE49-F238E27FC236}">
                  <a16:creationId xmlns:a16="http://schemas.microsoft.com/office/drawing/2014/main" id="{218121F9-4FE0-DF6E-D64A-2F5875683A77}"/>
                </a:ext>
              </a:extLst>
            </p:cNvPr>
            <p:cNvGrpSpPr/>
            <p:nvPr/>
          </p:nvGrpSpPr>
          <p:grpSpPr>
            <a:xfrm>
              <a:off x="422194" y="3540383"/>
              <a:ext cx="1230968" cy="323165"/>
              <a:chOff x="8633888" y="2732860"/>
              <a:chExt cx="903838" cy="323165"/>
            </a:xfrm>
          </p:grpSpPr>
          <p:sp>
            <p:nvSpPr>
              <p:cNvPr id="9" name="Rectangle 8">
                <a:extLst>
                  <a:ext uri="{FF2B5EF4-FFF2-40B4-BE49-F238E27FC236}">
                    <a16:creationId xmlns:a16="http://schemas.microsoft.com/office/drawing/2014/main" id="{50C438A6-E0BD-3A9D-4448-90948577B669}"/>
                  </a:ext>
                </a:extLst>
              </p:cNvPr>
              <p:cNvSpPr>
                <a:spLocks noChangeAspect="1"/>
              </p:cNvSpPr>
              <p:nvPr/>
            </p:nvSpPr>
            <p:spPr>
              <a:xfrm>
                <a:off x="8633888" y="2788089"/>
                <a:ext cx="132165" cy="180000"/>
              </a:xfrm>
              <a:prstGeom prst="rect">
                <a:avLst/>
              </a:prstGeom>
              <a:solidFill>
                <a:srgbClr val="F692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050" b="1" noProof="0" dirty="0">
                  <a:solidFill>
                    <a:schemeClr val="tx2"/>
                  </a:solidFill>
                </a:endParaRPr>
              </a:p>
            </p:txBody>
          </p:sp>
          <p:sp>
            <p:nvSpPr>
              <p:cNvPr id="15" name="TextBox 14">
                <a:extLst>
                  <a:ext uri="{FF2B5EF4-FFF2-40B4-BE49-F238E27FC236}">
                    <a16:creationId xmlns:a16="http://schemas.microsoft.com/office/drawing/2014/main" id="{988E91A6-9D29-6282-C06F-0C24E9E5AAD1}"/>
                  </a:ext>
                </a:extLst>
              </p:cNvPr>
              <p:cNvSpPr txBox="1"/>
              <p:nvPr/>
            </p:nvSpPr>
            <p:spPr>
              <a:xfrm>
                <a:off x="8836943" y="2732860"/>
                <a:ext cx="700783" cy="323165"/>
              </a:xfrm>
              <a:prstGeom prst="rect">
                <a:avLst/>
              </a:prstGeom>
              <a:noFill/>
            </p:spPr>
            <p:txBody>
              <a:bodyPr wrap="square" lIns="0" tIns="0" rIns="0" bIns="0" rtlCol="0" anchor="ctr">
                <a:spAutoFit/>
              </a:bodyPr>
              <a:lstStyle/>
              <a:p>
                <a:r>
                  <a:rPr lang="en-CA" sz="1050" noProof="0" dirty="0"/>
                  <a:t>Workshops and Day Events</a:t>
                </a:r>
              </a:p>
            </p:txBody>
          </p:sp>
        </p:grpSp>
        <p:grpSp>
          <p:nvGrpSpPr>
            <p:cNvPr id="21" name="Group 20">
              <a:extLst>
                <a:ext uri="{FF2B5EF4-FFF2-40B4-BE49-F238E27FC236}">
                  <a16:creationId xmlns:a16="http://schemas.microsoft.com/office/drawing/2014/main" id="{E06EC545-5902-BB68-39BF-CACADFBF363D}"/>
                </a:ext>
              </a:extLst>
            </p:cNvPr>
            <p:cNvGrpSpPr/>
            <p:nvPr/>
          </p:nvGrpSpPr>
          <p:grpSpPr>
            <a:xfrm>
              <a:off x="1825714" y="3523894"/>
              <a:ext cx="902629" cy="323165"/>
              <a:chOff x="9666987" y="2695720"/>
              <a:chExt cx="629234" cy="323165"/>
            </a:xfrm>
          </p:grpSpPr>
          <p:sp>
            <p:nvSpPr>
              <p:cNvPr id="10" name="Rectangle 9">
                <a:extLst>
                  <a:ext uri="{FF2B5EF4-FFF2-40B4-BE49-F238E27FC236}">
                    <a16:creationId xmlns:a16="http://schemas.microsoft.com/office/drawing/2014/main" id="{7E3470E2-5298-03F8-F5CB-8B5C8624FA0C}"/>
                  </a:ext>
                </a:extLst>
              </p:cNvPr>
              <p:cNvSpPr>
                <a:spLocks noChangeAspect="1"/>
              </p:cNvSpPr>
              <p:nvPr/>
            </p:nvSpPr>
            <p:spPr>
              <a:xfrm>
                <a:off x="9666987" y="2754222"/>
                <a:ext cx="125480" cy="180000"/>
              </a:xfrm>
              <a:prstGeom prst="rect">
                <a:avLst/>
              </a:prstGeom>
              <a:solidFill>
                <a:srgbClr val="DE4078"/>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050" b="1" noProof="0" dirty="0">
                  <a:solidFill>
                    <a:schemeClr val="tx2"/>
                  </a:solidFill>
                </a:endParaRPr>
              </a:p>
            </p:txBody>
          </p:sp>
          <p:sp>
            <p:nvSpPr>
              <p:cNvPr id="18" name="TextBox 17">
                <a:extLst>
                  <a:ext uri="{FF2B5EF4-FFF2-40B4-BE49-F238E27FC236}">
                    <a16:creationId xmlns:a16="http://schemas.microsoft.com/office/drawing/2014/main" id="{234FF03E-33DB-9E13-55F1-0689817EA2D1}"/>
                  </a:ext>
                </a:extLst>
              </p:cNvPr>
              <p:cNvSpPr txBox="1"/>
              <p:nvPr/>
            </p:nvSpPr>
            <p:spPr>
              <a:xfrm>
                <a:off x="9849375" y="2695720"/>
                <a:ext cx="446846" cy="323165"/>
              </a:xfrm>
              <a:prstGeom prst="rect">
                <a:avLst/>
              </a:prstGeom>
              <a:noFill/>
            </p:spPr>
            <p:txBody>
              <a:bodyPr wrap="square" lIns="0" tIns="0" rIns="0" bIns="0" rtlCol="0" anchor="ctr">
                <a:spAutoFit/>
              </a:bodyPr>
              <a:lstStyle/>
              <a:p>
                <a:r>
                  <a:rPr lang="en-CA" sz="1050" noProof="0" dirty="0"/>
                  <a:t>Virtual Programs</a:t>
                </a:r>
              </a:p>
            </p:txBody>
          </p:sp>
        </p:grpSp>
        <p:grpSp>
          <p:nvGrpSpPr>
            <p:cNvPr id="17" name="Group 16">
              <a:extLst>
                <a:ext uri="{FF2B5EF4-FFF2-40B4-BE49-F238E27FC236}">
                  <a16:creationId xmlns:a16="http://schemas.microsoft.com/office/drawing/2014/main" id="{815DEFC0-05CB-D48A-9D3F-1048B0D78D95}"/>
                </a:ext>
              </a:extLst>
            </p:cNvPr>
            <p:cNvGrpSpPr/>
            <p:nvPr/>
          </p:nvGrpSpPr>
          <p:grpSpPr>
            <a:xfrm>
              <a:off x="3857500" y="3503463"/>
              <a:ext cx="968445" cy="323165"/>
              <a:chOff x="10425328" y="2699623"/>
              <a:chExt cx="968445" cy="323165"/>
            </a:xfrm>
          </p:grpSpPr>
          <p:sp>
            <p:nvSpPr>
              <p:cNvPr id="11" name="Oval 10">
                <a:extLst>
                  <a:ext uri="{FF2B5EF4-FFF2-40B4-BE49-F238E27FC236}">
                    <a16:creationId xmlns:a16="http://schemas.microsoft.com/office/drawing/2014/main" id="{A480A3A3-155D-5602-D2F3-1A0798F8C425}"/>
                  </a:ext>
                </a:extLst>
              </p:cNvPr>
              <p:cNvSpPr>
                <a:spLocks noChangeAspect="1"/>
              </p:cNvSpPr>
              <p:nvPr/>
            </p:nvSpPr>
            <p:spPr>
              <a:xfrm>
                <a:off x="10425328" y="2777142"/>
                <a:ext cx="180000" cy="180000"/>
              </a:xfrm>
              <a:prstGeom prst="rect">
                <a:avLst/>
              </a:prstGeom>
              <a:solidFill>
                <a:srgbClr val="B193C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050" b="1" noProof="0" dirty="0">
                  <a:solidFill>
                    <a:schemeClr val="tx2"/>
                  </a:solidFill>
                </a:endParaRPr>
              </a:p>
            </p:txBody>
          </p:sp>
          <p:sp>
            <p:nvSpPr>
              <p:cNvPr id="19" name="TextBox 18">
                <a:extLst>
                  <a:ext uri="{FF2B5EF4-FFF2-40B4-BE49-F238E27FC236}">
                    <a16:creationId xmlns:a16="http://schemas.microsoft.com/office/drawing/2014/main" id="{68B592FE-4F97-65A5-BAC8-147B6F1C86FE}"/>
                  </a:ext>
                </a:extLst>
              </p:cNvPr>
              <p:cNvSpPr txBox="1"/>
              <p:nvPr/>
            </p:nvSpPr>
            <p:spPr>
              <a:xfrm>
                <a:off x="10662508" y="2699623"/>
                <a:ext cx="731265" cy="323165"/>
              </a:xfrm>
              <a:prstGeom prst="rect">
                <a:avLst/>
              </a:prstGeom>
              <a:noFill/>
            </p:spPr>
            <p:txBody>
              <a:bodyPr wrap="square" lIns="0" tIns="0" rIns="0" bIns="0" rtlCol="0" anchor="ctr">
                <a:spAutoFit/>
              </a:bodyPr>
              <a:lstStyle/>
              <a:p>
                <a:r>
                  <a:rPr lang="en-CA" sz="1050" noProof="0" dirty="0"/>
                  <a:t>Other Learn-to</a:t>
                </a:r>
              </a:p>
            </p:txBody>
          </p:sp>
        </p:grpSp>
        <p:grpSp>
          <p:nvGrpSpPr>
            <p:cNvPr id="22" name="Group 21">
              <a:extLst>
                <a:ext uri="{FF2B5EF4-FFF2-40B4-BE49-F238E27FC236}">
                  <a16:creationId xmlns:a16="http://schemas.microsoft.com/office/drawing/2014/main" id="{46688988-339B-EF92-5A65-F40694FAC8E0}"/>
                </a:ext>
              </a:extLst>
            </p:cNvPr>
            <p:cNvGrpSpPr/>
            <p:nvPr/>
          </p:nvGrpSpPr>
          <p:grpSpPr>
            <a:xfrm>
              <a:off x="2920488" y="3547826"/>
              <a:ext cx="871296" cy="323165"/>
              <a:chOff x="9066912" y="2728784"/>
              <a:chExt cx="871296" cy="323165"/>
            </a:xfrm>
            <a:solidFill>
              <a:srgbClr val="95CEE4"/>
            </a:solidFill>
          </p:grpSpPr>
          <p:sp>
            <p:nvSpPr>
              <p:cNvPr id="24" name="Oval 23">
                <a:extLst>
                  <a:ext uri="{FF2B5EF4-FFF2-40B4-BE49-F238E27FC236}">
                    <a16:creationId xmlns:a16="http://schemas.microsoft.com/office/drawing/2014/main" id="{4D6F4CEC-87F5-A67D-5EC2-1C45D53DF0DB}"/>
                  </a:ext>
                </a:extLst>
              </p:cNvPr>
              <p:cNvSpPr>
                <a:spLocks noChangeAspect="1"/>
              </p:cNvSpPr>
              <p:nvPr/>
            </p:nvSpPr>
            <p:spPr>
              <a:xfrm>
                <a:off x="9066912" y="2754222"/>
                <a:ext cx="180000" cy="180000"/>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A" sz="1050" b="1" noProof="0" dirty="0">
                  <a:solidFill>
                    <a:schemeClr val="tx2"/>
                  </a:solidFill>
                </a:endParaRPr>
              </a:p>
            </p:txBody>
          </p:sp>
          <p:sp>
            <p:nvSpPr>
              <p:cNvPr id="25" name="TextBox 24">
                <a:extLst>
                  <a:ext uri="{FF2B5EF4-FFF2-40B4-BE49-F238E27FC236}">
                    <a16:creationId xmlns:a16="http://schemas.microsoft.com/office/drawing/2014/main" id="{F59CAEB4-7695-24A7-7E95-78CA3C05AE7C}"/>
                  </a:ext>
                </a:extLst>
              </p:cNvPr>
              <p:cNvSpPr txBox="1"/>
              <p:nvPr/>
            </p:nvSpPr>
            <p:spPr>
              <a:xfrm>
                <a:off x="9297213" y="2728784"/>
                <a:ext cx="640995" cy="323165"/>
              </a:xfrm>
              <a:prstGeom prst="rect">
                <a:avLst/>
              </a:prstGeom>
              <a:noFill/>
            </p:spPr>
            <p:txBody>
              <a:bodyPr wrap="square" lIns="0" tIns="0" rIns="0" bIns="0" rtlCol="0" anchor="ctr">
                <a:spAutoFit/>
              </a:bodyPr>
              <a:lstStyle/>
              <a:p>
                <a:r>
                  <a:rPr lang="en-CA" sz="1050" noProof="0" dirty="0"/>
                  <a:t>Learn-to Paddle</a:t>
                </a:r>
              </a:p>
            </p:txBody>
          </p:sp>
        </p:grpSp>
      </p:grpSp>
      <p:sp>
        <p:nvSpPr>
          <p:cNvPr id="26" name="TextBox 25">
            <a:extLst>
              <a:ext uri="{FF2B5EF4-FFF2-40B4-BE49-F238E27FC236}">
                <a16:creationId xmlns:a16="http://schemas.microsoft.com/office/drawing/2014/main" id="{5DC2FE8C-E35B-5701-94AD-916A68730352}"/>
              </a:ext>
            </a:extLst>
          </p:cNvPr>
          <p:cNvSpPr txBox="1"/>
          <p:nvPr/>
        </p:nvSpPr>
        <p:spPr>
          <a:xfrm>
            <a:off x="4972379" y="389051"/>
            <a:ext cx="1545130" cy="600164"/>
          </a:xfrm>
          <a:prstGeom prst="rect">
            <a:avLst/>
          </a:prstGeom>
          <a:noFill/>
          <a:ln>
            <a:noFill/>
          </a:ln>
        </p:spPr>
        <p:txBody>
          <a:bodyPr wrap="square" lIns="0" tIns="0" rIns="0" bIns="0" rtlCol="0" anchor="ctr">
            <a:spAutoFit/>
          </a:bodyPr>
          <a:lstStyle/>
          <a:p>
            <a:pPr algn="ctr"/>
            <a:r>
              <a:rPr lang="en-CA" b="1" spc="-40" noProof="0" dirty="0">
                <a:latin typeface="Aptos" panose="020B0004020202020204" pitchFamily="34" charset="0"/>
              </a:rPr>
              <a:t>32,161</a:t>
            </a:r>
          </a:p>
          <a:p>
            <a:pPr algn="ctr"/>
            <a:r>
              <a:rPr lang="en-CA" sz="1050" spc="100" noProof="0" dirty="0">
                <a:solidFill>
                  <a:schemeClr val="tx2"/>
                </a:solidFill>
              </a:rPr>
              <a:t>EXPERIENCE</a:t>
            </a:r>
          </a:p>
          <a:p>
            <a:pPr algn="ctr"/>
            <a:r>
              <a:rPr lang="en-CA" sz="1050" spc="100" noProof="0" dirty="0">
                <a:solidFill>
                  <a:schemeClr val="tx2"/>
                </a:solidFill>
              </a:rPr>
              <a:t>PARTICIPANTS</a:t>
            </a:r>
          </a:p>
        </p:txBody>
      </p:sp>
      <p:sp>
        <p:nvSpPr>
          <p:cNvPr id="28" name="TextBox 27">
            <a:extLst>
              <a:ext uri="{FF2B5EF4-FFF2-40B4-BE49-F238E27FC236}">
                <a16:creationId xmlns:a16="http://schemas.microsoft.com/office/drawing/2014/main" id="{5730E9E4-4885-B3B5-FCCE-D7A61E8E7B16}"/>
              </a:ext>
            </a:extLst>
          </p:cNvPr>
          <p:cNvSpPr txBox="1"/>
          <p:nvPr/>
        </p:nvSpPr>
        <p:spPr>
          <a:xfrm>
            <a:off x="3675529" y="389051"/>
            <a:ext cx="1545130" cy="600164"/>
          </a:xfrm>
          <a:prstGeom prst="rect">
            <a:avLst/>
          </a:prstGeom>
          <a:noFill/>
          <a:ln>
            <a:noFill/>
          </a:ln>
        </p:spPr>
        <p:txBody>
          <a:bodyPr wrap="square" lIns="0" tIns="0" rIns="0" bIns="0" rtlCol="0" anchor="ctr">
            <a:spAutoFit/>
          </a:bodyPr>
          <a:lstStyle/>
          <a:p>
            <a:pPr algn="ctr"/>
            <a:r>
              <a:rPr lang="en-CA" b="1" spc="-40" noProof="0" dirty="0">
                <a:latin typeface="Aptos" panose="020B0004020202020204" pitchFamily="34" charset="0"/>
              </a:rPr>
              <a:t>111,977</a:t>
            </a:r>
          </a:p>
          <a:p>
            <a:pPr algn="ctr"/>
            <a:r>
              <a:rPr lang="en-CA" sz="1050" spc="100" noProof="0" dirty="0">
                <a:solidFill>
                  <a:schemeClr val="tx2"/>
                </a:solidFill>
              </a:rPr>
              <a:t>EXPOSURE</a:t>
            </a:r>
          </a:p>
          <a:p>
            <a:pPr algn="ctr"/>
            <a:r>
              <a:rPr lang="en-CA" sz="1050" spc="100" noProof="0" dirty="0">
                <a:solidFill>
                  <a:schemeClr val="tx2"/>
                </a:solidFill>
              </a:rPr>
              <a:t>PARTICIPANTS</a:t>
            </a:r>
          </a:p>
        </p:txBody>
      </p:sp>
      <p:sp>
        <p:nvSpPr>
          <p:cNvPr id="6" name="Content Placeholder 6">
            <a:extLst>
              <a:ext uri="{FF2B5EF4-FFF2-40B4-BE49-F238E27FC236}">
                <a16:creationId xmlns:a16="http://schemas.microsoft.com/office/drawing/2014/main" id="{9C086DDE-2629-E517-E2BB-BD0EC850E9AA}"/>
              </a:ext>
            </a:extLst>
          </p:cNvPr>
          <p:cNvSpPr txBox="1">
            <a:spLocks/>
          </p:cNvSpPr>
          <p:nvPr/>
        </p:nvSpPr>
        <p:spPr>
          <a:xfrm>
            <a:off x="3429000" y="4522423"/>
            <a:ext cx="2988000" cy="3750484"/>
          </a:xfrm>
          <a:prstGeom prst="rect">
            <a:avLst/>
          </a:prstGeom>
        </p:spPr>
        <p:txBody>
          <a:bodyPr vert="horz" lIns="0" tIns="0" rIns="0" bIns="0" rtlCol="0">
            <a:noAutofit/>
          </a:bodyPr>
          <a:lstStyle>
            <a:lvl1pPr marL="0" indent="0" algn="l" defTabSz="1219170" rtl="0" eaLnBrk="1" latinLnBrk="0" hangingPunct="1">
              <a:lnSpc>
                <a:spcPct val="120000"/>
              </a:lnSpc>
              <a:spcBef>
                <a:spcPts val="0"/>
              </a:spcBef>
              <a:spcAft>
                <a:spcPts val="600"/>
              </a:spcAft>
              <a:buFont typeface="Arial" panose="020B0604020202020204" pitchFamily="34" charset="0"/>
              <a:buChar char="​"/>
              <a:defRPr sz="1100" b="0" i="0" kern="1200">
                <a:solidFill>
                  <a:schemeClr val="tx2"/>
                </a:solidFill>
                <a:latin typeface="+mn-lt"/>
                <a:ea typeface="+mn-ea"/>
                <a:cs typeface="+mn-cs"/>
              </a:defRPr>
            </a:lvl1pPr>
            <a:lvl2pPr marL="0" indent="0" algn="l" defTabSz="1219170" rtl="0" eaLnBrk="1" latinLnBrk="0" hangingPunct="1">
              <a:lnSpc>
                <a:spcPct val="120000"/>
              </a:lnSpc>
              <a:spcBef>
                <a:spcPts val="0"/>
              </a:spcBef>
              <a:spcAft>
                <a:spcPts val="0"/>
              </a:spcAft>
              <a:buFont typeface="Arial" panose="020B0604020202020204" pitchFamily="34" charset="0"/>
              <a:buChar char="​"/>
              <a:defRPr sz="1200" i="0" kern="1200">
                <a:solidFill>
                  <a:srgbClr val="007C7C"/>
                </a:solidFill>
                <a:latin typeface="HelveticaNeue LT 55 Roman" panose="020B0604020202020204" pitchFamily="34" charset="0"/>
                <a:ea typeface="+mn-ea"/>
                <a:cs typeface="+mn-cs"/>
              </a:defRPr>
            </a:lvl2pPr>
            <a:lvl3pPr marL="0" indent="0" algn="l" defTabSz="1219170" rtl="0" eaLnBrk="1" latinLnBrk="0" hangingPunct="1">
              <a:lnSpc>
                <a:spcPct val="120000"/>
              </a:lnSpc>
              <a:spcBef>
                <a:spcPts val="800"/>
              </a:spcBef>
              <a:spcAft>
                <a:spcPts val="0"/>
              </a:spcAft>
              <a:buFont typeface="Arial" panose="020B0604020202020204" pitchFamily="34" charset="0"/>
              <a:buChar char="​"/>
              <a:defRPr sz="1600" b="0" kern="1200" baseline="0">
                <a:solidFill>
                  <a:srgbClr val="007C7C"/>
                </a:solidFill>
                <a:latin typeface="HelveticaNeue LT 45 Light" panose="020B0403020202020204" pitchFamily="34" charset="0"/>
                <a:ea typeface="+mn-ea"/>
                <a:cs typeface="Microsoft New Tai Lue" panose="020B0502040204020203" pitchFamily="34" charset="0"/>
              </a:defRPr>
            </a:lvl3pPr>
            <a:lvl4pPr marL="0" indent="0" algn="l" defTabSz="1219170" rtl="0" eaLnBrk="1" latinLnBrk="0" hangingPunct="1">
              <a:lnSpc>
                <a:spcPct val="120000"/>
              </a:lnSpc>
              <a:spcBef>
                <a:spcPts val="0"/>
              </a:spcBef>
              <a:spcAft>
                <a:spcPts val="600"/>
              </a:spcAft>
              <a:buFont typeface="Arial" panose="020B0604020202020204" pitchFamily="34" charset="0"/>
              <a:buChar char="​"/>
              <a:defRPr sz="1200" b="1" kern="1200">
                <a:solidFill>
                  <a:schemeClr val="tx2"/>
                </a:solidFill>
                <a:latin typeface="Microsoft New Tai Lue" panose="020B0502040204020203" pitchFamily="34" charset="0"/>
                <a:ea typeface="+mn-ea"/>
                <a:cs typeface="Microsoft New Tai Lue" panose="020B0502040204020203" pitchFamily="34" charset="0"/>
              </a:defRPr>
            </a:lvl4pPr>
            <a:lvl5pPr marL="228594" indent="-228594" algn="l" defTabSz="1219170" rtl="0" eaLnBrk="1" latinLnBrk="0" hangingPunct="1">
              <a:lnSpc>
                <a:spcPct val="120000"/>
              </a:lnSpc>
              <a:spcBef>
                <a:spcPts val="0"/>
              </a:spcBef>
              <a:spcAft>
                <a:spcPts val="600"/>
              </a:spcAft>
              <a:buFont typeface="Arial" panose="020B0604020202020204" pitchFamily="34" charset="0"/>
              <a:buChar char="•"/>
              <a:defRPr sz="1100" kern="1200">
                <a:solidFill>
                  <a:schemeClr val="tx2"/>
                </a:solidFill>
                <a:latin typeface="Microsoft New Tai Lue" panose="020B0502040204020203" pitchFamily="34" charset="0"/>
                <a:ea typeface="+mn-ea"/>
                <a:cs typeface="Microsoft New Tai Lue" panose="020B0502040204020203" pitchFamily="34" charset="0"/>
              </a:defRPr>
            </a:lvl5pPr>
            <a:lvl6pPr marL="228594" indent="0" algn="l" defTabSz="1219170" rtl="0" eaLnBrk="1" latinLnBrk="0" hangingPunct="1">
              <a:lnSpc>
                <a:spcPct val="120000"/>
              </a:lnSpc>
              <a:spcBef>
                <a:spcPts val="0"/>
              </a:spcBef>
              <a:spcAft>
                <a:spcPts val="600"/>
              </a:spcAft>
              <a:buFont typeface="Arial" panose="020B0604020202020204" pitchFamily="34" charset="0"/>
              <a:buNone/>
              <a:defRPr sz="1050" kern="1200" baseline="0">
                <a:solidFill>
                  <a:schemeClr val="tx2"/>
                </a:solidFill>
                <a:latin typeface="+mn-lt"/>
                <a:ea typeface="+mn-ea"/>
                <a:cs typeface="+mn-cs"/>
              </a:defRPr>
            </a:lvl6pPr>
            <a:lvl7pPr marL="0" indent="0" algn="l" defTabSz="1219170" rtl="0" eaLnBrk="1" latinLnBrk="0" hangingPunct="1">
              <a:spcBef>
                <a:spcPts val="800"/>
              </a:spcBef>
              <a:spcAft>
                <a:spcPts val="800"/>
              </a:spcAft>
              <a:buClr>
                <a:schemeClr val="bg2"/>
              </a:buClr>
              <a:buFont typeface="Arial" panose="020B0604020202020204" pitchFamily="34" charset="0"/>
              <a:buChar char="​"/>
              <a:defRPr sz="1400" i="0" kern="1200" baseline="0">
                <a:solidFill>
                  <a:srgbClr val="8C8974"/>
                </a:solidFill>
                <a:latin typeface="Corbel" panose="020B0503020204020204" pitchFamily="34" charset="0"/>
                <a:ea typeface="+mn-ea"/>
                <a:cs typeface="+mn-cs"/>
              </a:defRPr>
            </a:lvl7pPr>
            <a:lvl8pPr marL="228594" indent="-228594" algn="l" defTabSz="1219170" rtl="0" eaLnBrk="1" latinLnBrk="0" hangingPunct="1">
              <a:spcBef>
                <a:spcPts val="0"/>
              </a:spcBef>
              <a:spcAft>
                <a:spcPts val="800"/>
              </a:spcAft>
              <a:buFont typeface="Arial" panose="020B0604020202020204" pitchFamily="34" charset="0"/>
              <a:buChar char="•"/>
              <a:defRPr sz="1200" kern="1200">
                <a:solidFill>
                  <a:srgbClr val="8C8974"/>
                </a:solidFill>
                <a:latin typeface="Corbel" panose="020B0503020204020204" pitchFamily="34" charset="0"/>
                <a:ea typeface="+mn-ea"/>
                <a:cs typeface="+mn-cs"/>
              </a:defRPr>
            </a:lvl8pPr>
            <a:lvl9pPr marL="459306" indent="-230712" algn="l" defTabSz="1219170" rtl="0" eaLnBrk="1" latinLnBrk="0" hangingPunct="1">
              <a:spcBef>
                <a:spcPct val="20000"/>
              </a:spcBef>
              <a:spcAft>
                <a:spcPts val="800"/>
              </a:spcAft>
              <a:buFont typeface="Arial" panose="020B0604020202020204" pitchFamily="34" charset="0"/>
              <a:buChar char="•"/>
              <a:defRPr sz="1050" kern="1200">
                <a:solidFill>
                  <a:srgbClr val="8C8974"/>
                </a:solidFill>
                <a:latin typeface="Corbel" panose="020B0503020204020204" pitchFamily="34" charset="0"/>
                <a:ea typeface="+mn-ea"/>
                <a:cs typeface="+mn-cs"/>
              </a:defRPr>
            </a:lvl9pPr>
          </a:lstStyle>
          <a:p>
            <a:pPr lvl="1">
              <a:lnSpc>
                <a:spcPct val="115000"/>
              </a:lnSpc>
              <a:spcAft>
                <a:spcPts val="600"/>
              </a:spcAft>
              <a:buNone/>
            </a:pPr>
            <a:r>
              <a:rPr lang="en-CA" sz="1100" kern="100" noProof="0" dirty="0">
                <a:solidFill>
                  <a:schemeClr val="tx2"/>
                </a:solidFill>
                <a:latin typeface="+mn-lt"/>
                <a:ea typeface="Aptos" panose="020B0004020202020204" pitchFamily="34" charset="0"/>
                <a:cs typeface="Times New Roman" panose="02020603050405020304" pitchFamily="18" charset="0"/>
              </a:rPr>
              <a:t>reached their peak in 2021-22, logging over 23,000 virtual participants. </a:t>
            </a:r>
          </a:p>
          <a:p>
            <a:pPr lvl="1">
              <a:lnSpc>
                <a:spcPct val="115000"/>
              </a:lnSpc>
              <a:spcAft>
                <a:spcPts val="600"/>
              </a:spcAft>
              <a:buNone/>
            </a:pPr>
            <a:r>
              <a:rPr lang="en-CA" sz="1100" kern="100" noProof="0" dirty="0">
                <a:solidFill>
                  <a:schemeClr val="tx2"/>
                </a:solidFill>
                <a:latin typeface="+mn-lt"/>
                <a:ea typeface="Aptos" panose="020B0004020202020204" pitchFamily="34" charset="0"/>
                <a:cs typeface="Times New Roman" panose="02020603050405020304" pitchFamily="18" charset="0"/>
              </a:rPr>
              <a:t>New “Learn-to” events also emerged in 2021-22 and more than tripled their collective participant counts over the next two years, rising from 2,200 to 7,400 participants. </a:t>
            </a:r>
          </a:p>
          <a:p>
            <a:pPr lvl="1">
              <a:lnSpc>
                <a:spcPct val="115000"/>
              </a:lnSpc>
              <a:spcAft>
                <a:spcPts val="600"/>
              </a:spcAft>
              <a:buNone/>
            </a:pPr>
            <a:r>
              <a:rPr lang="en-CA" sz="1100" kern="100" noProof="0" dirty="0">
                <a:solidFill>
                  <a:schemeClr val="tx2"/>
                </a:solidFill>
                <a:latin typeface="+mn-lt"/>
                <a:ea typeface="Aptos" panose="020B0004020202020204" pitchFamily="34" charset="0"/>
                <a:cs typeface="Times New Roman" panose="02020603050405020304" pitchFamily="18" charset="0"/>
              </a:rPr>
              <a:t>Learn-to Paddle programs on the Lachine and Rideau Canals generated the bulk to these figures, accounting for roughly 80% of “other Learn-to” participants. Learn-to Ski and Learn-to Fish events round out most of the remaining percentages.</a:t>
            </a:r>
          </a:p>
          <a:p>
            <a:pPr lvl="1">
              <a:lnSpc>
                <a:spcPct val="115000"/>
              </a:lnSpc>
              <a:spcAft>
                <a:spcPts val="600"/>
              </a:spcAft>
              <a:buNone/>
            </a:pPr>
            <a:r>
              <a:rPr lang="en-CA" sz="1100" kern="100" noProof="0" dirty="0">
                <a:solidFill>
                  <a:schemeClr val="tx2"/>
                </a:solidFill>
                <a:latin typeface="+mn-lt"/>
                <a:ea typeface="Aptos" panose="020B0004020202020204" pitchFamily="34" charset="0"/>
                <a:cs typeface="Times New Roman" panose="02020603050405020304" pitchFamily="18" charset="0"/>
              </a:rPr>
              <a:t>Finally, while workshops and day events returned to, and then surpassed, their pre-pandemic totals through 2022-23 and 2023-24, overnight camping events dipped in participant numbers across 2023-24 and 2025-26. </a:t>
            </a:r>
          </a:p>
          <a:p>
            <a:pPr lvl="1">
              <a:lnSpc>
                <a:spcPct val="115000"/>
              </a:lnSpc>
              <a:spcAft>
                <a:spcPts val="600"/>
              </a:spcAft>
              <a:buNone/>
            </a:pPr>
            <a:endParaRPr lang="en-CA" sz="1100" kern="100" noProof="0" dirty="0">
              <a:solidFill>
                <a:schemeClr val="tx2"/>
              </a:solidFill>
              <a:latin typeface="+mn-lt"/>
              <a:ea typeface="Aptos" panose="020B0004020202020204" pitchFamily="34" charset="0"/>
              <a:cs typeface="Times New Roman" panose="02020603050405020304" pitchFamily="18" charset="0"/>
            </a:endParaRPr>
          </a:p>
          <a:p>
            <a:pPr lvl="1">
              <a:lnSpc>
                <a:spcPct val="115000"/>
              </a:lnSpc>
              <a:spcAft>
                <a:spcPts val="600"/>
              </a:spcAft>
              <a:buNone/>
            </a:pPr>
            <a:endParaRPr lang="en-CA" sz="1100" kern="100" noProof="0" dirty="0">
              <a:solidFill>
                <a:schemeClr val="tx2"/>
              </a:solidFill>
              <a:latin typeface="+mn-lt"/>
              <a:ea typeface="Aptos" panose="020B0004020202020204" pitchFamily="34" charset="0"/>
              <a:cs typeface="Times New Roman" panose="02020603050405020304" pitchFamily="18" charset="0"/>
            </a:endParaRPr>
          </a:p>
          <a:p>
            <a:pPr>
              <a:lnSpc>
                <a:spcPct val="115000"/>
              </a:lnSpc>
              <a:buNone/>
            </a:pPr>
            <a:endParaRPr lang="en-CA" noProof="0" dirty="0"/>
          </a:p>
        </p:txBody>
      </p:sp>
    </p:spTree>
    <p:extLst>
      <p:ext uri="{BB962C8B-B14F-4D97-AF65-F5344CB8AC3E}">
        <p14:creationId xmlns:p14="http://schemas.microsoft.com/office/powerpoint/2010/main" val="150268552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E97066-A0E0-75C4-1578-F35042EBA90D}"/>
              </a:ext>
            </a:extLst>
          </p:cNvPr>
          <p:cNvSpPr>
            <a:spLocks noGrp="1"/>
          </p:cNvSpPr>
          <p:nvPr>
            <p:ph type="title"/>
          </p:nvPr>
        </p:nvSpPr>
        <p:spPr/>
        <p:txBody>
          <a:bodyPr/>
          <a:lstStyle/>
          <a:p>
            <a:r>
              <a:rPr lang="en-CA" noProof="0" dirty="0"/>
              <a:t>Minimizing Barriers</a:t>
            </a:r>
          </a:p>
        </p:txBody>
      </p:sp>
      <p:sp>
        <p:nvSpPr>
          <p:cNvPr id="4" name="Content Placeholder 3">
            <a:extLst>
              <a:ext uri="{FF2B5EF4-FFF2-40B4-BE49-F238E27FC236}">
                <a16:creationId xmlns:a16="http://schemas.microsoft.com/office/drawing/2014/main" id="{9C793B88-13F2-FCDB-AEDE-BADC1120BAC2}"/>
              </a:ext>
            </a:extLst>
          </p:cNvPr>
          <p:cNvSpPr>
            <a:spLocks noGrp="1"/>
          </p:cNvSpPr>
          <p:nvPr>
            <p:ph idx="1"/>
          </p:nvPr>
        </p:nvSpPr>
        <p:spPr>
          <a:xfrm>
            <a:off x="2906929" y="914399"/>
            <a:ext cx="3600000" cy="7222772"/>
          </a:xfrm>
        </p:spPr>
        <p:txBody>
          <a:bodyPr/>
          <a:lstStyle/>
          <a:p>
            <a:pPr lvl="1">
              <a:lnSpc>
                <a:spcPct val="115000"/>
              </a:lnSpc>
              <a:spcAft>
                <a:spcPts val="600"/>
              </a:spcAft>
            </a:pPr>
            <a:r>
              <a:rPr lang="en-CA" sz="1100" noProof="0" dirty="0">
                <a:solidFill>
                  <a:schemeClr val="tx2"/>
                </a:solidFill>
                <a:latin typeface="+mn-lt"/>
              </a:rPr>
              <a:t>While program files indicate that LTC collects an average of 270 forms per season, evaluators coded and analyzed data from a sample of 348 forms completed between 2017 and 2023.</a:t>
            </a:r>
          </a:p>
          <a:p>
            <a:pPr lvl="1">
              <a:lnSpc>
                <a:spcPct val="115000"/>
              </a:lnSpc>
              <a:spcAft>
                <a:spcPts val="600"/>
              </a:spcAft>
            </a:pPr>
            <a:r>
              <a:rPr lang="en-CA" sz="1100" noProof="0" dirty="0">
                <a:solidFill>
                  <a:schemeClr val="tx2"/>
                </a:solidFill>
                <a:latin typeface="+mn-lt"/>
              </a:rPr>
              <a:t>Learn-to Paddle (LTP) data were drawn from a 2024 pilot project inviting LTP participants to submit feedback on their experience using a digital comment form accessed via QR code. The form featured an open-ended request to provide feedback on their experience. Records indicate that 118 unique comments were collected via this system.</a:t>
            </a:r>
          </a:p>
          <a:p>
            <a:pPr lvl="1">
              <a:lnSpc>
                <a:spcPct val="115000"/>
              </a:lnSpc>
            </a:pPr>
            <a:r>
              <a:rPr lang="en-CA" sz="1400" spc="30" noProof="0" dirty="0"/>
              <a:t>Findings</a:t>
            </a:r>
            <a:endParaRPr lang="en-CA" spc="30" noProof="0" dirty="0"/>
          </a:p>
          <a:p>
            <a:pPr lvl="1">
              <a:lnSpc>
                <a:spcPct val="115000"/>
              </a:lnSpc>
              <a:spcAft>
                <a:spcPts val="600"/>
              </a:spcAft>
            </a:pPr>
            <a:r>
              <a:rPr lang="en-CA" sz="1100" noProof="0" dirty="0">
                <a:solidFill>
                  <a:schemeClr val="tx2"/>
                </a:solidFill>
                <a:latin typeface="+mn-lt"/>
              </a:rPr>
              <a:t>The following section summarizes the results identified relating to direct program outcomes.</a:t>
            </a:r>
          </a:p>
          <a:p>
            <a:pPr lvl="1">
              <a:lnSpc>
                <a:spcPct val="115000"/>
              </a:lnSpc>
            </a:pPr>
            <a:r>
              <a:rPr lang="en-CA" sz="1100" b="1" noProof="0" dirty="0">
                <a:solidFill>
                  <a:schemeClr val="tx2"/>
                </a:solidFill>
                <a:latin typeface="+mn-lt"/>
              </a:rPr>
              <a:t>Exposure to Outdoor Activities</a:t>
            </a:r>
          </a:p>
          <a:p>
            <a:pPr lvl="1">
              <a:lnSpc>
                <a:spcPct val="115000"/>
              </a:lnSpc>
              <a:spcAft>
                <a:spcPts val="600"/>
              </a:spcAft>
            </a:pPr>
            <a:r>
              <a:rPr lang="en-CA" sz="1100" noProof="0" dirty="0">
                <a:solidFill>
                  <a:schemeClr val="tx2"/>
                </a:solidFill>
                <a:latin typeface="+mn-lt"/>
              </a:rPr>
              <a:t>Participation data on the previous page show that the largest proportion of participants were exposed to outdoor activities through LTC workshops, day events, and virtual events. Growth was also noted in for “other Learn-to” activities, Learn-to Paddle in particular, while overnight participation slowed. </a:t>
            </a:r>
          </a:p>
          <a:p>
            <a:pPr lvl="1">
              <a:lnSpc>
                <a:spcPct val="115000"/>
              </a:lnSpc>
            </a:pPr>
            <a:r>
              <a:rPr lang="en-CA" sz="1100" b="1" noProof="0" dirty="0">
                <a:solidFill>
                  <a:srgbClr val="3C3D3E"/>
                </a:solidFill>
                <a:latin typeface="Microsoft New Tai Lue"/>
              </a:rPr>
              <a:t>Satisfaction </a:t>
            </a:r>
          </a:p>
          <a:p>
            <a:pPr lvl="1">
              <a:lnSpc>
                <a:spcPct val="115000"/>
              </a:lnSpc>
              <a:spcAft>
                <a:spcPts val="600"/>
              </a:spcAft>
            </a:pPr>
            <a:r>
              <a:rPr lang="en-CA" sz="1100" noProof="0" dirty="0">
                <a:solidFill>
                  <a:schemeClr val="tx2"/>
                </a:solidFill>
                <a:latin typeface="+mn-lt"/>
              </a:rPr>
              <a:t>Analysis of written feedback from both the Montreal LTP activities as well as the overnight feedback forms suggest that respondents were highly satisfied with their experiences, including the activities themselves and their interactions with LTC staff. </a:t>
            </a:r>
          </a:p>
          <a:p>
            <a:pPr lvl="1">
              <a:lnSpc>
                <a:spcPct val="115000"/>
              </a:lnSpc>
              <a:spcAft>
                <a:spcPts val="600"/>
              </a:spcAft>
            </a:pPr>
            <a:r>
              <a:rPr lang="en-CA" sz="1100" noProof="0" dirty="0">
                <a:solidFill>
                  <a:schemeClr val="tx2"/>
                </a:solidFill>
                <a:latin typeface="+mn-lt"/>
              </a:rPr>
              <a:t>Recurring themes from the LTP pilot included enjoying learning new skills from friendly and knowledgeable staff, learning about the Lachine Canal and its history, and the fun of the paddling activities themselves, which were a mix of kayaking, stand-up paddleboarding, and canoeing.</a:t>
            </a:r>
          </a:p>
          <a:p>
            <a:pPr lvl="1">
              <a:lnSpc>
                <a:spcPct val="115000"/>
              </a:lnSpc>
              <a:spcAft>
                <a:spcPts val="600"/>
              </a:spcAft>
            </a:pPr>
            <a:r>
              <a:rPr lang="en-CA" sz="1100" noProof="0" dirty="0">
                <a:solidFill>
                  <a:schemeClr val="tx2"/>
                </a:solidFill>
                <a:latin typeface="+mn-lt"/>
              </a:rPr>
              <a:t>General comments about the overnight camping events gathered via the feedback forms were similarly positive in tone to the LTP results, though various rating questions also identified program elements that were </a:t>
            </a:r>
            <a:r>
              <a:rPr lang="en-CA" sz="1100" kern="100" noProof="0" dirty="0">
                <a:solidFill>
                  <a:schemeClr val="tx2"/>
                </a:solidFill>
                <a:latin typeface="+mn-lt"/>
                <a:cs typeface="Times New Roman" panose="02020603050405020304" pitchFamily="18" charset="0"/>
              </a:rPr>
              <a:t>somewhat challenging for novice campers. </a:t>
            </a:r>
            <a:endParaRPr lang="en-CA" sz="1100" noProof="0" dirty="0">
              <a:latin typeface="+mn-lt"/>
            </a:endParaRPr>
          </a:p>
        </p:txBody>
      </p:sp>
      <p:sp>
        <p:nvSpPr>
          <p:cNvPr id="6" name="Content Placeholder 5">
            <a:extLst>
              <a:ext uri="{FF2B5EF4-FFF2-40B4-BE49-F238E27FC236}">
                <a16:creationId xmlns:a16="http://schemas.microsoft.com/office/drawing/2014/main" id="{916EA495-DB7F-8444-A3D1-649B82E978A3}"/>
              </a:ext>
            </a:extLst>
          </p:cNvPr>
          <p:cNvSpPr>
            <a:spLocks noGrp="1"/>
          </p:cNvSpPr>
          <p:nvPr>
            <p:ph idx="13"/>
          </p:nvPr>
        </p:nvSpPr>
        <p:spPr>
          <a:xfrm>
            <a:off x="342900" y="932400"/>
            <a:ext cx="2340000" cy="7222772"/>
          </a:xfrm>
        </p:spPr>
        <p:txBody>
          <a:bodyPr/>
          <a:lstStyle/>
          <a:p>
            <a:pPr lvl="1">
              <a:lnSpc>
                <a:spcPct val="115000"/>
              </a:lnSpc>
            </a:pPr>
            <a:r>
              <a:rPr lang="en-CA" sz="1400" spc="20" noProof="0" dirty="0"/>
              <a:t>Expected Outcomes</a:t>
            </a:r>
          </a:p>
          <a:p>
            <a:pPr marL="0" marR="0" lvl="0" indent="0" algn="l" defTabSz="1219170" rtl="0" eaLnBrk="1" fontAlgn="auto" latinLnBrk="0" hangingPunct="1">
              <a:lnSpc>
                <a:spcPct val="115000"/>
              </a:lnSpc>
              <a:spcBef>
                <a:spcPts val="0"/>
              </a:spcBef>
              <a:spcAft>
                <a:spcPts val="600"/>
              </a:spcAft>
              <a:buClrTx/>
              <a:buSzTx/>
              <a:buFont typeface="Arial" panose="020B0604020202020204" pitchFamily="34" charset="0"/>
              <a:buChar char="​"/>
              <a:tabLst/>
              <a:defRPr/>
            </a:pPr>
            <a:r>
              <a:rPr lang="en-CA" noProof="0" dirty="0">
                <a:latin typeface="Microsoft New Tai Lue"/>
              </a:rPr>
              <a:t>Direct, intermediate, and ultimate  expected </a:t>
            </a:r>
            <a:r>
              <a:rPr kumimoji="0" lang="en-CA" sz="1100" b="0" i="0" u="none" strike="noStrike" kern="1200" cap="none" spc="0" normalizeH="0" baseline="0" noProof="0" dirty="0">
                <a:ln>
                  <a:noFill/>
                </a:ln>
                <a:effectLst/>
                <a:uLnTx/>
                <a:uFillTx/>
                <a:latin typeface="Microsoft New Tai Lue"/>
                <a:ea typeface="+mn-ea"/>
                <a:cs typeface="+mn-cs"/>
              </a:rPr>
              <a:t>outcomes were confirmed and updated with LTC staff as part of the development of the LTC logic model (see p. 14)</a:t>
            </a:r>
            <a:r>
              <a:rPr lang="en-CA" noProof="0" dirty="0">
                <a:latin typeface="Microsoft New Tai Lue"/>
              </a:rPr>
              <a:t>. </a:t>
            </a:r>
          </a:p>
          <a:p>
            <a:pPr marL="0" marR="0" lvl="0" indent="0" algn="l" defTabSz="1219170" rtl="0" eaLnBrk="1" fontAlgn="auto" latinLnBrk="0" hangingPunct="1">
              <a:lnSpc>
                <a:spcPct val="115000"/>
              </a:lnSpc>
              <a:spcBef>
                <a:spcPts val="0"/>
              </a:spcBef>
              <a:spcAft>
                <a:spcPts val="600"/>
              </a:spcAft>
              <a:buClrTx/>
              <a:buSzTx/>
              <a:buFont typeface="Arial" panose="020B0604020202020204" pitchFamily="34" charset="0"/>
              <a:buChar char="​"/>
              <a:tabLst/>
              <a:defRPr/>
            </a:pPr>
            <a:r>
              <a:rPr lang="en-CA" noProof="0" dirty="0">
                <a:latin typeface="Microsoft New Tai Lue"/>
              </a:rPr>
              <a:t>Key results are described in the following sections.</a:t>
            </a:r>
            <a:endParaRPr kumimoji="0" lang="en-CA" sz="1100" b="0" i="0" u="none" strike="noStrike" kern="1200" cap="none" spc="0" normalizeH="0" baseline="0" noProof="0" dirty="0">
              <a:ln>
                <a:noFill/>
              </a:ln>
              <a:effectLst/>
              <a:uLnTx/>
              <a:uFillTx/>
              <a:latin typeface="Microsoft New Tai Lue"/>
              <a:ea typeface="+mn-ea"/>
              <a:cs typeface="+mn-cs"/>
            </a:endParaRPr>
          </a:p>
          <a:p>
            <a:pPr lvl="1">
              <a:lnSpc>
                <a:spcPct val="115000"/>
              </a:lnSpc>
            </a:pPr>
            <a:r>
              <a:rPr lang="en-CA" sz="1400" spc="20" noProof="0" dirty="0"/>
              <a:t>Direct Outcomes</a:t>
            </a:r>
          </a:p>
          <a:p>
            <a:pPr lvl="1">
              <a:lnSpc>
                <a:spcPct val="115000"/>
              </a:lnSpc>
            </a:pPr>
            <a:r>
              <a:rPr lang="en-CA" sz="1100" spc="20" noProof="0" dirty="0">
                <a:solidFill>
                  <a:schemeClr val="tx2"/>
                </a:solidFill>
                <a:latin typeface="+mn-lt"/>
              </a:rPr>
              <a:t>LTC participants or contacts will:</a:t>
            </a:r>
          </a:p>
          <a:p>
            <a:pPr marL="171450" indent="-171450">
              <a:lnSpc>
                <a:spcPct val="115000"/>
              </a:lnSpc>
              <a:spcBef>
                <a:spcPts val="300"/>
              </a:spcBef>
              <a:spcAft>
                <a:spcPts val="400"/>
              </a:spcAft>
              <a:buFont typeface="Arial" panose="020B0604020202020204" pitchFamily="34" charset="0"/>
              <a:buChar char="•"/>
            </a:pPr>
            <a:r>
              <a:rPr lang="en-CA" noProof="0" dirty="0"/>
              <a:t>be exposed to and learn about different outdoor activities</a:t>
            </a:r>
          </a:p>
          <a:p>
            <a:pPr marL="171450" indent="-171450">
              <a:lnSpc>
                <a:spcPct val="115000"/>
              </a:lnSpc>
              <a:spcAft>
                <a:spcPts val="400"/>
              </a:spcAft>
              <a:buFont typeface="Arial" panose="020B0604020202020204" pitchFamily="34" charset="0"/>
              <a:buChar char="•"/>
            </a:pPr>
            <a:r>
              <a:rPr lang="en-CA" noProof="0" dirty="0"/>
              <a:t>take part in outdoor activities</a:t>
            </a:r>
          </a:p>
          <a:p>
            <a:pPr marL="171450" indent="-171450">
              <a:lnSpc>
                <a:spcPct val="115000"/>
              </a:lnSpc>
              <a:spcAft>
                <a:spcPts val="400"/>
              </a:spcAft>
              <a:buFont typeface="Arial" panose="020B0604020202020204" pitchFamily="34" charset="0"/>
              <a:buChar char="•"/>
            </a:pPr>
            <a:r>
              <a:rPr lang="en-CA" noProof="0" dirty="0"/>
              <a:t>develop camping/outdoor skills </a:t>
            </a:r>
          </a:p>
          <a:p>
            <a:pPr marL="171450" indent="-171450">
              <a:lnSpc>
                <a:spcPct val="115000"/>
              </a:lnSpc>
              <a:spcAft>
                <a:spcPts val="400"/>
              </a:spcAft>
              <a:buFont typeface="Arial" panose="020B0604020202020204" pitchFamily="34" charset="0"/>
              <a:buChar char="•"/>
            </a:pPr>
            <a:r>
              <a:rPr lang="en-CA" noProof="0" dirty="0"/>
              <a:t>be satisfied with LTC activities.</a:t>
            </a:r>
          </a:p>
          <a:p>
            <a:pPr marL="0" marR="0" lvl="0" indent="0" algn="l" defTabSz="1219170" rtl="0" eaLnBrk="1" fontAlgn="auto" latinLnBrk="0" hangingPunct="1">
              <a:lnSpc>
                <a:spcPct val="115000"/>
              </a:lnSpc>
              <a:spcBef>
                <a:spcPts val="600"/>
              </a:spcBef>
              <a:spcAft>
                <a:spcPts val="0"/>
              </a:spcAft>
              <a:buClrTx/>
              <a:buSzTx/>
              <a:buFont typeface="Arial" panose="020B0604020202020204" pitchFamily="34" charset="0"/>
              <a:buChar char="​"/>
              <a:tabLst/>
              <a:defRPr/>
            </a:pPr>
            <a:r>
              <a:rPr lang="en-CA" b="1" noProof="0" dirty="0">
                <a:solidFill>
                  <a:srgbClr val="3C3D3E"/>
                </a:solidFill>
                <a:latin typeface="Microsoft New Tai Lue"/>
              </a:rPr>
              <a:t>Data Sources</a:t>
            </a:r>
          </a:p>
          <a:p>
            <a:pPr marL="0" marR="0" lvl="0" indent="0" algn="l" defTabSz="1219170" rtl="0" eaLnBrk="1" fontAlgn="auto" latinLnBrk="0" hangingPunct="1">
              <a:lnSpc>
                <a:spcPct val="115000"/>
              </a:lnSpc>
              <a:spcBef>
                <a:spcPts val="0"/>
              </a:spcBef>
              <a:spcAft>
                <a:spcPts val="600"/>
              </a:spcAft>
              <a:buClrTx/>
              <a:buSzTx/>
              <a:buFont typeface="Arial" panose="020B0604020202020204" pitchFamily="34" charset="0"/>
              <a:buChar char="​"/>
              <a:tabLst/>
              <a:defRPr/>
            </a:pPr>
            <a:r>
              <a:rPr lang="en-CA" noProof="0" dirty="0">
                <a:solidFill>
                  <a:srgbClr val="3C3D3E"/>
                </a:solidFill>
                <a:latin typeface="Microsoft New Tai Lue"/>
              </a:rPr>
              <a:t>Data considered for this analysis included the participation data explored above, alongside user feedback gathered from overnight campers and Learn-to Paddle participants.</a:t>
            </a:r>
          </a:p>
          <a:p>
            <a:pPr marL="0" marR="0" lvl="0" indent="0" algn="l" defTabSz="1219170" rtl="0" eaLnBrk="1" fontAlgn="auto" latinLnBrk="0" hangingPunct="1">
              <a:lnSpc>
                <a:spcPct val="115000"/>
              </a:lnSpc>
              <a:spcBef>
                <a:spcPts val="0"/>
              </a:spcBef>
              <a:spcAft>
                <a:spcPts val="600"/>
              </a:spcAft>
              <a:buClrTx/>
              <a:buSzTx/>
              <a:buFont typeface="Arial" panose="020B0604020202020204" pitchFamily="34" charset="0"/>
              <a:buChar char="​"/>
              <a:tabLst/>
              <a:defRPr/>
            </a:pPr>
            <a:r>
              <a:rPr lang="en-CA" noProof="0" dirty="0">
                <a:solidFill>
                  <a:srgbClr val="3C3D3E"/>
                </a:solidFill>
              </a:rPr>
              <a:t>Feedback on LTC overnights events has been routinely collected from novice campers since 2011 using a paper-based feedback form administered by LTC staff to one member of each family unit or group near the end of the event (typically during breakfast).</a:t>
            </a:r>
          </a:p>
          <a:p>
            <a:pPr lvl="0">
              <a:lnSpc>
                <a:spcPct val="115000"/>
              </a:lnSpc>
              <a:defRPr/>
            </a:pPr>
            <a:r>
              <a:rPr lang="en-CA" noProof="0" dirty="0">
                <a:solidFill>
                  <a:srgbClr val="3C3D3E"/>
                </a:solidFill>
              </a:rPr>
              <a:t>Questions include open and closed-ended items on group size and type, satisfaction, intent to pursue more outdoor activities and interest in “learning more about Parks Canada”.</a:t>
            </a:r>
          </a:p>
          <a:p>
            <a:pPr lvl="0">
              <a:lnSpc>
                <a:spcPct val="115000"/>
              </a:lnSpc>
              <a:defRPr/>
            </a:pPr>
            <a:endParaRPr lang="en-CA" noProof="0" dirty="0">
              <a:solidFill>
                <a:srgbClr val="3C3D3E"/>
              </a:solidFill>
            </a:endParaRPr>
          </a:p>
          <a:p>
            <a:pPr lvl="0">
              <a:lnSpc>
                <a:spcPct val="115000"/>
              </a:lnSpc>
              <a:defRPr/>
            </a:pPr>
            <a:endParaRPr lang="en-CA" noProof="0" dirty="0">
              <a:solidFill>
                <a:srgbClr val="3C3D3E"/>
              </a:solidFill>
              <a:latin typeface="Microsoft New Tai Lue"/>
            </a:endParaRPr>
          </a:p>
        </p:txBody>
      </p:sp>
    </p:spTree>
    <p:extLst>
      <p:ext uri="{BB962C8B-B14F-4D97-AF65-F5344CB8AC3E}">
        <p14:creationId xmlns:p14="http://schemas.microsoft.com/office/powerpoint/2010/main" val="284756186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CBA5DAE-E801-7BFE-6D3F-10FD46FB80DE}"/>
            </a:ext>
          </a:extLst>
        </p:cNvPr>
        <p:cNvGrpSpPr/>
        <p:nvPr/>
      </p:nvGrpSpPr>
      <p:grpSpPr>
        <a:xfrm>
          <a:off x="0" y="0"/>
          <a:ext cx="0" cy="0"/>
          <a:chOff x="0" y="0"/>
          <a:chExt cx="0" cy="0"/>
        </a:xfrm>
      </p:grpSpPr>
      <p:sp>
        <p:nvSpPr>
          <p:cNvPr id="2" name="Rectangle 1" descr="A p">
            <a:extLst>
              <a:ext uri="{FF2B5EF4-FFF2-40B4-BE49-F238E27FC236}">
                <a16:creationId xmlns:a16="http://schemas.microsoft.com/office/drawing/2014/main" id="{EF5BDAF8-6901-292B-50DD-E2D4775D8951}"/>
              </a:ext>
            </a:extLst>
          </p:cNvPr>
          <p:cNvSpPr/>
          <p:nvPr/>
        </p:nvSpPr>
        <p:spPr>
          <a:xfrm>
            <a:off x="297443" y="5872570"/>
            <a:ext cx="2918369" cy="900000"/>
          </a:xfrm>
          <a:prstGeom prst="rect">
            <a:avLst/>
          </a:prstGeom>
          <a:solidFill>
            <a:srgbClr val="F6F3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5000"/>
              </a:lnSpc>
            </a:pPr>
            <a:endParaRPr lang="en-CA" b="1" noProof="0" dirty="0">
              <a:solidFill>
                <a:schemeClr val="tx2"/>
              </a:solidFill>
              <a:latin typeface="+mj-lt"/>
            </a:endParaRPr>
          </a:p>
        </p:txBody>
      </p:sp>
      <p:sp>
        <p:nvSpPr>
          <p:cNvPr id="4" name="Rectangle 3">
            <a:extLst>
              <a:ext uri="{FF2B5EF4-FFF2-40B4-BE49-F238E27FC236}">
                <a16:creationId xmlns:a16="http://schemas.microsoft.com/office/drawing/2014/main" id="{D5C59BBD-CF6B-13FD-4FBC-539FED797327}"/>
              </a:ext>
            </a:extLst>
          </p:cNvPr>
          <p:cNvSpPr/>
          <p:nvPr/>
        </p:nvSpPr>
        <p:spPr>
          <a:xfrm>
            <a:off x="0" y="11727"/>
            <a:ext cx="6858000" cy="4284000"/>
          </a:xfrm>
          <a:prstGeom prst="rect">
            <a:avLst/>
          </a:prstGeom>
          <a:solidFill>
            <a:srgbClr val="F5F2EF"/>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5000"/>
              </a:lnSpc>
            </a:pPr>
            <a:endParaRPr lang="en-CA" b="1" noProof="0" dirty="0">
              <a:solidFill>
                <a:schemeClr val="tx2"/>
              </a:solidFill>
              <a:latin typeface="+mj-lt"/>
            </a:endParaRPr>
          </a:p>
        </p:txBody>
      </p:sp>
      <p:sp>
        <p:nvSpPr>
          <p:cNvPr id="6" name="Title 10">
            <a:extLst>
              <a:ext uri="{FF2B5EF4-FFF2-40B4-BE49-F238E27FC236}">
                <a16:creationId xmlns:a16="http://schemas.microsoft.com/office/drawing/2014/main" id="{F569A416-3012-43DA-7B58-DBC9D6763D2F}"/>
              </a:ext>
            </a:extLst>
          </p:cNvPr>
          <p:cNvSpPr txBox="1">
            <a:spLocks/>
          </p:cNvSpPr>
          <p:nvPr/>
        </p:nvSpPr>
        <p:spPr>
          <a:xfrm>
            <a:off x="4035575" y="388189"/>
            <a:ext cx="2658140" cy="488037"/>
          </a:xfrm>
          <a:prstGeom prst="rect">
            <a:avLst/>
          </a:prstGeom>
        </p:spPr>
        <p:txBody>
          <a:bodyPr vert="horz" wrap="square" lIns="0" tIns="0" rIns="0" bIns="0" rtlCol="0" anchor="t">
            <a:noAutofit/>
          </a:bodyPr>
          <a:lstStyle>
            <a:lvl1pPr algn="l" defTabSz="1219170" rtl="0" eaLnBrk="1" latinLnBrk="0" hangingPunct="1">
              <a:lnSpc>
                <a:spcPct val="95000"/>
              </a:lnSpc>
              <a:spcBef>
                <a:spcPct val="0"/>
              </a:spcBef>
              <a:buNone/>
              <a:defRPr lang="en-CA" sz="2800" b="0" i="0" kern="1200" spc="0" baseline="0" dirty="0">
                <a:solidFill>
                  <a:schemeClr val="tx2"/>
                </a:solidFill>
                <a:latin typeface="HelveticaNeue LT 45 Light" panose="020B0403020202020204" pitchFamily="34" charset="0"/>
                <a:ea typeface="+mj-ea"/>
                <a:cs typeface="+mj-cs"/>
              </a:defRPr>
            </a:lvl1pPr>
          </a:lstStyle>
          <a:p>
            <a:pPr>
              <a:lnSpc>
                <a:spcPct val="100000"/>
              </a:lnSpc>
            </a:pPr>
            <a:r>
              <a:rPr lang="en-CA" sz="1200" b="1" noProof="0" dirty="0">
                <a:latin typeface="Aptos" panose="020B0004020202020204" pitchFamily="34" charset="0"/>
              </a:rPr>
              <a:t>Figure 15: Reported learning outcomes of LTC overnight events, 2017-2023</a:t>
            </a:r>
            <a:br>
              <a:rPr lang="en-CA" sz="1200" noProof="0" dirty="0">
                <a:latin typeface="HelveticaNeue LT 55 Roman" panose="020B0604020202020204" pitchFamily="34" charset="0"/>
              </a:rPr>
            </a:br>
            <a:endParaRPr lang="en-CA" sz="1200" noProof="0" dirty="0"/>
          </a:p>
        </p:txBody>
      </p:sp>
      <p:grpSp>
        <p:nvGrpSpPr>
          <p:cNvPr id="24" name="Group 23">
            <a:extLst>
              <a:ext uri="{FF2B5EF4-FFF2-40B4-BE49-F238E27FC236}">
                <a16:creationId xmlns:a16="http://schemas.microsoft.com/office/drawing/2014/main" id="{1DEB8E47-E716-59A0-1152-0A425A1B3C1F}"/>
              </a:ext>
            </a:extLst>
          </p:cNvPr>
          <p:cNvGrpSpPr/>
          <p:nvPr/>
        </p:nvGrpSpPr>
        <p:grpSpPr>
          <a:xfrm>
            <a:off x="271689" y="388189"/>
            <a:ext cx="2944123" cy="405912"/>
            <a:chOff x="1277248" y="226280"/>
            <a:chExt cx="2944123" cy="405912"/>
          </a:xfrm>
        </p:grpSpPr>
        <p:sp>
          <p:nvSpPr>
            <p:cNvPr id="20" name="TextBox 19">
              <a:extLst>
                <a:ext uri="{FF2B5EF4-FFF2-40B4-BE49-F238E27FC236}">
                  <a16:creationId xmlns:a16="http://schemas.microsoft.com/office/drawing/2014/main" id="{E23074F8-072C-B239-2CC5-56A2F5D241FE}"/>
                </a:ext>
              </a:extLst>
            </p:cNvPr>
            <p:cNvSpPr txBox="1"/>
            <p:nvPr/>
          </p:nvSpPr>
          <p:spPr>
            <a:xfrm>
              <a:off x="1277248" y="226280"/>
              <a:ext cx="2944123" cy="261610"/>
            </a:xfrm>
            <a:prstGeom prst="rect">
              <a:avLst/>
            </a:prstGeom>
            <a:noFill/>
            <a:ln>
              <a:noFill/>
            </a:ln>
          </p:spPr>
          <p:txBody>
            <a:bodyPr wrap="square" lIns="0" rtlCol="0" anchor="ctr">
              <a:spAutoFit/>
            </a:bodyPr>
            <a:lstStyle/>
            <a:p>
              <a:r>
                <a:rPr lang="en-CA" sz="1100" spc="100" noProof="0" dirty="0">
                  <a:solidFill>
                    <a:srgbClr val="7F217F"/>
                  </a:solidFill>
                </a:rPr>
                <a:t>OVERNIGHT FEEDBACK FORM</a:t>
              </a:r>
              <a:endParaRPr lang="en-CA" sz="1100" spc="100" noProof="0" dirty="0">
                <a:solidFill>
                  <a:srgbClr val="7F217F"/>
                </a:solidFill>
                <a:highlight>
                  <a:srgbClr val="FFFF00"/>
                </a:highlight>
              </a:endParaRPr>
            </a:p>
          </p:txBody>
        </p:sp>
        <p:sp>
          <p:nvSpPr>
            <p:cNvPr id="22" name="TextBox 21">
              <a:extLst>
                <a:ext uri="{FF2B5EF4-FFF2-40B4-BE49-F238E27FC236}">
                  <a16:creationId xmlns:a16="http://schemas.microsoft.com/office/drawing/2014/main" id="{064688D0-A97E-2F01-0817-D04AF7F67A33}"/>
                </a:ext>
              </a:extLst>
            </p:cNvPr>
            <p:cNvSpPr txBox="1"/>
            <p:nvPr/>
          </p:nvSpPr>
          <p:spPr>
            <a:xfrm>
              <a:off x="1278571" y="444907"/>
              <a:ext cx="2758463" cy="187285"/>
            </a:xfrm>
            <a:prstGeom prst="roundRect">
              <a:avLst/>
            </a:prstGeom>
            <a:noFill/>
            <a:ln>
              <a:noFill/>
            </a:ln>
          </p:spPr>
          <p:txBody>
            <a:bodyPr wrap="square" lIns="0" tIns="0" rIns="0" bIns="0" rtlCol="0" anchor="ctr">
              <a:spAutoFit/>
            </a:bodyPr>
            <a:lstStyle/>
            <a:p>
              <a:r>
                <a:rPr lang="en-CA" sz="1100" b="1" spc="30" noProof="0" dirty="0">
                  <a:solidFill>
                    <a:srgbClr val="63005D"/>
                  </a:solidFill>
                </a:rPr>
                <a:t>N= 348 respondents (2017-2023</a:t>
              </a:r>
              <a:r>
                <a:rPr lang="en-CA" sz="1100" b="1" spc="100" noProof="0" dirty="0">
                  <a:solidFill>
                    <a:srgbClr val="63005D"/>
                  </a:solidFill>
                </a:rPr>
                <a:t>)</a:t>
              </a:r>
            </a:p>
          </p:txBody>
        </p:sp>
      </p:grpSp>
      <p:sp>
        <p:nvSpPr>
          <p:cNvPr id="44" name="TextBox 43">
            <a:extLst>
              <a:ext uri="{FF2B5EF4-FFF2-40B4-BE49-F238E27FC236}">
                <a16:creationId xmlns:a16="http://schemas.microsoft.com/office/drawing/2014/main" id="{40E9C09D-9664-B629-167F-EBCDEE070CA3}"/>
              </a:ext>
            </a:extLst>
          </p:cNvPr>
          <p:cNvSpPr txBox="1"/>
          <p:nvPr/>
        </p:nvSpPr>
        <p:spPr>
          <a:xfrm>
            <a:off x="329806" y="8555053"/>
            <a:ext cx="4476971" cy="253916"/>
          </a:xfrm>
          <a:prstGeom prst="rect">
            <a:avLst/>
          </a:prstGeom>
          <a:noFill/>
        </p:spPr>
        <p:txBody>
          <a:bodyPr wrap="square" lIns="0">
            <a:spAutoFit/>
          </a:bodyPr>
          <a:lstStyle/>
          <a:p>
            <a:r>
              <a:rPr lang="en-CA" sz="1050" spc="20" noProof="0" dirty="0">
                <a:solidFill>
                  <a:schemeClr val="tx2"/>
                </a:solidFill>
              </a:rPr>
              <a:t>*Respondents could include more than one skill in their responses.</a:t>
            </a:r>
          </a:p>
        </p:txBody>
      </p:sp>
      <p:grpSp>
        <p:nvGrpSpPr>
          <p:cNvPr id="26" name="Group 25">
            <a:extLst>
              <a:ext uri="{FF2B5EF4-FFF2-40B4-BE49-F238E27FC236}">
                <a16:creationId xmlns:a16="http://schemas.microsoft.com/office/drawing/2014/main" id="{95EBE222-4CC8-7934-3C71-DA471435A73F}"/>
              </a:ext>
            </a:extLst>
          </p:cNvPr>
          <p:cNvGrpSpPr/>
          <p:nvPr/>
        </p:nvGrpSpPr>
        <p:grpSpPr>
          <a:xfrm>
            <a:off x="274275" y="1279462"/>
            <a:ext cx="3014252" cy="1294052"/>
            <a:chOff x="298484" y="1399780"/>
            <a:chExt cx="3014252" cy="1294052"/>
          </a:xfrm>
        </p:grpSpPr>
        <p:grpSp>
          <p:nvGrpSpPr>
            <p:cNvPr id="21" name="Group 20">
              <a:extLst>
                <a:ext uri="{FF2B5EF4-FFF2-40B4-BE49-F238E27FC236}">
                  <a16:creationId xmlns:a16="http://schemas.microsoft.com/office/drawing/2014/main" id="{E9C12C5D-8A4D-254E-19BA-7FC63F7889BF}"/>
                </a:ext>
              </a:extLst>
            </p:cNvPr>
            <p:cNvGrpSpPr/>
            <p:nvPr/>
          </p:nvGrpSpPr>
          <p:grpSpPr>
            <a:xfrm>
              <a:off x="298484" y="1399780"/>
              <a:ext cx="2570977" cy="739131"/>
              <a:chOff x="298484" y="1049812"/>
              <a:chExt cx="2570977" cy="739131"/>
            </a:xfrm>
          </p:grpSpPr>
          <p:sp>
            <p:nvSpPr>
              <p:cNvPr id="46" name="TextBox 45">
                <a:extLst>
                  <a:ext uri="{FF2B5EF4-FFF2-40B4-BE49-F238E27FC236}">
                    <a16:creationId xmlns:a16="http://schemas.microsoft.com/office/drawing/2014/main" id="{41B7AEED-114B-BCF1-8C98-A714940A653F}"/>
                  </a:ext>
                </a:extLst>
              </p:cNvPr>
              <p:cNvSpPr txBox="1"/>
              <p:nvPr/>
            </p:nvSpPr>
            <p:spPr>
              <a:xfrm>
                <a:off x="298484" y="1049812"/>
                <a:ext cx="1560902" cy="276999"/>
              </a:xfrm>
              <a:prstGeom prst="rect">
                <a:avLst/>
              </a:prstGeom>
              <a:noFill/>
              <a:ln>
                <a:noFill/>
              </a:ln>
            </p:spPr>
            <p:txBody>
              <a:bodyPr wrap="square" lIns="0" rtlCol="0" anchor="ctr">
                <a:spAutoFit/>
              </a:bodyPr>
              <a:lstStyle/>
              <a:p>
                <a:r>
                  <a:rPr lang="en-CA" sz="1200" spc="100" noProof="0" dirty="0">
                    <a:solidFill>
                      <a:srgbClr val="63005D"/>
                    </a:solidFill>
                  </a:rPr>
                  <a:t>SKILLS LEARNED</a:t>
                </a:r>
              </a:p>
            </p:txBody>
          </p:sp>
          <p:sp>
            <p:nvSpPr>
              <p:cNvPr id="8" name="Text Placeholder 4">
                <a:extLst>
                  <a:ext uri="{FF2B5EF4-FFF2-40B4-BE49-F238E27FC236}">
                    <a16:creationId xmlns:a16="http://schemas.microsoft.com/office/drawing/2014/main" id="{78AD2440-EE27-59CF-9C4F-E6B29CF8BB85}"/>
                  </a:ext>
                </a:extLst>
              </p:cNvPr>
              <p:cNvSpPr txBox="1">
                <a:spLocks/>
              </p:cNvSpPr>
              <p:nvPr/>
            </p:nvSpPr>
            <p:spPr>
              <a:xfrm>
                <a:off x="329807" y="1323330"/>
                <a:ext cx="2539654" cy="465613"/>
              </a:xfrm>
              <a:prstGeom prst="rect">
                <a:avLst/>
              </a:prstGeom>
            </p:spPr>
            <p:txBody>
              <a:bodyPr lIns="0" tIns="0" rIns="0" bIns="0"/>
              <a:lstStyle>
                <a:lvl1pPr marL="0" indent="0" algn="l" defTabSz="1219170" rtl="0" eaLnBrk="1" latinLnBrk="0" hangingPunct="1">
                  <a:lnSpc>
                    <a:spcPct val="120000"/>
                  </a:lnSpc>
                  <a:spcBef>
                    <a:spcPts val="0"/>
                  </a:spcBef>
                  <a:spcAft>
                    <a:spcPts val="600"/>
                  </a:spcAft>
                  <a:buFont typeface="Arial" panose="020B0604020202020204" pitchFamily="34" charset="0"/>
                  <a:buChar char="​"/>
                  <a:defRPr sz="1100" b="0" i="0" kern="1200">
                    <a:solidFill>
                      <a:schemeClr val="tx2"/>
                    </a:solidFill>
                    <a:latin typeface="+mn-lt"/>
                    <a:ea typeface="+mn-ea"/>
                    <a:cs typeface="+mn-cs"/>
                  </a:defRPr>
                </a:lvl1pPr>
                <a:lvl2pPr marL="0" indent="0" algn="l" defTabSz="1219170" rtl="0" eaLnBrk="1" latinLnBrk="0" hangingPunct="1">
                  <a:lnSpc>
                    <a:spcPct val="120000"/>
                  </a:lnSpc>
                  <a:spcBef>
                    <a:spcPts val="0"/>
                  </a:spcBef>
                  <a:spcAft>
                    <a:spcPts val="0"/>
                  </a:spcAft>
                  <a:buFont typeface="Arial" panose="020B0604020202020204" pitchFamily="34" charset="0"/>
                  <a:buChar char="​"/>
                  <a:defRPr sz="1200" i="0" kern="1200">
                    <a:solidFill>
                      <a:srgbClr val="007C7C"/>
                    </a:solidFill>
                    <a:latin typeface="HelveticaNeue LT 55 Roman" panose="020B0604020202020204" pitchFamily="34" charset="0"/>
                    <a:ea typeface="+mn-ea"/>
                    <a:cs typeface="+mn-cs"/>
                  </a:defRPr>
                </a:lvl2pPr>
                <a:lvl3pPr marL="0" indent="0" algn="l" defTabSz="1219170" rtl="0" eaLnBrk="1" latinLnBrk="0" hangingPunct="1">
                  <a:lnSpc>
                    <a:spcPct val="120000"/>
                  </a:lnSpc>
                  <a:spcBef>
                    <a:spcPts val="800"/>
                  </a:spcBef>
                  <a:spcAft>
                    <a:spcPts val="0"/>
                  </a:spcAft>
                  <a:buFont typeface="Arial" panose="020B0604020202020204" pitchFamily="34" charset="0"/>
                  <a:buChar char="​"/>
                  <a:defRPr sz="1600" b="0" kern="1200" baseline="0">
                    <a:solidFill>
                      <a:srgbClr val="007C7C"/>
                    </a:solidFill>
                    <a:latin typeface="HelveticaNeue LT 45 Light" panose="020B0403020202020204" pitchFamily="34" charset="0"/>
                    <a:ea typeface="+mn-ea"/>
                    <a:cs typeface="Microsoft New Tai Lue" panose="020B0502040204020203" pitchFamily="34" charset="0"/>
                  </a:defRPr>
                </a:lvl3pPr>
                <a:lvl4pPr marL="0" indent="0" algn="l" defTabSz="1219170" rtl="0" eaLnBrk="1" latinLnBrk="0" hangingPunct="1">
                  <a:lnSpc>
                    <a:spcPct val="120000"/>
                  </a:lnSpc>
                  <a:spcBef>
                    <a:spcPts val="0"/>
                  </a:spcBef>
                  <a:spcAft>
                    <a:spcPts val="600"/>
                  </a:spcAft>
                  <a:buFont typeface="Arial" panose="020B0604020202020204" pitchFamily="34" charset="0"/>
                  <a:buChar char="​"/>
                  <a:defRPr sz="1200" b="1" kern="1200">
                    <a:solidFill>
                      <a:schemeClr val="tx2"/>
                    </a:solidFill>
                    <a:latin typeface="Microsoft New Tai Lue" panose="020B0502040204020203" pitchFamily="34" charset="0"/>
                    <a:ea typeface="+mn-ea"/>
                    <a:cs typeface="Microsoft New Tai Lue" panose="020B0502040204020203" pitchFamily="34" charset="0"/>
                  </a:defRPr>
                </a:lvl4pPr>
                <a:lvl5pPr marL="228594" indent="-228594" algn="l" defTabSz="1219170" rtl="0" eaLnBrk="1" latinLnBrk="0" hangingPunct="1">
                  <a:lnSpc>
                    <a:spcPct val="120000"/>
                  </a:lnSpc>
                  <a:spcBef>
                    <a:spcPts val="0"/>
                  </a:spcBef>
                  <a:spcAft>
                    <a:spcPts val="600"/>
                  </a:spcAft>
                  <a:buFont typeface="Arial" panose="020B0604020202020204" pitchFamily="34" charset="0"/>
                  <a:buChar char="•"/>
                  <a:defRPr sz="1100" kern="1200">
                    <a:solidFill>
                      <a:schemeClr val="tx2"/>
                    </a:solidFill>
                    <a:latin typeface="Microsoft New Tai Lue" panose="020B0502040204020203" pitchFamily="34" charset="0"/>
                    <a:ea typeface="+mn-ea"/>
                    <a:cs typeface="Microsoft New Tai Lue" panose="020B0502040204020203" pitchFamily="34" charset="0"/>
                  </a:defRPr>
                </a:lvl5pPr>
                <a:lvl6pPr marL="228594" indent="0" algn="l" defTabSz="1219170" rtl="0" eaLnBrk="1" latinLnBrk="0" hangingPunct="1">
                  <a:lnSpc>
                    <a:spcPct val="120000"/>
                  </a:lnSpc>
                  <a:spcBef>
                    <a:spcPts val="0"/>
                  </a:spcBef>
                  <a:spcAft>
                    <a:spcPts val="600"/>
                  </a:spcAft>
                  <a:buFont typeface="Arial" panose="020B0604020202020204" pitchFamily="34" charset="0"/>
                  <a:buNone/>
                  <a:defRPr sz="1050" kern="1200" baseline="0">
                    <a:solidFill>
                      <a:schemeClr val="tx2"/>
                    </a:solidFill>
                    <a:latin typeface="+mn-lt"/>
                    <a:ea typeface="+mn-ea"/>
                    <a:cs typeface="+mn-cs"/>
                  </a:defRPr>
                </a:lvl6pPr>
                <a:lvl7pPr marL="0" indent="0" algn="l" defTabSz="1219170" rtl="0" eaLnBrk="1" latinLnBrk="0" hangingPunct="1">
                  <a:spcBef>
                    <a:spcPts val="800"/>
                  </a:spcBef>
                  <a:spcAft>
                    <a:spcPts val="800"/>
                  </a:spcAft>
                  <a:buClr>
                    <a:schemeClr val="bg2"/>
                  </a:buClr>
                  <a:buFont typeface="Arial" panose="020B0604020202020204" pitchFamily="34" charset="0"/>
                  <a:buChar char="​"/>
                  <a:defRPr sz="1400" i="0" kern="1200" baseline="0">
                    <a:solidFill>
                      <a:srgbClr val="8C8974"/>
                    </a:solidFill>
                    <a:latin typeface="Corbel" panose="020B0503020204020204" pitchFamily="34" charset="0"/>
                    <a:ea typeface="+mn-ea"/>
                    <a:cs typeface="+mn-cs"/>
                  </a:defRPr>
                </a:lvl7pPr>
                <a:lvl8pPr marL="228594" indent="-228594" algn="l" defTabSz="1219170" rtl="0" eaLnBrk="1" latinLnBrk="0" hangingPunct="1">
                  <a:spcBef>
                    <a:spcPts val="0"/>
                  </a:spcBef>
                  <a:spcAft>
                    <a:spcPts val="800"/>
                  </a:spcAft>
                  <a:buFont typeface="Arial" panose="020B0604020202020204" pitchFamily="34" charset="0"/>
                  <a:buChar char="•"/>
                  <a:defRPr sz="1200" kern="1200">
                    <a:solidFill>
                      <a:srgbClr val="8C8974"/>
                    </a:solidFill>
                    <a:latin typeface="Corbel" panose="020B0503020204020204" pitchFamily="34" charset="0"/>
                    <a:ea typeface="+mn-ea"/>
                    <a:cs typeface="+mn-cs"/>
                  </a:defRPr>
                </a:lvl8pPr>
                <a:lvl9pPr marL="459306" indent="-230712" algn="l" defTabSz="1219170" rtl="0" eaLnBrk="1" latinLnBrk="0" hangingPunct="1">
                  <a:spcBef>
                    <a:spcPct val="20000"/>
                  </a:spcBef>
                  <a:spcAft>
                    <a:spcPts val="800"/>
                  </a:spcAft>
                  <a:buFont typeface="Arial" panose="020B0604020202020204" pitchFamily="34" charset="0"/>
                  <a:buChar char="•"/>
                  <a:defRPr sz="1050" kern="1200">
                    <a:solidFill>
                      <a:srgbClr val="8C8974"/>
                    </a:solidFill>
                    <a:latin typeface="Corbel" panose="020B0503020204020204" pitchFamily="34" charset="0"/>
                    <a:ea typeface="+mn-ea"/>
                    <a:cs typeface="+mn-cs"/>
                  </a:defRPr>
                </a:lvl9pPr>
              </a:lstStyle>
              <a:p>
                <a:pPr>
                  <a:lnSpc>
                    <a:spcPct val="100000"/>
                  </a:lnSpc>
                </a:pPr>
                <a:r>
                  <a:rPr lang="en-CA" sz="1600" b="1" spc="20" noProof="0" dirty="0">
                    <a:solidFill>
                      <a:srgbClr val="63005D"/>
                    </a:solidFill>
                    <a:latin typeface="Aptos" panose="020B0004020202020204" pitchFamily="34" charset="0"/>
                  </a:rPr>
                  <a:t>Over 90% of campers said they learned at least one new camping skill. </a:t>
                </a:r>
                <a:endParaRPr lang="en-CA" sz="1050" b="1" spc="20" noProof="0" dirty="0">
                  <a:solidFill>
                    <a:srgbClr val="63005D"/>
                  </a:solidFill>
                </a:endParaRPr>
              </a:p>
            </p:txBody>
          </p:sp>
        </p:grpSp>
        <p:sp>
          <p:nvSpPr>
            <p:cNvPr id="3" name="TextBox 2">
              <a:extLst>
                <a:ext uri="{FF2B5EF4-FFF2-40B4-BE49-F238E27FC236}">
                  <a16:creationId xmlns:a16="http://schemas.microsoft.com/office/drawing/2014/main" id="{0BD161D2-A3BD-EF44-24D8-0E2740259E29}"/>
                </a:ext>
              </a:extLst>
            </p:cNvPr>
            <p:cNvSpPr txBox="1"/>
            <p:nvPr/>
          </p:nvSpPr>
          <p:spPr>
            <a:xfrm>
              <a:off x="298484" y="2439916"/>
              <a:ext cx="3014252" cy="253916"/>
            </a:xfrm>
            <a:prstGeom prst="rect">
              <a:avLst/>
            </a:prstGeom>
            <a:noFill/>
          </p:spPr>
          <p:txBody>
            <a:bodyPr wrap="square" l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CA" sz="1050" b="0" i="0" u="none" strike="noStrike" kern="1200" cap="none" spc="100" normalizeH="0" baseline="0" noProof="0" dirty="0">
                  <a:ln>
                    <a:noFill/>
                  </a:ln>
                  <a:solidFill>
                    <a:prstClr val="black"/>
                  </a:solidFill>
                  <a:effectLst/>
                  <a:uLnTx/>
                  <a:uFillTx/>
                  <a:latin typeface="Microsoft New Tai Lue"/>
                  <a:ea typeface="+mn-ea"/>
                  <a:cs typeface="+mn-cs"/>
                </a:rPr>
                <a:t>% reported* learning each skill (n=344)</a:t>
              </a:r>
            </a:p>
          </p:txBody>
        </p:sp>
      </p:grpSp>
      <p:sp>
        <p:nvSpPr>
          <p:cNvPr id="7" name="TextBox 6">
            <a:extLst>
              <a:ext uri="{FF2B5EF4-FFF2-40B4-BE49-F238E27FC236}">
                <a16:creationId xmlns:a16="http://schemas.microsoft.com/office/drawing/2014/main" id="{2B93A63F-CF1D-8BFF-5737-81731787D202}"/>
              </a:ext>
            </a:extLst>
          </p:cNvPr>
          <p:cNvSpPr txBox="1"/>
          <p:nvPr/>
        </p:nvSpPr>
        <p:spPr>
          <a:xfrm>
            <a:off x="3429000" y="4596874"/>
            <a:ext cx="3099191" cy="3288080"/>
          </a:xfrm>
          <a:prstGeom prst="rect">
            <a:avLst/>
          </a:prstGeom>
          <a:noFill/>
        </p:spPr>
        <p:txBody>
          <a:bodyPr wrap="square" lIns="0" tIns="0" rIns="0">
            <a:spAutoFit/>
          </a:bodyPr>
          <a:lstStyle/>
          <a:p>
            <a:pPr marL="0" marR="0" lvl="1" defTabSz="1219170" fontAlgn="auto">
              <a:lnSpc>
                <a:spcPct val="115000"/>
              </a:lnSpc>
              <a:buClrTx/>
              <a:buSzTx/>
              <a:buFont typeface="Arial" panose="020B0604020202020204" pitchFamily="34" charset="0"/>
              <a:buChar char="​"/>
              <a:tabLst>
                <a:tab pos="270510" algn="l"/>
              </a:tabLst>
              <a:defRPr/>
            </a:pPr>
            <a:r>
              <a:rPr lang="en-CA" sz="1100" b="1" noProof="0" dirty="0">
                <a:solidFill>
                  <a:srgbClr val="3C3D3E"/>
                </a:solidFill>
                <a:latin typeface="Microsoft New Tai Lue"/>
              </a:rPr>
              <a:t>Self-Reported Skills</a:t>
            </a:r>
          </a:p>
          <a:p>
            <a:pPr marL="0" marR="0" lvl="0" indent="0" algn="l" defTabSz="914400" rtl="0" eaLnBrk="1" fontAlgn="auto" latinLnBrk="0" hangingPunct="1">
              <a:lnSpc>
                <a:spcPct val="115000"/>
              </a:lnSpc>
              <a:spcBef>
                <a:spcPts val="0"/>
              </a:spcBef>
              <a:spcAft>
                <a:spcPts val="600"/>
              </a:spcAft>
              <a:buClrTx/>
              <a:buSzTx/>
              <a:buFontTx/>
              <a:buNone/>
              <a:tabLst>
                <a:tab pos="270510" algn="l"/>
              </a:tabLst>
              <a:defRPr/>
            </a:pPr>
            <a:r>
              <a:rPr kumimoji="0" lang="en-CA" sz="1100" b="0" i="0" u="none" strike="noStrike" kern="100" cap="none" spc="0" normalizeH="0" baseline="0" noProof="0" dirty="0">
                <a:ln>
                  <a:noFill/>
                </a:ln>
                <a:solidFill>
                  <a:prstClr val="black"/>
                </a:solidFill>
                <a:effectLst/>
                <a:uLnTx/>
                <a:uFillTx/>
                <a:ea typeface="+mn-ea"/>
                <a:cs typeface="Times New Roman" panose="02020603050405020304" pitchFamily="18" charset="0"/>
              </a:rPr>
              <a:t>Prompted by an open-ended question, well over 90% of feedback form respondents named at least one new skill acquired during the event.</a:t>
            </a:r>
          </a:p>
          <a:p>
            <a:pPr marL="0" marR="0" lvl="0" indent="0" algn="l" defTabSz="914400" rtl="0" eaLnBrk="1" fontAlgn="auto" latinLnBrk="0" hangingPunct="1">
              <a:lnSpc>
                <a:spcPct val="115000"/>
              </a:lnSpc>
              <a:spcBef>
                <a:spcPts val="0"/>
              </a:spcBef>
              <a:spcAft>
                <a:spcPts val="600"/>
              </a:spcAft>
              <a:buClrTx/>
              <a:buSzTx/>
              <a:buFontTx/>
              <a:buNone/>
              <a:tabLst>
                <a:tab pos="270510" algn="l"/>
              </a:tabLst>
              <a:defRPr/>
            </a:pPr>
            <a:r>
              <a:rPr kumimoji="0" lang="en-CA" sz="1100" b="0" i="0" u="none" strike="noStrike" kern="100" cap="none" spc="0" normalizeH="0" baseline="0" noProof="0" dirty="0">
                <a:ln>
                  <a:noFill/>
                </a:ln>
                <a:solidFill>
                  <a:prstClr val="black"/>
                </a:solidFill>
                <a:effectLst/>
                <a:uLnTx/>
                <a:uFillTx/>
                <a:ea typeface="+mn-ea"/>
                <a:cs typeface="Times New Roman" panose="02020603050405020304" pitchFamily="18" charset="0"/>
              </a:rPr>
              <a:t>While the most frequently cited skills were putting up a tent, lighting a campfire, and using a camping stove, safety in the outdoors was also a recurring theme. This included mentions of animal safety, water safety, and knowing what to bring with you.</a:t>
            </a:r>
          </a:p>
          <a:p>
            <a:pPr marL="0" marR="0" lvl="0" indent="0" algn="l" defTabSz="914400" rtl="0" eaLnBrk="1" fontAlgn="auto" latinLnBrk="0" hangingPunct="1">
              <a:lnSpc>
                <a:spcPct val="115000"/>
              </a:lnSpc>
              <a:spcBef>
                <a:spcPts val="0"/>
              </a:spcBef>
              <a:spcAft>
                <a:spcPts val="600"/>
              </a:spcAft>
              <a:buClrTx/>
              <a:buSzTx/>
              <a:buFontTx/>
              <a:buNone/>
              <a:tabLst>
                <a:tab pos="270510" algn="l"/>
              </a:tabLst>
              <a:defRPr/>
            </a:pPr>
            <a:r>
              <a:rPr lang="en-CA" sz="1100" kern="100" noProof="0" dirty="0">
                <a:solidFill>
                  <a:prstClr val="black"/>
                </a:solidFill>
                <a:cs typeface="Times New Roman" panose="02020603050405020304" pitchFamily="18" charset="0"/>
              </a:rPr>
              <a:t>As many overnight events were held on the grounds of national historic sites, such as the Fortress of Louisbourg and the Halifax Citadel, and/or featured activities focusing on natural and cultural heritage, some respondents also reported learning more about nature and history.</a:t>
            </a:r>
            <a:endParaRPr kumimoji="0" lang="en-CA" sz="1100" b="0" i="0" u="none" strike="noStrike" kern="100" cap="none" spc="0" normalizeH="0" baseline="0" noProof="0" dirty="0">
              <a:ln>
                <a:noFill/>
              </a:ln>
              <a:solidFill>
                <a:prstClr val="black"/>
              </a:solidFill>
              <a:effectLst/>
              <a:uLnTx/>
              <a:uFillTx/>
              <a:ea typeface="+mn-ea"/>
              <a:cs typeface="Times New Roman" panose="02020603050405020304" pitchFamily="18" charset="0"/>
            </a:endParaRPr>
          </a:p>
        </p:txBody>
      </p:sp>
      <p:grpSp>
        <p:nvGrpSpPr>
          <p:cNvPr id="35" name="Group 34">
            <a:extLst>
              <a:ext uri="{FF2B5EF4-FFF2-40B4-BE49-F238E27FC236}">
                <a16:creationId xmlns:a16="http://schemas.microsoft.com/office/drawing/2014/main" id="{318F4233-8B81-C572-7B3D-8A014E8CB90B}"/>
              </a:ext>
            </a:extLst>
          </p:cNvPr>
          <p:cNvGrpSpPr/>
          <p:nvPr/>
        </p:nvGrpSpPr>
        <p:grpSpPr>
          <a:xfrm>
            <a:off x="283731" y="5444570"/>
            <a:ext cx="3072005" cy="1341713"/>
            <a:chOff x="3312736" y="5585920"/>
            <a:chExt cx="3072005" cy="1341713"/>
          </a:xfrm>
        </p:grpSpPr>
        <p:grpSp>
          <p:nvGrpSpPr>
            <p:cNvPr id="5" name="Group 4">
              <a:extLst>
                <a:ext uri="{FF2B5EF4-FFF2-40B4-BE49-F238E27FC236}">
                  <a16:creationId xmlns:a16="http://schemas.microsoft.com/office/drawing/2014/main" id="{570A6C88-A1E0-1249-59B6-33295D72B16D}"/>
                </a:ext>
              </a:extLst>
            </p:cNvPr>
            <p:cNvGrpSpPr/>
            <p:nvPr/>
          </p:nvGrpSpPr>
          <p:grpSpPr>
            <a:xfrm>
              <a:off x="3312736" y="5991633"/>
              <a:ext cx="3072005" cy="936000"/>
              <a:chOff x="370345" y="1555007"/>
              <a:chExt cx="3072005" cy="936000"/>
            </a:xfrm>
          </p:grpSpPr>
          <p:sp>
            <p:nvSpPr>
              <p:cNvPr id="68" name="TextBox 67">
                <a:extLst>
                  <a:ext uri="{FF2B5EF4-FFF2-40B4-BE49-F238E27FC236}">
                    <a16:creationId xmlns:a16="http://schemas.microsoft.com/office/drawing/2014/main" id="{B2C80042-6EB9-4D36-42E3-2C2292A23CEE}"/>
                  </a:ext>
                </a:extLst>
              </p:cNvPr>
              <p:cNvSpPr txBox="1"/>
              <p:nvPr/>
            </p:nvSpPr>
            <p:spPr>
              <a:xfrm>
                <a:off x="1259321" y="1886305"/>
                <a:ext cx="2183029" cy="241980"/>
              </a:xfrm>
              <a:prstGeom prst="rect">
                <a:avLst/>
              </a:prstGeom>
              <a:noFill/>
            </p:spPr>
            <p:txBody>
              <a:bodyPr wrap="square" lIns="0" tIns="36000" rIns="36000" bIns="36000" rtlCol="0" anchor="ctr">
                <a:spAutoFit/>
              </a:bodyPr>
              <a:lstStyle/>
              <a:p>
                <a:r>
                  <a:rPr lang="en-CA" sz="1100" spc="100" noProof="0" dirty="0">
                    <a:solidFill>
                      <a:schemeClr val="tx2"/>
                    </a:solidFill>
                  </a:rPr>
                  <a:t>Very enjoyable experience</a:t>
                </a:r>
              </a:p>
            </p:txBody>
          </p:sp>
          <p:graphicFrame>
            <p:nvGraphicFramePr>
              <p:cNvPr id="70" name="Chart 69" descr="A doughnut chart showing that 74% of respondents reported have a very enjoyable experience.">
                <a:extLst>
                  <a:ext uri="{FF2B5EF4-FFF2-40B4-BE49-F238E27FC236}">
                    <a16:creationId xmlns:a16="http://schemas.microsoft.com/office/drawing/2014/main" id="{69ED5CDB-4A22-185E-0452-03F371711982}"/>
                  </a:ext>
                </a:extLst>
              </p:cNvPr>
              <p:cNvGraphicFramePr>
                <a:graphicFrameLocks noChangeAspect="1"/>
              </p:cNvGraphicFramePr>
              <p:nvPr>
                <p:extLst>
                  <p:ext uri="{D42A27DB-BD31-4B8C-83A1-F6EECF244321}">
                    <p14:modId xmlns:p14="http://schemas.microsoft.com/office/powerpoint/2010/main" val="416940863"/>
                  </p:ext>
                </p:extLst>
              </p:nvPr>
            </p:nvGraphicFramePr>
            <p:xfrm>
              <a:off x="370345" y="1555007"/>
              <a:ext cx="936000" cy="936000"/>
            </p:xfrm>
            <a:graphic>
              <a:graphicData uri="http://schemas.openxmlformats.org/drawingml/2006/chart">
                <c:chart xmlns:c="http://schemas.openxmlformats.org/drawingml/2006/chart" xmlns:r="http://schemas.openxmlformats.org/officeDocument/2006/relationships" r:id="rId2"/>
              </a:graphicData>
            </a:graphic>
          </p:graphicFrame>
          <p:sp>
            <p:nvSpPr>
              <p:cNvPr id="71" name="TextBox 70">
                <a:extLst>
                  <a:ext uri="{FF2B5EF4-FFF2-40B4-BE49-F238E27FC236}">
                    <a16:creationId xmlns:a16="http://schemas.microsoft.com/office/drawing/2014/main" id="{3C152639-CE53-960A-EBA1-45CC126CE58D}"/>
                  </a:ext>
                </a:extLst>
              </p:cNvPr>
              <p:cNvSpPr txBox="1">
                <a:spLocks noChangeAspect="1"/>
              </p:cNvSpPr>
              <p:nvPr/>
            </p:nvSpPr>
            <p:spPr>
              <a:xfrm>
                <a:off x="697987" y="1942706"/>
                <a:ext cx="293350" cy="184666"/>
              </a:xfrm>
              <a:prstGeom prst="rect">
                <a:avLst/>
              </a:prstGeom>
              <a:noFill/>
            </p:spPr>
            <p:txBody>
              <a:bodyPr wrap="none" lIns="0" tIns="0" rIns="0" bIns="0" rtlCol="0" anchor="ctr">
                <a:spAutoFit/>
              </a:bodyPr>
              <a:lstStyle/>
              <a:p>
                <a:pPr algn="ctr"/>
                <a:r>
                  <a:rPr lang="en-CA" sz="1200" b="1" noProof="0" dirty="0">
                    <a:solidFill>
                      <a:schemeClr val="tx2"/>
                    </a:solidFill>
                    <a:latin typeface="Aptos" panose="020B0004020202020204" pitchFamily="34" charset="0"/>
                  </a:rPr>
                  <a:t>74</a:t>
                </a:r>
                <a:r>
                  <a:rPr lang="en-CA" sz="1200" b="1" noProof="0" dirty="0">
                    <a:latin typeface="Aptos" panose="020B0004020202020204" pitchFamily="34" charset="0"/>
                  </a:rPr>
                  <a:t>%</a:t>
                </a:r>
              </a:p>
            </p:txBody>
          </p:sp>
        </p:grpSp>
        <p:sp>
          <p:nvSpPr>
            <p:cNvPr id="17" name="TextBox 16">
              <a:extLst>
                <a:ext uri="{FF2B5EF4-FFF2-40B4-BE49-F238E27FC236}">
                  <a16:creationId xmlns:a16="http://schemas.microsoft.com/office/drawing/2014/main" id="{87EBD4CA-AF14-60DB-4420-3ED24E9733DF}"/>
                </a:ext>
              </a:extLst>
            </p:cNvPr>
            <p:cNvSpPr txBox="1"/>
            <p:nvPr/>
          </p:nvSpPr>
          <p:spPr>
            <a:xfrm>
              <a:off x="3333175" y="5585920"/>
              <a:ext cx="2911642" cy="369332"/>
            </a:xfrm>
            <a:prstGeom prst="rect">
              <a:avLst/>
            </a:prstGeom>
            <a:noFill/>
          </p:spPr>
          <p:txBody>
            <a:bodyPr wrap="square" lIns="0" tIns="0" rIns="0" bIns="0">
              <a:spAutoFit/>
            </a:bodyPr>
            <a:lstStyle/>
            <a:p>
              <a:r>
                <a:rPr lang="en-CA" sz="1200" b="1" noProof="0" dirty="0">
                  <a:solidFill>
                    <a:schemeClr val="tx2"/>
                  </a:solidFill>
                  <a:latin typeface="Aptos" panose="020B0004020202020204" pitchFamily="34" charset="0"/>
                </a:rPr>
                <a:t>Figure 16: Overall satisfaction rating, LTC feedback form</a:t>
              </a:r>
            </a:p>
          </p:txBody>
        </p:sp>
      </p:grpSp>
      <p:graphicFrame>
        <p:nvGraphicFramePr>
          <p:cNvPr id="18" name="Chart 17" descr="A bar chart breaking down the percentage of participants who reported learning various camping or outdoor skills. Tent set up (44%) and building a campfire (23) were the most commonly cited.">
            <a:extLst>
              <a:ext uri="{FF2B5EF4-FFF2-40B4-BE49-F238E27FC236}">
                <a16:creationId xmlns:a16="http://schemas.microsoft.com/office/drawing/2014/main" id="{9505DFD2-5AEA-07CF-E26A-B6A592A569F4}"/>
              </a:ext>
            </a:extLst>
          </p:cNvPr>
          <p:cNvGraphicFramePr>
            <a:graphicFrameLocks/>
          </p:cNvGraphicFramePr>
          <p:nvPr>
            <p:extLst>
              <p:ext uri="{D42A27DB-BD31-4B8C-83A1-F6EECF244321}">
                <p14:modId xmlns:p14="http://schemas.microsoft.com/office/powerpoint/2010/main" val="2273412218"/>
              </p:ext>
            </p:extLst>
          </p:nvPr>
        </p:nvGraphicFramePr>
        <p:xfrm>
          <a:off x="164285" y="1477310"/>
          <a:ext cx="6529430" cy="2743200"/>
        </p:xfrm>
        <a:graphic>
          <a:graphicData uri="http://schemas.openxmlformats.org/drawingml/2006/chart">
            <c:chart xmlns:c="http://schemas.openxmlformats.org/drawingml/2006/chart" xmlns:r="http://schemas.openxmlformats.org/officeDocument/2006/relationships" r:id="rId3"/>
          </a:graphicData>
        </a:graphic>
      </p:graphicFrame>
      <p:sp>
        <p:nvSpPr>
          <p:cNvPr id="19" name="Content Placeholder 6">
            <a:extLst>
              <a:ext uri="{FF2B5EF4-FFF2-40B4-BE49-F238E27FC236}">
                <a16:creationId xmlns:a16="http://schemas.microsoft.com/office/drawing/2014/main" id="{BFC2F73E-1655-FB03-D6CF-53D9B369ABA7}"/>
              </a:ext>
            </a:extLst>
          </p:cNvPr>
          <p:cNvSpPr txBox="1">
            <a:spLocks/>
          </p:cNvSpPr>
          <p:nvPr/>
        </p:nvSpPr>
        <p:spPr>
          <a:xfrm>
            <a:off x="329808" y="4596874"/>
            <a:ext cx="2911642" cy="786325"/>
          </a:xfrm>
          <a:prstGeom prst="rect">
            <a:avLst/>
          </a:prstGeom>
        </p:spPr>
        <p:txBody>
          <a:bodyPr vert="horz" lIns="0" tIns="0" rIns="0" bIns="0" rtlCol="0">
            <a:noAutofit/>
          </a:bodyPr>
          <a:lstStyle>
            <a:lvl1pPr marL="0" indent="0" algn="l" defTabSz="1219170" rtl="0" eaLnBrk="1" latinLnBrk="0" hangingPunct="1">
              <a:lnSpc>
                <a:spcPct val="120000"/>
              </a:lnSpc>
              <a:spcBef>
                <a:spcPts val="0"/>
              </a:spcBef>
              <a:spcAft>
                <a:spcPts val="600"/>
              </a:spcAft>
              <a:buFont typeface="Arial" panose="020B0604020202020204" pitchFamily="34" charset="0"/>
              <a:buChar char="​"/>
              <a:defRPr sz="1100" b="0" i="0" kern="1200">
                <a:solidFill>
                  <a:schemeClr val="tx2"/>
                </a:solidFill>
                <a:latin typeface="+mn-lt"/>
                <a:ea typeface="+mn-ea"/>
                <a:cs typeface="+mn-cs"/>
              </a:defRPr>
            </a:lvl1pPr>
            <a:lvl2pPr marL="0" indent="0" algn="l" defTabSz="1219170" rtl="0" eaLnBrk="1" latinLnBrk="0" hangingPunct="1">
              <a:lnSpc>
                <a:spcPct val="120000"/>
              </a:lnSpc>
              <a:spcBef>
                <a:spcPts val="0"/>
              </a:spcBef>
              <a:spcAft>
                <a:spcPts val="0"/>
              </a:spcAft>
              <a:buFont typeface="Arial" panose="020B0604020202020204" pitchFamily="34" charset="0"/>
              <a:buChar char="​"/>
              <a:defRPr sz="1200" i="0" kern="1200">
                <a:solidFill>
                  <a:srgbClr val="007C7C"/>
                </a:solidFill>
                <a:latin typeface="HelveticaNeue LT 55 Roman" panose="020B0604020202020204" pitchFamily="34" charset="0"/>
                <a:ea typeface="+mn-ea"/>
                <a:cs typeface="+mn-cs"/>
              </a:defRPr>
            </a:lvl2pPr>
            <a:lvl3pPr marL="0" indent="0" algn="l" defTabSz="1219170" rtl="0" eaLnBrk="1" latinLnBrk="0" hangingPunct="1">
              <a:lnSpc>
                <a:spcPct val="120000"/>
              </a:lnSpc>
              <a:spcBef>
                <a:spcPts val="800"/>
              </a:spcBef>
              <a:spcAft>
                <a:spcPts val="0"/>
              </a:spcAft>
              <a:buFont typeface="Arial" panose="020B0604020202020204" pitchFamily="34" charset="0"/>
              <a:buChar char="​"/>
              <a:defRPr sz="1600" b="0" kern="1200" baseline="0">
                <a:solidFill>
                  <a:srgbClr val="007C7C"/>
                </a:solidFill>
                <a:latin typeface="HelveticaNeue LT 45 Light" panose="020B0403020202020204" pitchFamily="34" charset="0"/>
                <a:ea typeface="+mn-ea"/>
                <a:cs typeface="Microsoft New Tai Lue" panose="020B0502040204020203" pitchFamily="34" charset="0"/>
              </a:defRPr>
            </a:lvl3pPr>
            <a:lvl4pPr marL="0" indent="0" algn="l" defTabSz="1219170" rtl="0" eaLnBrk="1" latinLnBrk="0" hangingPunct="1">
              <a:lnSpc>
                <a:spcPct val="120000"/>
              </a:lnSpc>
              <a:spcBef>
                <a:spcPts val="0"/>
              </a:spcBef>
              <a:spcAft>
                <a:spcPts val="600"/>
              </a:spcAft>
              <a:buFont typeface="Arial" panose="020B0604020202020204" pitchFamily="34" charset="0"/>
              <a:buChar char="​"/>
              <a:defRPr sz="1200" b="1" kern="1200">
                <a:solidFill>
                  <a:schemeClr val="tx2"/>
                </a:solidFill>
                <a:latin typeface="Microsoft New Tai Lue" panose="020B0502040204020203" pitchFamily="34" charset="0"/>
                <a:ea typeface="+mn-ea"/>
                <a:cs typeface="Microsoft New Tai Lue" panose="020B0502040204020203" pitchFamily="34" charset="0"/>
              </a:defRPr>
            </a:lvl4pPr>
            <a:lvl5pPr marL="228594" indent="-228594" algn="l" defTabSz="1219170" rtl="0" eaLnBrk="1" latinLnBrk="0" hangingPunct="1">
              <a:lnSpc>
                <a:spcPct val="120000"/>
              </a:lnSpc>
              <a:spcBef>
                <a:spcPts val="0"/>
              </a:spcBef>
              <a:spcAft>
                <a:spcPts val="600"/>
              </a:spcAft>
              <a:buFont typeface="Arial" panose="020B0604020202020204" pitchFamily="34" charset="0"/>
              <a:buChar char="•"/>
              <a:defRPr sz="1100" kern="1200">
                <a:solidFill>
                  <a:schemeClr val="tx2"/>
                </a:solidFill>
                <a:latin typeface="Microsoft New Tai Lue" panose="020B0502040204020203" pitchFamily="34" charset="0"/>
                <a:ea typeface="+mn-ea"/>
                <a:cs typeface="Microsoft New Tai Lue" panose="020B0502040204020203" pitchFamily="34" charset="0"/>
              </a:defRPr>
            </a:lvl5pPr>
            <a:lvl6pPr marL="228594" indent="0" algn="l" defTabSz="1219170" rtl="0" eaLnBrk="1" latinLnBrk="0" hangingPunct="1">
              <a:lnSpc>
                <a:spcPct val="120000"/>
              </a:lnSpc>
              <a:spcBef>
                <a:spcPts val="0"/>
              </a:spcBef>
              <a:spcAft>
                <a:spcPts val="600"/>
              </a:spcAft>
              <a:buFont typeface="Arial" panose="020B0604020202020204" pitchFamily="34" charset="0"/>
              <a:buNone/>
              <a:defRPr sz="1050" kern="1200" baseline="0">
                <a:solidFill>
                  <a:schemeClr val="tx2"/>
                </a:solidFill>
                <a:latin typeface="+mn-lt"/>
                <a:ea typeface="+mn-ea"/>
                <a:cs typeface="+mn-cs"/>
              </a:defRPr>
            </a:lvl6pPr>
            <a:lvl7pPr marL="0" indent="0" algn="l" defTabSz="1219170" rtl="0" eaLnBrk="1" latinLnBrk="0" hangingPunct="1">
              <a:spcBef>
                <a:spcPts val="800"/>
              </a:spcBef>
              <a:spcAft>
                <a:spcPts val="800"/>
              </a:spcAft>
              <a:buClr>
                <a:schemeClr val="bg2"/>
              </a:buClr>
              <a:buFont typeface="Arial" panose="020B0604020202020204" pitchFamily="34" charset="0"/>
              <a:buChar char="​"/>
              <a:defRPr sz="1400" i="0" kern="1200" baseline="0">
                <a:solidFill>
                  <a:srgbClr val="8C8974"/>
                </a:solidFill>
                <a:latin typeface="Corbel" panose="020B0503020204020204" pitchFamily="34" charset="0"/>
                <a:ea typeface="+mn-ea"/>
                <a:cs typeface="+mn-cs"/>
              </a:defRPr>
            </a:lvl7pPr>
            <a:lvl8pPr marL="228594" indent="-228594" algn="l" defTabSz="1219170" rtl="0" eaLnBrk="1" latinLnBrk="0" hangingPunct="1">
              <a:spcBef>
                <a:spcPts val="0"/>
              </a:spcBef>
              <a:spcAft>
                <a:spcPts val="800"/>
              </a:spcAft>
              <a:buFont typeface="Arial" panose="020B0604020202020204" pitchFamily="34" charset="0"/>
              <a:buChar char="•"/>
              <a:defRPr sz="1200" kern="1200">
                <a:solidFill>
                  <a:srgbClr val="8C8974"/>
                </a:solidFill>
                <a:latin typeface="Corbel" panose="020B0503020204020204" pitchFamily="34" charset="0"/>
                <a:ea typeface="+mn-ea"/>
                <a:cs typeface="+mn-cs"/>
              </a:defRPr>
            </a:lvl8pPr>
            <a:lvl9pPr marL="459306" indent="-230712" algn="l" defTabSz="1219170" rtl="0" eaLnBrk="1" latinLnBrk="0" hangingPunct="1">
              <a:spcBef>
                <a:spcPct val="20000"/>
              </a:spcBef>
              <a:spcAft>
                <a:spcPts val="800"/>
              </a:spcAft>
              <a:buFont typeface="Arial" panose="020B0604020202020204" pitchFamily="34" charset="0"/>
              <a:buChar char="•"/>
              <a:defRPr sz="1050" kern="1200">
                <a:solidFill>
                  <a:srgbClr val="8C8974"/>
                </a:solidFill>
                <a:latin typeface="Corbel" panose="020B0503020204020204" pitchFamily="34" charset="0"/>
                <a:ea typeface="+mn-ea"/>
                <a:cs typeface="+mn-cs"/>
              </a:defRPr>
            </a:lvl9pPr>
          </a:lstStyle>
          <a:p>
            <a:pPr lvl="1">
              <a:lnSpc>
                <a:spcPct val="115000"/>
              </a:lnSpc>
              <a:spcAft>
                <a:spcPts val="600"/>
              </a:spcAft>
              <a:buNone/>
            </a:pPr>
            <a:r>
              <a:rPr lang="en-CA" sz="1100" kern="100" noProof="0" dirty="0">
                <a:solidFill>
                  <a:schemeClr val="tx2"/>
                </a:solidFill>
                <a:latin typeface="+mn-lt"/>
                <a:cs typeface="Times New Roman" panose="02020603050405020304" pitchFamily="18" charset="0"/>
              </a:rPr>
              <a:t>Analysis of overall enjoyment ratings of the overnight events found that just under 75% of respondents reported having a “very enjoyable experience”. </a:t>
            </a:r>
          </a:p>
        </p:txBody>
      </p:sp>
      <p:sp>
        <p:nvSpPr>
          <p:cNvPr id="34" name="TextBox 33">
            <a:extLst>
              <a:ext uri="{FF2B5EF4-FFF2-40B4-BE49-F238E27FC236}">
                <a16:creationId xmlns:a16="http://schemas.microsoft.com/office/drawing/2014/main" id="{CB2F7F7B-8530-A9AC-5696-39F4156D230D}"/>
              </a:ext>
            </a:extLst>
          </p:cNvPr>
          <p:cNvSpPr txBox="1"/>
          <p:nvPr/>
        </p:nvSpPr>
        <p:spPr>
          <a:xfrm>
            <a:off x="303800" y="6969082"/>
            <a:ext cx="2937650" cy="1158009"/>
          </a:xfrm>
          <a:prstGeom prst="rect">
            <a:avLst/>
          </a:prstGeom>
          <a:noFill/>
        </p:spPr>
        <p:txBody>
          <a:bodyPr wrap="square" lIns="0" tIns="0" rIns="0" bIns="0">
            <a:spAutoFit/>
          </a:bodyPr>
          <a:lstStyle/>
          <a:p>
            <a:pPr marL="0" marR="0" lvl="0" indent="0" algn="l" defTabSz="914400" rtl="0" eaLnBrk="1" fontAlgn="auto" latinLnBrk="0" hangingPunct="1">
              <a:lnSpc>
                <a:spcPct val="115000"/>
              </a:lnSpc>
              <a:spcBef>
                <a:spcPts val="0"/>
              </a:spcBef>
              <a:spcAft>
                <a:spcPts val="1200"/>
              </a:spcAft>
              <a:buClrTx/>
              <a:buSzTx/>
              <a:buFontTx/>
              <a:buNone/>
              <a:tabLst>
                <a:tab pos="270510" algn="l"/>
              </a:tabLst>
              <a:defRPr/>
            </a:pPr>
            <a:r>
              <a:rPr kumimoji="0" lang="en-CA" sz="1100" b="0" i="0" u="none" strike="noStrike" kern="100" cap="none" spc="0" normalizeH="0" baseline="0" noProof="0" dirty="0">
                <a:ln>
                  <a:noFill/>
                </a:ln>
                <a:solidFill>
                  <a:prstClr val="black"/>
                </a:solidFill>
                <a:effectLst/>
                <a:uLnTx/>
                <a:uFillTx/>
                <a:ea typeface="+mn-ea"/>
                <a:cs typeface="Times New Roman" panose="02020603050405020304" pitchFamily="18" charset="0"/>
              </a:rPr>
              <a:t>Among those who provided suggestions for improvements, the most common ideas were more structured activities (e.g. a group hike) as well as more activities for children, and better and/or more comfortable camping gear (e.g. thicker </a:t>
            </a:r>
            <a:r>
              <a:rPr lang="en-CA" sz="1100" kern="100" noProof="0" dirty="0">
                <a:solidFill>
                  <a:prstClr val="black"/>
                </a:solidFill>
                <a:cs typeface="Times New Roman" panose="02020603050405020304" pitchFamily="18" charset="0"/>
              </a:rPr>
              <a:t>sleeping mats).</a:t>
            </a:r>
            <a:endParaRPr kumimoji="0" lang="en-CA" sz="1100" b="0" i="0" u="none" strike="noStrike" kern="1200" cap="none" spc="0" normalizeH="0" baseline="0" noProof="0" dirty="0">
              <a:ln>
                <a:noFill/>
              </a:ln>
              <a:solidFill>
                <a:prstClr val="black"/>
              </a:solidFill>
              <a:effectLst/>
              <a:uLnTx/>
              <a:uFillTx/>
              <a:ea typeface="+mn-ea"/>
              <a:cs typeface="+mn-cs"/>
            </a:endParaRPr>
          </a:p>
        </p:txBody>
      </p:sp>
      <p:cxnSp>
        <p:nvCxnSpPr>
          <p:cNvPr id="9" name="Straight Connector 8">
            <a:extLst>
              <a:ext uri="{FF2B5EF4-FFF2-40B4-BE49-F238E27FC236}">
                <a16:creationId xmlns:a16="http://schemas.microsoft.com/office/drawing/2014/main" id="{3ED36C63-610D-0776-BD52-E2004DAC88F3}"/>
              </a:ext>
            </a:extLst>
          </p:cNvPr>
          <p:cNvCxnSpPr/>
          <p:nvPr/>
        </p:nvCxnSpPr>
        <p:spPr>
          <a:xfrm>
            <a:off x="342900" y="8414954"/>
            <a:ext cx="2134578"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5640723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B9A671C-7DEB-7DE6-C010-9A18409B75D6}"/>
              </a:ext>
              <a:ext uri="{C183D7F6-B498-43B3-948B-1728B52AA6E4}">
                <adec:decorative xmlns:adec="http://schemas.microsoft.com/office/drawing/2017/decorative" val="1"/>
              </a:ext>
            </a:extLst>
          </p:cNvPr>
          <p:cNvSpPr/>
          <p:nvPr/>
        </p:nvSpPr>
        <p:spPr>
          <a:xfrm>
            <a:off x="2921890" y="2095346"/>
            <a:ext cx="3635772" cy="971049"/>
          </a:xfrm>
          <a:prstGeom prst="rect">
            <a:avLst/>
          </a:prstGeom>
          <a:solidFill>
            <a:srgbClr val="F6F3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5000"/>
              </a:lnSpc>
            </a:pPr>
            <a:endParaRPr lang="en-CA" b="1" noProof="0" dirty="0">
              <a:solidFill>
                <a:schemeClr val="tx2"/>
              </a:solidFill>
              <a:latin typeface="+mj-lt"/>
            </a:endParaRPr>
          </a:p>
        </p:txBody>
      </p:sp>
      <p:sp>
        <p:nvSpPr>
          <p:cNvPr id="2" name="Title 1">
            <a:extLst>
              <a:ext uri="{FF2B5EF4-FFF2-40B4-BE49-F238E27FC236}">
                <a16:creationId xmlns:a16="http://schemas.microsoft.com/office/drawing/2014/main" id="{1367B4ED-C94F-BBB4-5828-95B1D4200E15}"/>
              </a:ext>
            </a:extLst>
          </p:cNvPr>
          <p:cNvSpPr>
            <a:spLocks noGrp="1"/>
          </p:cNvSpPr>
          <p:nvPr>
            <p:ph type="title"/>
          </p:nvPr>
        </p:nvSpPr>
        <p:spPr/>
        <p:txBody>
          <a:bodyPr/>
          <a:lstStyle/>
          <a:p>
            <a:r>
              <a:rPr lang="en-CA" noProof="0" dirty="0"/>
              <a:t>Minimizing Barriers</a:t>
            </a:r>
          </a:p>
        </p:txBody>
      </p:sp>
      <p:sp>
        <p:nvSpPr>
          <p:cNvPr id="3" name="Content Placeholder 2">
            <a:extLst>
              <a:ext uri="{FF2B5EF4-FFF2-40B4-BE49-F238E27FC236}">
                <a16:creationId xmlns:a16="http://schemas.microsoft.com/office/drawing/2014/main" id="{318B4733-1079-661C-92C7-402241026145}"/>
              </a:ext>
            </a:extLst>
          </p:cNvPr>
          <p:cNvSpPr>
            <a:spLocks noGrp="1"/>
          </p:cNvSpPr>
          <p:nvPr>
            <p:ph idx="13"/>
          </p:nvPr>
        </p:nvSpPr>
        <p:spPr>
          <a:xfrm>
            <a:off x="342900" y="932399"/>
            <a:ext cx="2340000" cy="6964692"/>
          </a:xfrm>
        </p:spPr>
        <p:txBody>
          <a:bodyPr/>
          <a:lstStyle/>
          <a:p>
            <a:pPr lvl="1">
              <a:lnSpc>
                <a:spcPct val="115000"/>
              </a:lnSpc>
            </a:pPr>
            <a:r>
              <a:rPr lang="en-CA" sz="1400" noProof="0" dirty="0"/>
              <a:t>Intermediate Outcomes</a:t>
            </a:r>
          </a:p>
          <a:p>
            <a:pPr marL="171450" indent="-171450">
              <a:lnSpc>
                <a:spcPct val="115000"/>
              </a:lnSpc>
              <a:buFont typeface="Arial" panose="020B0604020202020204" pitchFamily="34" charset="0"/>
              <a:buChar char="•"/>
            </a:pPr>
            <a:r>
              <a:rPr lang="en-CA" kern="0" noProof="0" dirty="0">
                <a:solidFill>
                  <a:schemeClr val="tx1"/>
                </a:solidFill>
              </a:rPr>
              <a:t>Participants develop the confidence to go camping and spend time outside on their own.</a:t>
            </a:r>
          </a:p>
          <a:p>
            <a:pPr marL="171450" indent="-171450">
              <a:lnSpc>
                <a:spcPct val="115000"/>
              </a:lnSpc>
              <a:buFont typeface="Arial" panose="020B0604020202020204" pitchFamily="34" charset="0"/>
              <a:buChar char="•"/>
            </a:pPr>
            <a:r>
              <a:rPr lang="en-CA" kern="0" noProof="0" dirty="0">
                <a:solidFill>
                  <a:sysClr val="windowText" lastClr="000000"/>
                </a:solidFill>
              </a:rPr>
              <a:t>Barriers to </a:t>
            </a:r>
            <a:r>
              <a:rPr lang="en-CA" kern="0" noProof="0" dirty="0">
                <a:solidFill>
                  <a:schemeClr val="tx1"/>
                </a:solidFill>
              </a:rPr>
              <a:t>enjoying</a:t>
            </a:r>
            <a:r>
              <a:rPr lang="en-CA" kern="0" noProof="0" dirty="0">
                <a:solidFill>
                  <a:sysClr val="windowText" lastClr="000000"/>
                </a:solidFill>
              </a:rPr>
              <a:t> Canada's protected places are reduced</a:t>
            </a:r>
          </a:p>
          <a:p>
            <a:pPr>
              <a:lnSpc>
                <a:spcPct val="115000"/>
              </a:lnSpc>
              <a:buNone/>
            </a:pPr>
            <a:r>
              <a:rPr lang="en-CA" noProof="0" dirty="0">
                <a:solidFill>
                  <a:srgbClr val="3C3D3E"/>
                </a:solidFill>
              </a:rPr>
              <a:t>Key data sources for this portion of the analysis included the overnight events feedback form and engagements with LTC urban hub community partners.</a:t>
            </a:r>
          </a:p>
          <a:p>
            <a:pPr>
              <a:lnSpc>
                <a:spcPct val="115000"/>
              </a:lnSpc>
              <a:spcBef>
                <a:spcPts val="600"/>
              </a:spcBef>
              <a:spcAft>
                <a:spcPts val="0"/>
              </a:spcAft>
              <a:buNone/>
            </a:pPr>
            <a:r>
              <a:rPr lang="en-CA" b="1" kern="0" noProof="0" dirty="0">
                <a:solidFill>
                  <a:schemeClr val="tx1"/>
                </a:solidFill>
              </a:rPr>
              <a:t>Hub Partner Feedback</a:t>
            </a:r>
          </a:p>
          <a:p>
            <a:pPr>
              <a:lnSpc>
                <a:spcPct val="115000"/>
              </a:lnSpc>
            </a:pPr>
            <a:r>
              <a:rPr lang="en-CA" noProof="0" dirty="0"/>
              <a:t>Interviews and written questionnaires were used to explore the perceptions of ten program partners on the impacts of LTC events on their respective communities. Activities organized in collaboration with partners included workshops, Learn-to activities (primarily paddling, skiing, and skating), and overnight events.</a:t>
            </a:r>
          </a:p>
          <a:p>
            <a:pPr lvl="1">
              <a:lnSpc>
                <a:spcPct val="115000"/>
              </a:lnSpc>
            </a:pPr>
            <a:r>
              <a:rPr lang="en-CA" sz="1400" spc="20" noProof="0" dirty="0"/>
              <a:t>Findings</a:t>
            </a:r>
            <a:endParaRPr lang="en-CA" spc="20" noProof="0" dirty="0"/>
          </a:p>
          <a:p>
            <a:pPr lvl="1">
              <a:lnSpc>
                <a:spcPct val="115000"/>
              </a:lnSpc>
              <a:spcAft>
                <a:spcPts val="600"/>
              </a:spcAft>
            </a:pPr>
            <a:r>
              <a:rPr lang="en-CA" sz="1100" noProof="0" dirty="0">
                <a:solidFill>
                  <a:schemeClr val="tx2"/>
                </a:solidFill>
                <a:latin typeface="+mn-lt"/>
              </a:rPr>
              <a:t>The following section summarizes the results identified relating to intermediate program outcomes.</a:t>
            </a:r>
          </a:p>
          <a:p>
            <a:pPr>
              <a:lnSpc>
                <a:spcPct val="115000"/>
              </a:lnSpc>
              <a:spcAft>
                <a:spcPts val="0"/>
              </a:spcAft>
            </a:pPr>
            <a:r>
              <a:rPr lang="en-CA" b="1" kern="100" noProof="0" dirty="0">
                <a:cs typeface="Times New Roman" panose="02020603050405020304" pitchFamily="18" charset="0"/>
              </a:rPr>
              <a:t>Confidence</a:t>
            </a:r>
          </a:p>
          <a:p>
            <a:pPr>
              <a:lnSpc>
                <a:spcPct val="115000"/>
              </a:lnSpc>
            </a:pPr>
            <a:r>
              <a:rPr lang="en-CA" noProof="0" dirty="0"/>
              <a:t>Both the overnight events forms and the feedback collected from urban hub partners suggest that LTC activities, including workshops, Learn-to events, and overnight events have had positive impacts on participants’ confidence levels.</a:t>
            </a:r>
          </a:p>
          <a:p>
            <a:pPr lvl="1">
              <a:lnSpc>
                <a:spcPct val="115000"/>
              </a:lnSpc>
              <a:spcAft>
                <a:spcPts val="600"/>
              </a:spcAft>
            </a:pPr>
            <a:endParaRPr lang="en-CA" sz="1100" noProof="0" dirty="0">
              <a:solidFill>
                <a:schemeClr val="tx2"/>
              </a:solidFill>
              <a:latin typeface="+mn-lt"/>
            </a:endParaRPr>
          </a:p>
        </p:txBody>
      </p:sp>
      <p:sp>
        <p:nvSpPr>
          <p:cNvPr id="4" name="Content Placeholder 3">
            <a:extLst>
              <a:ext uri="{FF2B5EF4-FFF2-40B4-BE49-F238E27FC236}">
                <a16:creationId xmlns:a16="http://schemas.microsoft.com/office/drawing/2014/main" id="{FED638B5-948C-19F5-9759-9793E8EFE377}"/>
              </a:ext>
            </a:extLst>
          </p:cNvPr>
          <p:cNvSpPr>
            <a:spLocks noGrp="1"/>
          </p:cNvSpPr>
          <p:nvPr>
            <p:ph idx="1"/>
          </p:nvPr>
        </p:nvSpPr>
        <p:spPr>
          <a:xfrm>
            <a:off x="2917562" y="3262286"/>
            <a:ext cx="3636000" cy="4894613"/>
          </a:xfrm>
        </p:spPr>
        <p:txBody>
          <a:bodyPr/>
          <a:lstStyle/>
          <a:p>
            <a:pPr>
              <a:lnSpc>
                <a:spcPct val="115000"/>
              </a:lnSpc>
            </a:pPr>
            <a:r>
              <a:rPr lang="en-CA" noProof="0" dirty="0"/>
              <a:t>Echoing this, results from interviews and written feedback from urban hub partners suggested that a strength of LTC activities was their capacity to address fears of being unsafe in the outdoors as well as concerns over being unwelcome in recreational settings. </a:t>
            </a:r>
          </a:p>
          <a:p>
            <a:pPr>
              <a:lnSpc>
                <a:spcPct val="115000"/>
              </a:lnSpc>
            </a:pPr>
            <a:r>
              <a:rPr lang="en-CA" noProof="0" dirty="0"/>
              <a:t>Common fears, as reported by hub partners, often focused on unfamiliar wildlife, particularly among participants who were new to Canada. Concerns over feeling unwelcome included being unsure where to direct questions, and as such, some urban hub partners reported that participants enjoyed the opportunities afforded by workshops and Learn-to events to speak with LTC staff and learn about Canadian culture in the friendly settings provided by the Program. </a:t>
            </a:r>
          </a:p>
          <a:p>
            <a:pPr>
              <a:lnSpc>
                <a:spcPct val="115000"/>
              </a:lnSpc>
              <a:spcAft>
                <a:spcPts val="0"/>
              </a:spcAft>
            </a:pPr>
            <a:r>
              <a:rPr lang="en-CA" b="1" noProof="0" dirty="0"/>
              <a:t>Reducing Barriers</a:t>
            </a:r>
          </a:p>
          <a:p>
            <a:pPr>
              <a:lnSpc>
                <a:spcPct val="115000"/>
              </a:lnSpc>
            </a:pPr>
            <a:r>
              <a:rPr lang="en-CA" noProof="0" dirty="0"/>
              <a:t>In addition to the findings above, LTC events were viewed by urban hub partners as effective at minimizing skill gaps but only somewhat effective at addressing costs and distance challenges. Analysis suggests this difference was not tied to program offerings so much as LTC’s inability to mitigate equipment or transportation costs outside of its own events. Similar patterns were also identified in results generated by the overnight events feedback form, which are explored on the next page.</a:t>
            </a:r>
          </a:p>
          <a:p>
            <a:pPr>
              <a:lnSpc>
                <a:spcPct val="115000"/>
              </a:lnSpc>
              <a:buNone/>
            </a:pPr>
            <a:endParaRPr lang="en-CA" noProof="0" dirty="0"/>
          </a:p>
        </p:txBody>
      </p:sp>
      <p:grpSp>
        <p:nvGrpSpPr>
          <p:cNvPr id="18" name="Group 17" descr="A doughnut chart showing that 89% of respondents agreed or strongly agreed that the event gave them the confidence to try camping on their own.">
            <a:extLst>
              <a:ext uri="{FF2B5EF4-FFF2-40B4-BE49-F238E27FC236}">
                <a16:creationId xmlns:a16="http://schemas.microsoft.com/office/drawing/2014/main" id="{570CE8CC-4D49-5F87-F03D-7636B8207893}"/>
              </a:ext>
            </a:extLst>
          </p:cNvPr>
          <p:cNvGrpSpPr/>
          <p:nvPr/>
        </p:nvGrpSpPr>
        <p:grpSpPr>
          <a:xfrm>
            <a:off x="2879755" y="1792128"/>
            <a:ext cx="3677907" cy="1274267"/>
            <a:chOff x="7592029" y="7535336"/>
            <a:chExt cx="3677907" cy="1274267"/>
          </a:xfrm>
        </p:grpSpPr>
        <p:grpSp>
          <p:nvGrpSpPr>
            <p:cNvPr id="16" name="Group 15">
              <a:extLst>
                <a:ext uri="{FF2B5EF4-FFF2-40B4-BE49-F238E27FC236}">
                  <a16:creationId xmlns:a16="http://schemas.microsoft.com/office/drawing/2014/main" id="{131DDA28-E03B-7AC8-CB67-53BB813DAE3C}"/>
                </a:ext>
              </a:extLst>
            </p:cNvPr>
            <p:cNvGrpSpPr/>
            <p:nvPr/>
          </p:nvGrpSpPr>
          <p:grpSpPr>
            <a:xfrm>
              <a:off x="7592029" y="7837603"/>
              <a:ext cx="3564591" cy="972000"/>
              <a:chOff x="3761493" y="4015415"/>
              <a:chExt cx="3564591" cy="972000"/>
            </a:xfrm>
          </p:grpSpPr>
          <p:sp>
            <p:nvSpPr>
              <p:cNvPr id="63" name="TextBox 62">
                <a:extLst>
                  <a:ext uri="{FF2B5EF4-FFF2-40B4-BE49-F238E27FC236}">
                    <a16:creationId xmlns:a16="http://schemas.microsoft.com/office/drawing/2014/main" id="{B70D79B2-A9F0-ABA6-29A7-6BEC09D74E5D}"/>
                  </a:ext>
                </a:extLst>
              </p:cNvPr>
              <p:cNvSpPr txBox="1"/>
              <p:nvPr/>
            </p:nvSpPr>
            <p:spPr>
              <a:xfrm>
                <a:off x="4742040" y="4276572"/>
                <a:ext cx="2584044" cy="411257"/>
              </a:xfrm>
              <a:prstGeom prst="rect">
                <a:avLst/>
              </a:prstGeom>
              <a:noFill/>
            </p:spPr>
            <p:txBody>
              <a:bodyPr wrap="square" lIns="0" tIns="36000" rIns="72000" bIns="36000" rtlCol="0" anchor="ctr">
                <a:spAutoFit/>
              </a:bodyPr>
              <a:lstStyle/>
              <a:p>
                <a:r>
                  <a:rPr lang="en-CA" sz="1100" spc="30" noProof="0" dirty="0">
                    <a:solidFill>
                      <a:schemeClr val="tx2"/>
                    </a:solidFill>
                  </a:rPr>
                  <a:t>“It gave me the confidence to try camping on my own”</a:t>
                </a:r>
              </a:p>
            </p:txBody>
          </p:sp>
          <p:graphicFrame>
            <p:nvGraphicFramePr>
              <p:cNvPr id="65" name="Chart 64">
                <a:extLst>
                  <a:ext uri="{FF2B5EF4-FFF2-40B4-BE49-F238E27FC236}">
                    <a16:creationId xmlns:a16="http://schemas.microsoft.com/office/drawing/2014/main" id="{CA198B95-59FA-E657-103B-BAA1ACF40747}"/>
                  </a:ext>
                </a:extLst>
              </p:cNvPr>
              <p:cNvGraphicFramePr>
                <a:graphicFrameLocks noChangeAspect="1"/>
              </p:cNvGraphicFramePr>
              <p:nvPr>
                <p:extLst>
                  <p:ext uri="{D42A27DB-BD31-4B8C-83A1-F6EECF244321}">
                    <p14:modId xmlns:p14="http://schemas.microsoft.com/office/powerpoint/2010/main" val="1954850363"/>
                  </p:ext>
                </p:extLst>
              </p:nvPr>
            </p:nvGraphicFramePr>
            <p:xfrm>
              <a:off x="3761493" y="4015415"/>
              <a:ext cx="972000" cy="972000"/>
            </p:xfrm>
            <a:graphic>
              <a:graphicData uri="http://schemas.openxmlformats.org/drawingml/2006/chart">
                <c:chart xmlns:c="http://schemas.openxmlformats.org/drawingml/2006/chart" xmlns:r="http://schemas.openxmlformats.org/officeDocument/2006/relationships" r:id="rId2"/>
              </a:graphicData>
            </a:graphic>
          </p:graphicFrame>
          <p:sp>
            <p:nvSpPr>
              <p:cNvPr id="66" name="TextBox 65">
                <a:extLst>
                  <a:ext uri="{FF2B5EF4-FFF2-40B4-BE49-F238E27FC236}">
                    <a16:creationId xmlns:a16="http://schemas.microsoft.com/office/drawing/2014/main" id="{B0CF391D-E239-F5AF-C6DC-40FDA324A247}"/>
                  </a:ext>
                </a:extLst>
              </p:cNvPr>
              <p:cNvSpPr txBox="1"/>
              <p:nvPr/>
            </p:nvSpPr>
            <p:spPr>
              <a:xfrm flipH="1">
                <a:off x="4106821" y="4400136"/>
                <a:ext cx="324000" cy="184666"/>
              </a:xfrm>
              <a:prstGeom prst="rect">
                <a:avLst/>
              </a:prstGeom>
              <a:noFill/>
            </p:spPr>
            <p:txBody>
              <a:bodyPr wrap="square" lIns="0" tIns="0" rIns="0" bIns="0" rtlCol="0" anchor="ctr">
                <a:spAutoFit/>
              </a:bodyPr>
              <a:lstStyle/>
              <a:p>
                <a:pPr algn="ctr"/>
                <a:r>
                  <a:rPr lang="en-CA" sz="1200" b="1" noProof="0" dirty="0">
                    <a:solidFill>
                      <a:schemeClr val="tx2"/>
                    </a:solidFill>
                    <a:latin typeface="Aptos" panose="020B0004020202020204" pitchFamily="34" charset="0"/>
                  </a:rPr>
                  <a:t>89</a:t>
                </a:r>
                <a:r>
                  <a:rPr lang="en-CA" sz="1200" b="1" noProof="0" dirty="0">
                    <a:latin typeface="Aptos" panose="020B0004020202020204" pitchFamily="34" charset="0"/>
                  </a:rPr>
                  <a:t>%</a:t>
                </a:r>
              </a:p>
            </p:txBody>
          </p:sp>
        </p:grpSp>
        <p:sp>
          <p:nvSpPr>
            <p:cNvPr id="17" name="TextBox 16" descr="A doughnut chart showing that 89% of respondents agreed or strongly agreed that the event gave them the confidence to try camping on their own.">
              <a:extLst>
                <a:ext uri="{FF2B5EF4-FFF2-40B4-BE49-F238E27FC236}">
                  <a16:creationId xmlns:a16="http://schemas.microsoft.com/office/drawing/2014/main" id="{5E977769-6A63-FAD2-F374-731D593163BC}"/>
                </a:ext>
              </a:extLst>
            </p:cNvPr>
            <p:cNvSpPr txBox="1"/>
            <p:nvPr/>
          </p:nvSpPr>
          <p:spPr>
            <a:xfrm>
              <a:off x="7634164" y="7535336"/>
              <a:ext cx="3635772" cy="338554"/>
            </a:xfrm>
            <a:prstGeom prst="rect">
              <a:avLst/>
            </a:prstGeom>
            <a:noFill/>
          </p:spPr>
          <p:txBody>
            <a:bodyPr wrap="square" lIns="0" tIns="0" rIns="0" bIns="0">
              <a:spAutoFit/>
            </a:bodyPr>
            <a:lstStyle/>
            <a:p>
              <a:r>
                <a:rPr lang="en-CA" sz="1200" b="1" noProof="0" dirty="0">
                  <a:solidFill>
                    <a:schemeClr val="tx2"/>
                  </a:solidFill>
                  <a:latin typeface="Aptos" panose="020B0004020202020204" pitchFamily="34" charset="0"/>
                </a:rPr>
                <a:t>Figure 17: % Agreement increased confidence </a:t>
              </a:r>
            </a:p>
            <a:p>
              <a:endParaRPr lang="en-CA" sz="1000" spc="20" noProof="0" dirty="0"/>
            </a:p>
          </p:txBody>
        </p:sp>
      </p:grpSp>
      <p:sp>
        <p:nvSpPr>
          <p:cNvPr id="22" name="TextBox 21">
            <a:extLst>
              <a:ext uri="{FF2B5EF4-FFF2-40B4-BE49-F238E27FC236}">
                <a16:creationId xmlns:a16="http://schemas.microsoft.com/office/drawing/2014/main" id="{08F8111C-F2B7-CB28-5EF9-847DB142DB8A}"/>
              </a:ext>
            </a:extLst>
          </p:cNvPr>
          <p:cNvSpPr txBox="1"/>
          <p:nvPr/>
        </p:nvSpPr>
        <p:spPr>
          <a:xfrm>
            <a:off x="2939752" y="932543"/>
            <a:ext cx="3671999" cy="772006"/>
          </a:xfrm>
          <a:prstGeom prst="rect">
            <a:avLst/>
          </a:prstGeom>
          <a:noFill/>
        </p:spPr>
        <p:txBody>
          <a:bodyPr wrap="square" lIns="0" tIns="0" rIns="0" bIns="0">
            <a:spAutoFit/>
          </a:bodyPr>
          <a:lstStyle/>
          <a:p>
            <a:pPr>
              <a:lnSpc>
                <a:spcPct val="114000"/>
              </a:lnSpc>
            </a:pPr>
            <a:r>
              <a:rPr lang="en-CA" sz="1100" noProof="0" dirty="0">
                <a:solidFill>
                  <a:schemeClr val="tx2"/>
                </a:solidFill>
              </a:rPr>
              <a:t>Analysis of an item within the feedback form (see Figure 16) found that, by the end of the overnight event, 89% of respondents agreed that </a:t>
            </a:r>
            <a:r>
              <a:rPr kumimoji="0" lang="en-CA" sz="1100" b="0" i="0" u="none" strike="noStrike" kern="100" cap="none" spc="0" normalizeH="0" baseline="0" noProof="0" dirty="0">
                <a:ln>
                  <a:noFill/>
                </a:ln>
                <a:solidFill>
                  <a:srgbClr val="3C3D3E"/>
                </a:solidFill>
                <a:effectLst/>
                <a:uLnTx/>
                <a:uFillTx/>
                <a:latin typeface="Microsoft New Tai Lue"/>
                <a:ea typeface="+mn-ea"/>
                <a:cs typeface="Times New Roman" panose="02020603050405020304" pitchFamily="18" charset="0"/>
              </a:rPr>
              <a:t>they felt more confident about camping in the future.</a:t>
            </a:r>
          </a:p>
        </p:txBody>
      </p:sp>
    </p:spTree>
    <p:extLst>
      <p:ext uri="{BB962C8B-B14F-4D97-AF65-F5344CB8AC3E}">
        <p14:creationId xmlns:p14="http://schemas.microsoft.com/office/powerpoint/2010/main" val="180561449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3A4F32-7947-E8F5-3003-3824469C319F}"/>
            </a:ext>
          </a:extLst>
        </p:cNvPr>
        <p:cNvGrpSpPr/>
        <p:nvPr/>
      </p:nvGrpSpPr>
      <p:grpSpPr>
        <a:xfrm>
          <a:off x="0" y="0"/>
          <a:ext cx="0" cy="0"/>
          <a:chOff x="0" y="0"/>
          <a:chExt cx="0" cy="0"/>
        </a:xfrm>
      </p:grpSpPr>
      <p:sp>
        <p:nvSpPr>
          <p:cNvPr id="4" name="Rectangle 3">
            <a:extLst>
              <a:ext uri="{FF2B5EF4-FFF2-40B4-BE49-F238E27FC236}">
                <a16:creationId xmlns:a16="http://schemas.microsoft.com/office/drawing/2014/main" id="{97B26266-6140-29E4-2C9D-9912159F27C9}"/>
              </a:ext>
              <a:ext uri="{C183D7F6-B498-43B3-948B-1728B52AA6E4}">
                <adec:decorative xmlns:adec="http://schemas.microsoft.com/office/drawing/2017/decorative" val="1"/>
              </a:ext>
            </a:extLst>
          </p:cNvPr>
          <p:cNvSpPr/>
          <p:nvPr/>
        </p:nvSpPr>
        <p:spPr>
          <a:xfrm>
            <a:off x="0" y="-6815"/>
            <a:ext cx="3771440" cy="9144001"/>
          </a:xfrm>
          <a:prstGeom prst="rect">
            <a:avLst/>
          </a:prstGeom>
          <a:solidFill>
            <a:srgbClr val="F5F2EF"/>
          </a:solidFill>
          <a:ln>
            <a:noFill/>
          </a:ln>
          <a:effectLst>
            <a:outerShdw dist="38100" dir="5400000" algn="t" rotWithShape="0">
              <a:schemeClr val="bg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5000"/>
              </a:lnSpc>
            </a:pPr>
            <a:endParaRPr lang="en-CA" b="1" noProof="0" dirty="0">
              <a:solidFill>
                <a:schemeClr val="tx2"/>
              </a:solidFill>
              <a:latin typeface="+mj-lt"/>
            </a:endParaRPr>
          </a:p>
        </p:txBody>
      </p:sp>
      <p:sp>
        <p:nvSpPr>
          <p:cNvPr id="6" name="Title 10" descr="Info graphic with two sections.&#10;&#10;Section 1:&#10;Pie chart showing that 52% of respondents reported that “nothing” would stop them from going camping again, while 48% reported at least one remaining barrier.&#10;&#10;Section 2:&#10;A bar graph summarizing the most commonly reported barriers to camping. The top concerns were weather, getting camping gear, and encountering bugs or other animals.">
            <a:extLst>
              <a:ext uri="{FF2B5EF4-FFF2-40B4-BE49-F238E27FC236}">
                <a16:creationId xmlns:a16="http://schemas.microsoft.com/office/drawing/2014/main" id="{EE8CEC48-4B5D-8470-24E6-612CC0B6FEF5}"/>
              </a:ext>
            </a:extLst>
          </p:cNvPr>
          <p:cNvSpPr txBox="1">
            <a:spLocks/>
          </p:cNvSpPr>
          <p:nvPr/>
        </p:nvSpPr>
        <p:spPr>
          <a:xfrm>
            <a:off x="311822" y="562428"/>
            <a:ext cx="3193225" cy="388004"/>
          </a:xfrm>
          <a:prstGeom prst="rect">
            <a:avLst/>
          </a:prstGeom>
        </p:spPr>
        <p:txBody>
          <a:bodyPr vert="horz" wrap="square" lIns="0" tIns="0" rIns="0" bIns="0" rtlCol="0" anchor="t">
            <a:noAutofit/>
          </a:bodyPr>
          <a:lstStyle>
            <a:lvl1pPr algn="l" defTabSz="1219170" rtl="0" eaLnBrk="1" latinLnBrk="0" hangingPunct="1">
              <a:lnSpc>
                <a:spcPct val="95000"/>
              </a:lnSpc>
              <a:spcBef>
                <a:spcPct val="0"/>
              </a:spcBef>
              <a:buNone/>
              <a:defRPr lang="en-CA" sz="2800" b="0" i="0" kern="1200" spc="0" baseline="0" dirty="0">
                <a:solidFill>
                  <a:schemeClr val="tx2"/>
                </a:solidFill>
                <a:latin typeface="HelveticaNeue LT 45 Light" panose="020B0403020202020204" pitchFamily="34" charset="0"/>
                <a:ea typeface="+mj-ea"/>
                <a:cs typeface="+mj-cs"/>
              </a:defRPr>
            </a:lvl1pPr>
          </a:lstStyle>
          <a:p>
            <a:pPr>
              <a:lnSpc>
                <a:spcPct val="100000"/>
              </a:lnSpc>
            </a:pPr>
            <a:r>
              <a:rPr lang="en-CA" sz="1200" b="1" spc="10" noProof="0" dirty="0">
                <a:latin typeface="Aptos" panose="020B0004020202020204" pitchFamily="34" charset="0"/>
              </a:rPr>
              <a:t>Figure 18: Any remaining barriers to camping, 2017-2023 </a:t>
            </a:r>
            <a:br>
              <a:rPr lang="en-CA" sz="1200" b="1" spc="10" noProof="0" dirty="0">
                <a:latin typeface="Aptos" panose="020B0004020202020204" pitchFamily="34" charset="0"/>
              </a:rPr>
            </a:br>
            <a:endParaRPr lang="en-CA" sz="1200" b="1" spc="10" noProof="0" dirty="0">
              <a:latin typeface="Aptos" panose="020B0004020202020204" pitchFamily="34" charset="0"/>
            </a:endParaRPr>
          </a:p>
        </p:txBody>
      </p:sp>
      <p:sp>
        <p:nvSpPr>
          <p:cNvPr id="21" name="Content Placeholder 6">
            <a:extLst>
              <a:ext uri="{FF2B5EF4-FFF2-40B4-BE49-F238E27FC236}">
                <a16:creationId xmlns:a16="http://schemas.microsoft.com/office/drawing/2014/main" id="{8BBCE788-6EE9-9DC5-340A-C6CB58D33604}"/>
              </a:ext>
            </a:extLst>
          </p:cNvPr>
          <p:cNvSpPr txBox="1">
            <a:spLocks/>
          </p:cNvSpPr>
          <p:nvPr/>
        </p:nvSpPr>
        <p:spPr>
          <a:xfrm>
            <a:off x="3902321" y="1649331"/>
            <a:ext cx="2790239" cy="1628625"/>
          </a:xfrm>
          <a:prstGeom prst="rect">
            <a:avLst/>
          </a:prstGeom>
        </p:spPr>
        <p:txBody>
          <a:bodyPr vert="horz" lIns="0" tIns="0" rIns="0" bIns="0" rtlCol="0">
            <a:noAutofit/>
          </a:bodyPr>
          <a:lstStyle>
            <a:lvl1pPr marL="0" indent="0" algn="l" defTabSz="1219170" rtl="0" eaLnBrk="1" latinLnBrk="0" hangingPunct="1">
              <a:lnSpc>
                <a:spcPct val="120000"/>
              </a:lnSpc>
              <a:spcBef>
                <a:spcPts val="0"/>
              </a:spcBef>
              <a:spcAft>
                <a:spcPts val="600"/>
              </a:spcAft>
              <a:buFont typeface="Arial" panose="020B0604020202020204" pitchFamily="34" charset="0"/>
              <a:buChar char="​"/>
              <a:defRPr sz="1100" b="0" i="0" kern="1200">
                <a:solidFill>
                  <a:schemeClr val="tx2"/>
                </a:solidFill>
                <a:latin typeface="+mn-lt"/>
                <a:ea typeface="+mn-ea"/>
                <a:cs typeface="+mn-cs"/>
              </a:defRPr>
            </a:lvl1pPr>
            <a:lvl2pPr marL="0" indent="0" algn="l" defTabSz="1219170" rtl="0" eaLnBrk="1" latinLnBrk="0" hangingPunct="1">
              <a:lnSpc>
                <a:spcPct val="120000"/>
              </a:lnSpc>
              <a:spcBef>
                <a:spcPts val="0"/>
              </a:spcBef>
              <a:spcAft>
                <a:spcPts val="0"/>
              </a:spcAft>
              <a:buFont typeface="Arial" panose="020B0604020202020204" pitchFamily="34" charset="0"/>
              <a:buChar char="​"/>
              <a:defRPr sz="1200" i="0" kern="1200">
                <a:solidFill>
                  <a:srgbClr val="007C7C"/>
                </a:solidFill>
                <a:latin typeface="HelveticaNeue LT 55 Roman" panose="020B0604020202020204" pitchFamily="34" charset="0"/>
                <a:ea typeface="+mn-ea"/>
                <a:cs typeface="+mn-cs"/>
              </a:defRPr>
            </a:lvl2pPr>
            <a:lvl3pPr marL="0" indent="0" algn="l" defTabSz="1219170" rtl="0" eaLnBrk="1" latinLnBrk="0" hangingPunct="1">
              <a:lnSpc>
                <a:spcPct val="120000"/>
              </a:lnSpc>
              <a:spcBef>
                <a:spcPts val="800"/>
              </a:spcBef>
              <a:spcAft>
                <a:spcPts val="0"/>
              </a:spcAft>
              <a:buFont typeface="Arial" panose="020B0604020202020204" pitchFamily="34" charset="0"/>
              <a:buChar char="​"/>
              <a:defRPr sz="1600" b="0" kern="1200" baseline="0">
                <a:solidFill>
                  <a:srgbClr val="007C7C"/>
                </a:solidFill>
                <a:latin typeface="HelveticaNeue LT 45 Light" panose="020B0403020202020204" pitchFamily="34" charset="0"/>
                <a:ea typeface="+mn-ea"/>
                <a:cs typeface="Microsoft New Tai Lue" panose="020B0502040204020203" pitchFamily="34" charset="0"/>
              </a:defRPr>
            </a:lvl3pPr>
            <a:lvl4pPr marL="0" indent="0" algn="l" defTabSz="1219170" rtl="0" eaLnBrk="1" latinLnBrk="0" hangingPunct="1">
              <a:lnSpc>
                <a:spcPct val="120000"/>
              </a:lnSpc>
              <a:spcBef>
                <a:spcPts val="0"/>
              </a:spcBef>
              <a:spcAft>
                <a:spcPts val="600"/>
              </a:spcAft>
              <a:buFont typeface="Arial" panose="020B0604020202020204" pitchFamily="34" charset="0"/>
              <a:buChar char="​"/>
              <a:defRPr sz="1200" b="1" kern="1200">
                <a:solidFill>
                  <a:schemeClr val="tx2"/>
                </a:solidFill>
                <a:latin typeface="Microsoft New Tai Lue" panose="020B0502040204020203" pitchFamily="34" charset="0"/>
                <a:ea typeface="+mn-ea"/>
                <a:cs typeface="Microsoft New Tai Lue" panose="020B0502040204020203" pitchFamily="34" charset="0"/>
              </a:defRPr>
            </a:lvl4pPr>
            <a:lvl5pPr marL="228594" indent="-228594" algn="l" defTabSz="1219170" rtl="0" eaLnBrk="1" latinLnBrk="0" hangingPunct="1">
              <a:lnSpc>
                <a:spcPct val="120000"/>
              </a:lnSpc>
              <a:spcBef>
                <a:spcPts val="0"/>
              </a:spcBef>
              <a:spcAft>
                <a:spcPts val="600"/>
              </a:spcAft>
              <a:buFont typeface="Arial" panose="020B0604020202020204" pitchFamily="34" charset="0"/>
              <a:buChar char="•"/>
              <a:defRPr sz="1100" kern="1200">
                <a:solidFill>
                  <a:schemeClr val="tx2"/>
                </a:solidFill>
                <a:latin typeface="Microsoft New Tai Lue" panose="020B0502040204020203" pitchFamily="34" charset="0"/>
                <a:ea typeface="+mn-ea"/>
                <a:cs typeface="Microsoft New Tai Lue" panose="020B0502040204020203" pitchFamily="34" charset="0"/>
              </a:defRPr>
            </a:lvl5pPr>
            <a:lvl6pPr marL="228594" indent="0" algn="l" defTabSz="1219170" rtl="0" eaLnBrk="1" latinLnBrk="0" hangingPunct="1">
              <a:lnSpc>
                <a:spcPct val="120000"/>
              </a:lnSpc>
              <a:spcBef>
                <a:spcPts val="0"/>
              </a:spcBef>
              <a:spcAft>
                <a:spcPts val="600"/>
              </a:spcAft>
              <a:buFont typeface="Arial" panose="020B0604020202020204" pitchFamily="34" charset="0"/>
              <a:buNone/>
              <a:defRPr sz="1050" kern="1200" baseline="0">
                <a:solidFill>
                  <a:schemeClr val="tx2"/>
                </a:solidFill>
                <a:latin typeface="+mn-lt"/>
                <a:ea typeface="+mn-ea"/>
                <a:cs typeface="+mn-cs"/>
              </a:defRPr>
            </a:lvl6pPr>
            <a:lvl7pPr marL="0" indent="0" algn="l" defTabSz="1219170" rtl="0" eaLnBrk="1" latinLnBrk="0" hangingPunct="1">
              <a:spcBef>
                <a:spcPts val="800"/>
              </a:spcBef>
              <a:spcAft>
                <a:spcPts val="800"/>
              </a:spcAft>
              <a:buClr>
                <a:schemeClr val="bg2"/>
              </a:buClr>
              <a:buFont typeface="Arial" panose="020B0604020202020204" pitchFamily="34" charset="0"/>
              <a:buChar char="​"/>
              <a:defRPr sz="1400" i="0" kern="1200" baseline="0">
                <a:solidFill>
                  <a:srgbClr val="8C8974"/>
                </a:solidFill>
                <a:latin typeface="Corbel" panose="020B0503020204020204" pitchFamily="34" charset="0"/>
                <a:ea typeface="+mn-ea"/>
                <a:cs typeface="+mn-cs"/>
              </a:defRPr>
            </a:lvl7pPr>
            <a:lvl8pPr marL="228594" indent="-228594" algn="l" defTabSz="1219170" rtl="0" eaLnBrk="1" latinLnBrk="0" hangingPunct="1">
              <a:spcBef>
                <a:spcPts val="0"/>
              </a:spcBef>
              <a:spcAft>
                <a:spcPts val="800"/>
              </a:spcAft>
              <a:buFont typeface="Arial" panose="020B0604020202020204" pitchFamily="34" charset="0"/>
              <a:buChar char="•"/>
              <a:defRPr sz="1200" kern="1200">
                <a:solidFill>
                  <a:srgbClr val="8C8974"/>
                </a:solidFill>
                <a:latin typeface="Corbel" panose="020B0503020204020204" pitchFamily="34" charset="0"/>
                <a:ea typeface="+mn-ea"/>
                <a:cs typeface="+mn-cs"/>
              </a:defRPr>
            </a:lvl8pPr>
            <a:lvl9pPr marL="459306" indent="-230712" algn="l" defTabSz="1219170" rtl="0" eaLnBrk="1" latinLnBrk="0" hangingPunct="1">
              <a:spcBef>
                <a:spcPct val="20000"/>
              </a:spcBef>
              <a:spcAft>
                <a:spcPts val="800"/>
              </a:spcAft>
              <a:buFont typeface="Arial" panose="020B0604020202020204" pitchFamily="34" charset="0"/>
              <a:buChar char="•"/>
              <a:defRPr sz="1050" kern="1200">
                <a:solidFill>
                  <a:srgbClr val="8C8974"/>
                </a:solidFill>
                <a:latin typeface="Corbel" panose="020B0503020204020204" pitchFamily="34" charset="0"/>
                <a:ea typeface="+mn-ea"/>
                <a:cs typeface="+mn-cs"/>
              </a:defRPr>
            </a:lvl9pPr>
          </a:lstStyle>
          <a:p>
            <a:pPr>
              <a:lnSpc>
                <a:spcPct val="114000"/>
              </a:lnSpc>
              <a:spcAft>
                <a:spcPts val="0"/>
              </a:spcAft>
            </a:pPr>
            <a:r>
              <a:rPr lang="en-CA" b="1" spc="20" noProof="0" dirty="0"/>
              <a:t>Presence of Remaining Barriers</a:t>
            </a:r>
          </a:p>
          <a:p>
            <a:pPr>
              <a:lnSpc>
                <a:spcPct val="114000"/>
              </a:lnSpc>
            </a:pPr>
            <a:r>
              <a:rPr lang="en-CA" kern="100" noProof="0" dirty="0">
                <a:cs typeface="Times New Roman" panose="02020603050405020304" pitchFamily="18" charset="0"/>
              </a:rPr>
              <a:t>The feedback form included an open-ended item asking respondents to list any issues that might prevent future camping outings.  </a:t>
            </a:r>
          </a:p>
          <a:p>
            <a:pPr>
              <a:lnSpc>
                <a:spcPct val="114000"/>
              </a:lnSpc>
            </a:pPr>
            <a:r>
              <a:rPr lang="en-CA" kern="100" noProof="0" dirty="0">
                <a:cs typeface="Times New Roman" panose="02020603050405020304" pitchFamily="18" charset="0"/>
              </a:rPr>
              <a:t>Analysis of written responses found that just over half of the participants in the sample answered “nothing” (or something similar), as illustrated in Figure 17.</a:t>
            </a:r>
          </a:p>
          <a:p>
            <a:pPr>
              <a:lnSpc>
                <a:spcPct val="114000"/>
              </a:lnSpc>
              <a:spcAft>
                <a:spcPts val="800"/>
              </a:spcAft>
            </a:pPr>
            <a:endParaRPr lang="en-CA" kern="100" noProof="0" dirty="0">
              <a:cs typeface="Times New Roman" panose="02020603050405020304" pitchFamily="18" charset="0"/>
            </a:endParaRPr>
          </a:p>
          <a:p>
            <a:pPr>
              <a:lnSpc>
                <a:spcPct val="114000"/>
              </a:lnSpc>
            </a:pPr>
            <a:endParaRPr lang="en-CA" kern="100" noProof="0" dirty="0">
              <a:ea typeface="Aptos" panose="020B0004020202020204" pitchFamily="34" charset="0"/>
              <a:cs typeface="Times New Roman" panose="02020603050405020304" pitchFamily="18" charset="0"/>
            </a:endParaRPr>
          </a:p>
        </p:txBody>
      </p:sp>
      <p:sp>
        <p:nvSpPr>
          <p:cNvPr id="8" name="Rectangle: Rounded Corners 7">
            <a:extLst>
              <a:ext uri="{FF2B5EF4-FFF2-40B4-BE49-F238E27FC236}">
                <a16:creationId xmlns:a16="http://schemas.microsoft.com/office/drawing/2014/main" id="{72988ACD-FA5D-0EE7-9A46-BCA73DFD1DF1}"/>
              </a:ext>
            </a:extLst>
          </p:cNvPr>
          <p:cNvSpPr/>
          <p:nvPr/>
        </p:nvSpPr>
        <p:spPr>
          <a:xfrm>
            <a:off x="238647" y="3295130"/>
            <a:ext cx="3204000" cy="5162226"/>
          </a:xfrm>
          <a:prstGeom prst="roundRect">
            <a:avLst>
              <a:gd name="adj" fmla="val 10279"/>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5000"/>
              </a:lnSpc>
            </a:pPr>
            <a:endParaRPr lang="en-CA" sz="1100" b="1" noProof="0" dirty="0">
              <a:solidFill>
                <a:schemeClr val="tx2"/>
              </a:solidFill>
            </a:endParaRPr>
          </a:p>
        </p:txBody>
      </p:sp>
      <p:sp>
        <p:nvSpPr>
          <p:cNvPr id="3" name="Content Placeholder 6">
            <a:extLst>
              <a:ext uri="{FF2B5EF4-FFF2-40B4-BE49-F238E27FC236}">
                <a16:creationId xmlns:a16="http://schemas.microsoft.com/office/drawing/2014/main" id="{501EA026-F92D-E4BA-4A1E-4DEAF3D40476}"/>
              </a:ext>
            </a:extLst>
          </p:cNvPr>
          <p:cNvSpPr txBox="1">
            <a:spLocks/>
          </p:cNvSpPr>
          <p:nvPr/>
        </p:nvSpPr>
        <p:spPr>
          <a:xfrm>
            <a:off x="3911231" y="3694733"/>
            <a:ext cx="2790239" cy="4120076"/>
          </a:xfrm>
          <a:prstGeom prst="rect">
            <a:avLst/>
          </a:prstGeom>
        </p:spPr>
        <p:txBody>
          <a:bodyPr vert="horz" lIns="0" tIns="0" rIns="0" bIns="0" rtlCol="0">
            <a:noAutofit/>
          </a:bodyPr>
          <a:lstStyle>
            <a:lvl1pPr marL="0" indent="0" algn="l" defTabSz="1219170" rtl="0" eaLnBrk="1" latinLnBrk="0" hangingPunct="1">
              <a:lnSpc>
                <a:spcPct val="120000"/>
              </a:lnSpc>
              <a:spcBef>
                <a:spcPts val="0"/>
              </a:spcBef>
              <a:spcAft>
                <a:spcPts val="600"/>
              </a:spcAft>
              <a:buFont typeface="Arial" panose="020B0604020202020204" pitchFamily="34" charset="0"/>
              <a:buChar char="​"/>
              <a:defRPr sz="1100" b="0" i="0" kern="1200">
                <a:solidFill>
                  <a:schemeClr val="tx2"/>
                </a:solidFill>
                <a:latin typeface="+mn-lt"/>
                <a:ea typeface="+mn-ea"/>
                <a:cs typeface="+mn-cs"/>
              </a:defRPr>
            </a:lvl1pPr>
            <a:lvl2pPr marL="0" indent="0" algn="l" defTabSz="1219170" rtl="0" eaLnBrk="1" latinLnBrk="0" hangingPunct="1">
              <a:lnSpc>
                <a:spcPct val="120000"/>
              </a:lnSpc>
              <a:spcBef>
                <a:spcPts val="0"/>
              </a:spcBef>
              <a:spcAft>
                <a:spcPts val="0"/>
              </a:spcAft>
              <a:buFont typeface="Arial" panose="020B0604020202020204" pitchFamily="34" charset="0"/>
              <a:buChar char="​"/>
              <a:defRPr sz="1200" i="0" kern="1200">
                <a:solidFill>
                  <a:srgbClr val="007C7C"/>
                </a:solidFill>
                <a:latin typeface="HelveticaNeue LT 55 Roman" panose="020B0604020202020204" pitchFamily="34" charset="0"/>
                <a:ea typeface="+mn-ea"/>
                <a:cs typeface="+mn-cs"/>
              </a:defRPr>
            </a:lvl2pPr>
            <a:lvl3pPr marL="0" indent="0" algn="l" defTabSz="1219170" rtl="0" eaLnBrk="1" latinLnBrk="0" hangingPunct="1">
              <a:lnSpc>
                <a:spcPct val="120000"/>
              </a:lnSpc>
              <a:spcBef>
                <a:spcPts val="800"/>
              </a:spcBef>
              <a:spcAft>
                <a:spcPts val="0"/>
              </a:spcAft>
              <a:buFont typeface="Arial" panose="020B0604020202020204" pitchFamily="34" charset="0"/>
              <a:buChar char="​"/>
              <a:defRPr sz="1600" b="0" kern="1200" baseline="0">
                <a:solidFill>
                  <a:srgbClr val="007C7C"/>
                </a:solidFill>
                <a:latin typeface="HelveticaNeue LT 45 Light" panose="020B0403020202020204" pitchFamily="34" charset="0"/>
                <a:ea typeface="+mn-ea"/>
                <a:cs typeface="Microsoft New Tai Lue" panose="020B0502040204020203" pitchFamily="34" charset="0"/>
              </a:defRPr>
            </a:lvl3pPr>
            <a:lvl4pPr marL="0" indent="0" algn="l" defTabSz="1219170" rtl="0" eaLnBrk="1" latinLnBrk="0" hangingPunct="1">
              <a:lnSpc>
                <a:spcPct val="120000"/>
              </a:lnSpc>
              <a:spcBef>
                <a:spcPts val="0"/>
              </a:spcBef>
              <a:spcAft>
                <a:spcPts val="600"/>
              </a:spcAft>
              <a:buFont typeface="Arial" panose="020B0604020202020204" pitchFamily="34" charset="0"/>
              <a:buChar char="​"/>
              <a:defRPr sz="1200" b="1" kern="1200">
                <a:solidFill>
                  <a:schemeClr val="tx2"/>
                </a:solidFill>
                <a:latin typeface="Microsoft New Tai Lue" panose="020B0502040204020203" pitchFamily="34" charset="0"/>
                <a:ea typeface="+mn-ea"/>
                <a:cs typeface="Microsoft New Tai Lue" panose="020B0502040204020203" pitchFamily="34" charset="0"/>
              </a:defRPr>
            </a:lvl4pPr>
            <a:lvl5pPr marL="228594" indent="-228594" algn="l" defTabSz="1219170" rtl="0" eaLnBrk="1" latinLnBrk="0" hangingPunct="1">
              <a:lnSpc>
                <a:spcPct val="120000"/>
              </a:lnSpc>
              <a:spcBef>
                <a:spcPts val="0"/>
              </a:spcBef>
              <a:spcAft>
                <a:spcPts val="600"/>
              </a:spcAft>
              <a:buFont typeface="Arial" panose="020B0604020202020204" pitchFamily="34" charset="0"/>
              <a:buChar char="•"/>
              <a:defRPr sz="1100" kern="1200">
                <a:solidFill>
                  <a:schemeClr val="tx2"/>
                </a:solidFill>
                <a:latin typeface="Microsoft New Tai Lue" panose="020B0502040204020203" pitchFamily="34" charset="0"/>
                <a:ea typeface="+mn-ea"/>
                <a:cs typeface="Microsoft New Tai Lue" panose="020B0502040204020203" pitchFamily="34" charset="0"/>
              </a:defRPr>
            </a:lvl5pPr>
            <a:lvl6pPr marL="228594" indent="0" algn="l" defTabSz="1219170" rtl="0" eaLnBrk="1" latinLnBrk="0" hangingPunct="1">
              <a:lnSpc>
                <a:spcPct val="120000"/>
              </a:lnSpc>
              <a:spcBef>
                <a:spcPts val="0"/>
              </a:spcBef>
              <a:spcAft>
                <a:spcPts val="600"/>
              </a:spcAft>
              <a:buFont typeface="Arial" panose="020B0604020202020204" pitchFamily="34" charset="0"/>
              <a:buNone/>
              <a:defRPr sz="1050" kern="1200" baseline="0">
                <a:solidFill>
                  <a:schemeClr val="tx2"/>
                </a:solidFill>
                <a:latin typeface="+mn-lt"/>
                <a:ea typeface="+mn-ea"/>
                <a:cs typeface="+mn-cs"/>
              </a:defRPr>
            </a:lvl6pPr>
            <a:lvl7pPr marL="0" indent="0" algn="l" defTabSz="1219170" rtl="0" eaLnBrk="1" latinLnBrk="0" hangingPunct="1">
              <a:spcBef>
                <a:spcPts val="800"/>
              </a:spcBef>
              <a:spcAft>
                <a:spcPts val="800"/>
              </a:spcAft>
              <a:buClr>
                <a:schemeClr val="bg2"/>
              </a:buClr>
              <a:buFont typeface="Arial" panose="020B0604020202020204" pitchFamily="34" charset="0"/>
              <a:buChar char="​"/>
              <a:defRPr sz="1400" i="0" kern="1200" baseline="0">
                <a:solidFill>
                  <a:srgbClr val="8C8974"/>
                </a:solidFill>
                <a:latin typeface="Corbel" panose="020B0503020204020204" pitchFamily="34" charset="0"/>
                <a:ea typeface="+mn-ea"/>
                <a:cs typeface="+mn-cs"/>
              </a:defRPr>
            </a:lvl7pPr>
            <a:lvl8pPr marL="228594" indent="-228594" algn="l" defTabSz="1219170" rtl="0" eaLnBrk="1" latinLnBrk="0" hangingPunct="1">
              <a:spcBef>
                <a:spcPts val="0"/>
              </a:spcBef>
              <a:spcAft>
                <a:spcPts val="800"/>
              </a:spcAft>
              <a:buFont typeface="Arial" panose="020B0604020202020204" pitchFamily="34" charset="0"/>
              <a:buChar char="•"/>
              <a:defRPr sz="1200" kern="1200">
                <a:solidFill>
                  <a:srgbClr val="8C8974"/>
                </a:solidFill>
                <a:latin typeface="Corbel" panose="020B0503020204020204" pitchFamily="34" charset="0"/>
                <a:ea typeface="+mn-ea"/>
                <a:cs typeface="+mn-cs"/>
              </a:defRPr>
            </a:lvl8pPr>
            <a:lvl9pPr marL="459306" indent="-230712" algn="l" defTabSz="1219170" rtl="0" eaLnBrk="1" latinLnBrk="0" hangingPunct="1">
              <a:spcBef>
                <a:spcPct val="20000"/>
              </a:spcBef>
              <a:spcAft>
                <a:spcPts val="800"/>
              </a:spcAft>
              <a:buFont typeface="Arial" panose="020B0604020202020204" pitchFamily="34" charset="0"/>
              <a:buChar char="•"/>
              <a:defRPr sz="1050" kern="1200">
                <a:solidFill>
                  <a:srgbClr val="8C8974"/>
                </a:solidFill>
                <a:latin typeface="Corbel" panose="020B0503020204020204" pitchFamily="34" charset="0"/>
                <a:ea typeface="+mn-ea"/>
                <a:cs typeface="+mn-cs"/>
              </a:defRPr>
            </a:lvl9pPr>
          </a:lstStyle>
          <a:p>
            <a:pPr lvl="1">
              <a:lnSpc>
                <a:spcPct val="114000"/>
              </a:lnSpc>
              <a:tabLst>
                <a:tab pos="270510" algn="l"/>
              </a:tabLst>
            </a:pPr>
            <a:r>
              <a:rPr lang="en-CA" sz="1100" b="1" spc="20" noProof="0" dirty="0">
                <a:solidFill>
                  <a:schemeClr val="tx2"/>
                </a:solidFill>
                <a:latin typeface="+mn-lt"/>
              </a:rPr>
              <a:t>Participant-Identified Barriers</a:t>
            </a:r>
          </a:p>
          <a:p>
            <a:pPr lvl="1">
              <a:lnSpc>
                <a:spcPct val="114000"/>
              </a:lnSpc>
              <a:spcAft>
                <a:spcPts val="600"/>
              </a:spcAft>
              <a:tabLst>
                <a:tab pos="270510" algn="l"/>
              </a:tabLst>
            </a:pPr>
            <a:r>
              <a:rPr lang="en-CA" sz="1100" kern="100" noProof="0" dirty="0">
                <a:solidFill>
                  <a:schemeClr val="tx2"/>
                </a:solidFill>
                <a:latin typeface="+mn-lt"/>
                <a:cs typeface="Times New Roman" panose="02020603050405020304" pitchFamily="18" charset="0"/>
              </a:rPr>
              <a:t>Among the 48% of respondents who listed any kind of remaining barrier, the most common response was rain or poor weather, followed by not owning camping gear, and concerns over insects and animals. </a:t>
            </a:r>
          </a:p>
          <a:p>
            <a:pPr>
              <a:lnSpc>
                <a:spcPct val="114000"/>
              </a:lnSpc>
            </a:pPr>
            <a:r>
              <a:rPr lang="en-CA" kern="100" noProof="0" dirty="0">
                <a:cs typeface="Times New Roman" panose="02020603050405020304" pitchFamily="18" charset="0"/>
              </a:rPr>
              <a:t>Smaller sub-sets of respondents reported finding camping challenging with young children, wished for more comfort and/or access to facilities like showers, or felt costs and time commitments still limited their likelihood of camping again.</a:t>
            </a:r>
          </a:p>
          <a:p>
            <a:pPr>
              <a:lnSpc>
                <a:spcPct val="114000"/>
              </a:lnSpc>
            </a:pPr>
            <a:r>
              <a:rPr lang="en-CA" kern="100" noProof="0" dirty="0">
                <a:cs typeface="Times New Roman" panose="02020603050405020304" pitchFamily="18" charset="0"/>
              </a:rPr>
              <a:t>Transportation to camping areas was also noted as well as not being certain where or how to find campsites that would be most appropriate. </a:t>
            </a:r>
          </a:p>
          <a:p>
            <a:pPr>
              <a:lnSpc>
                <a:spcPct val="114000"/>
              </a:lnSpc>
            </a:pPr>
            <a:r>
              <a:rPr lang="en-CA" kern="100" noProof="0" dirty="0">
                <a:cs typeface="Times New Roman" panose="02020603050405020304" pitchFamily="18" charset="0"/>
              </a:rPr>
              <a:t>Lastly, a few respondents noted issues with noise or felt they lacked someone more knowledgeable and/or interested to go camping with in the future.</a:t>
            </a:r>
          </a:p>
          <a:p>
            <a:pPr>
              <a:lnSpc>
                <a:spcPct val="114000"/>
              </a:lnSpc>
            </a:pPr>
            <a:endParaRPr lang="en-CA" kern="100" noProof="0" dirty="0">
              <a:ea typeface="Aptos" panose="020B0004020202020204" pitchFamily="34" charset="0"/>
              <a:cs typeface="Times New Roman" panose="02020603050405020304" pitchFamily="18" charset="0"/>
            </a:endParaRPr>
          </a:p>
        </p:txBody>
      </p:sp>
      <p:sp>
        <p:nvSpPr>
          <p:cNvPr id="7" name="TextBox 6">
            <a:extLst>
              <a:ext uri="{FF2B5EF4-FFF2-40B4-BE49-F238E27FC236}">
                <a16:creationId xmlns:a16="http://schemas.microsoft.com/office/drawing/2014/main" id="{277EE605-A44A-0852-A849-A1D87336C96B}"/>
              </a:ext>
            </a:extLst>
          </p:cNvPr>
          <p:cNvSpPr txBox="1"/>
          <p:nvPr/>
        </p:nvSpPr>
        <p:spPr>
          <a:xfrm>
            <a:off x="414748" y="7996781"/>
            <a:ext cx="2869873" cy="415498"/>
          </a:xfrm>
          <a:prstGeom prst="rect">
            <a:avLst/>
          </a:prstGeom>
          <a:noFill/>
        </p:spPr>
        <p:txBody>
          <a:bodyPr wrap="square" lIns="0">
            <a:spAutoFit/>
          </a:bodyPr>
          <a:lstStyle/>
          <a:p>
            <a:r>
              <a:rPr lang="en-CA" sz="1050" spc="20" noProof="0" dirty="0"/>
              <a:t>*Respondents could include more than one issue in their responses.</a:t>
            </a:r>
          </a:p>
        </p:txBody>
      </p:sp>
      <p:sp>
        <p:nvSpPr>
          <p:cNvPr id="10" name="TextBox 9">
            <a:extLst>
              <a:ext uri="{FF2B5EF4-FFF2-40B4-BE49-F238E27FC236}">
                <a16:creationId xmlns:a16="http://schemas.microsoft.com/office/drawing/2014/main" id="{7B1C3A9A-684A-836C-F4E2-80B407667AF4}"/>
              </a:ext>
            </a:extLst>
          </p:cNvPr>
          <p:cNvSpPr txBox="1"/>
          <p:nvPr/>
        </p:nvSpPr>
        <p:spPr>
          <a:xfrm>
            <a:off x="3902321" y="513060"/>
            <a:ext cx="2970587" cy="276999"/>
          </a:xfrm>
          <a:prstGeom prst="rect">
            <a:avLst/>
          </a:prstGeom>
          <a:noFill/>
          <a:ln>
            <a:noFill/>
          </a:ln>
        </p:spPr>
        <p:txBody>
          <a:bodyPr wrap="square" lIns="0" rtlCol="0" anchor="ctr">
            <a:spAutoFit/>
          </a:bodyPr>
          <a:lstStyle/>
          <a:p>
            <a:r>
              <a:rPr lang="en-CA" sz="1200" spc="100" noProof="0" dirty="0">
                <a:solidFill>
                  <a:srgbClr val="7F217F"/>
                </a:solidFill>
              </a:rPr>
              <a:t>REMAINING BARRIERS</a:t>
            </a:r>
            <a:endParaRPr lang="en-CA" sz="1200" spc="100" noProof="0" dirty="0">
              <a:solidFill>
                <a:schemeClr val="tx2"/>
              </a:solidFill>
            </a:endParaRPr>
          </a:p>
        </p:txBody>
      </p:sp>
      <p:graphicFrame>
        <p:nvGraphicFramePr>
          <p:cNvPr id="2" name="Chart 1">
            <a:extLst>
              <a:ext uri="{FF2B5EF4-FFF2-40B4-BE49-F238E27FC236}">
                <a16:creationId xmlns:a16="http://schemas.microsoft.com/office/drawing/2014/main" id="{81B3DDFA-CF84-521F-CFDF-ABC9A5384DAD}"/>
              </a:ext>
            </a:extLst>
          </p:cNvPr>
          <p:cNvGraphicFramePr>
            <a:graphicFrameLocks/>
          </p:cNvGraphicFramePr>
          <p:nvPr>
            <p:extLst>
              <p:ext uri="{D42A27DB-BD31-4B8C-83A1-F6EECF244321}">
                <p14:modId xmlns:p14="http://schemas.microsoft.com/office/powerpoint/2010/main" val="3932710891"/>
              </p:ext>
            </p:extLst>
          </p:nvPr>
        </p:nvGraphicFramePr>
        <p:xfrm>
          <a:off x="254118" y="4077769"/>
          <a:ext cx="3440150" cy="3422571"/>
        </p:xfrm>
        <a:graphic>
          <a:graphicData uri="http://schemas.openxmlformats.org/drawingml/2006/chart">
            <c:chart xmlns:c="http://schemas.openxmlformats.org/drawingml/2006/chart" xmlns:r="http://schemas.openxmlformats.org/officeDocument/2006/relationships" r:id="rId2"/>
          </a:graphicData>
        </a:graphic>
      </p:graphicFrame>
      <p:grpSp>
        <p:nvGrpSpPr>
          <p:cNvPr id="11" name="Group 10">
            <a:extLst>
              <a:ext uri="{FF2B5EF4-FFF2-40B4-BE49-F238E27FC236}">
                <a16:creationId xmlns:a16="http://schemas.microsoft.com/office/drawing/2014/main" id="{63E29B7B-84D1-315B-5637-44638910822E}"/>
              </a:ext>
            </a:extLst>
          </p:cNvPr>
          <p:cNvGrpSpPr/>
          <p:nvPr/>
        </p:nvGrpSpPr>
        <p:grpSpPr>
          <a:xfrm>
            <a:off x="356465" y="513060"/>
            <a:ext cx="3228893" cy="2493879"/>
            <a:chOff x="274530" y="1293553"/>
            <a:chExt cx="3228893" cy="2493879"/>
          </a:xfrm>
        </p:grpSpPr>
        <p:sp>
          <p:nvSpPr>
            <p:cNvPr id="15" name="Rectangle: Rounded Corners 14">
              <a:extLst>
                <a:ext uri="{FF2B5EF4-FFF2-40B4-BE49-F238E27FC236}">
                  <a16:creationId xmlns:a16="http://schemas.microsoft.com/office/drawing/2014/main" id="{F59A96DF-33D4-88D8-CC54-2FA4B7640F66}"/>
                </a:ext>
              </a:extLst>
            </p:cNvPr>
            <p:cNvSpPr/>
            <p:nvPr/>
          </p:nvSpPr>
          <p:spPr>
            <a:xfrm>
              <a:off x="310198" y="1293553"/>
              <a:ext cx="3193225" cy="2493879"/>
            </a:xfrm>
            <a:prstGeom prst="roundRect">
              <a:avLst>
                <a:gd name="adj" fmla="val 10279"/>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5000"/>
                </a:lnSpc>
              </a:pPr>
              <a:endParaRPr lang="en-CA" sz="1100" b="1" noProof="0" dirty="0">
                <a:solidFill>
                  <a:schemeClr val="tx2"/>
                </a:solidFill>
              </a:endParaRPr>
            </a:p>
          </p:txBody>
        </p:sp>
        <p:sp>
          <p:nvSpPr>
            <p:cNvPr id="16" name="TextBox 15">
              <a:extLst>
                <a:ext uri="{FF2B5EF4-FFF2-40B4-BE49-F238E27FC236}">
                  <a16:creationId xmlns:a16="http://schemas.microsoft.com/office/drawing/2014/main" id="{C70A75E8-CD07-FDC4-0F61-74B90B62F3BF}"/>
                </a:ext>
              </a:extLst>
            </p:cNvPr>
            <p:cNvSpPr txBox="1"/>
            <p:nvPr/>
          </p:nvSpPr>
          <p:spPr>
            <a:xfrm>
              <a:off x="274530" y="3165780"/>
              <a:ext cx="3103941" cy="430887"/>
            </a:xfrm>
            <a:prstGeom prst="rect">
              <a:avLst/>
            </a:prstGeom>
            <a:noFill/>
            <a:ln>
              <a:noFill/>
            </a:ln>
          </p:spPr>
          <p:txBody>
            <a:bodyPr wrap="square" lIns="0" rtlCol="0" anchor="ctr">
              <a:spAutoFit/>
            </a:bodyPr>
            <a:lstStyle/>
            <a:p>
              <a:pPr algn="ctr"/>
              <a:r>
                <a:rPr lang="en-CA" sz="1100" spc="100" noProof="0" dirty="0">
                  <a:solidFill>
                    <a:srgbClr val="7F217F"/>
                  </a:solidFill>
                </a:rPr>
                <a:t>What would stop you from going camping again?(n=326)</a:t>
              </a:r>
            </a:p>
          </p:txBody>
        </p:sp>
        <p:graphicFrame>
          <p:nvGraphicFramePr>
            <p:cNvPr id="14" name="Chart 13">
              <a:extLst>
                <a:ext uri="{FF2B5EF4-FFF2-40B4-BE49-F238E27FC236}">
                  <a16:creationId xmlns:a16="http://schemas.microsoft.com/office/drawing/2014/main" id="{A8112431-9384-1A9E-123F-601C32D4A197}"/>
                </a:ext>
              </a:extLst>
            </p:cNvPr>
            <p:cNvGraphicFramePr>
              <a:graphicFrameLocks/>
            </p:cNvGraphicFramePr>
            <p:nvPr>
              <p:extLst>
                <p:ext uri="{D42A27DB-BD31-4B8C-83A1-F6EECF244321}">
                  <p14:modId xmlns:p14="http://schemas.microsoft.com/office/powerpoint/2010/main" val="431658188"/>
                </p:ext>
              </p:extLst>
            </p:nvPr>
          </p:nvGraphicFramePr>
          <p:xfrm>
            <a:off x="601120" y="1421079"/>
            <a:ext cx="2450763" cy="1698831"/>
          </p:xfrm>
          <a:graphic>
            <a:graphicData uri="http://schemas.openxmlformats.org/drawingml/2006/chart">
              <c:chart xmlns:c="http://schemas.openxmlformats.org/drawingml/2006/chart" xmlns:r="http://schemas.openxmlformats.org/officeDocument/2006/relationships" r:id="rId3"/>
            </a:graphicData>
          </a:graphic>
        </p:graphicFrame>
        <p:sp>
          <p:nvSpPr>
            <p:cNvPr id="25" name="TextBox 24">
              <a:extLst>
                <a:ext uri="{FF2B5EF4-FFF2-40B4-BE49-F238E27FC236}">
                  <a16:creationId xmlns:a16="http://schemas.microsoft.com/office/drawing/2014/main" id="{5F2BA738-86C6-9E2C-4A94-EC957E752403}"/>
                </a:ext>
              </a:extLst>
            </p:cNvPr>
            <p:cNvSpPr txBox="1"/>
            <p:nvPr/>
          </p:nvSpPr>
          <p:spPr>
            <a:xfrm>
              <a:off x="292793" y="2010469"/>
              <a:ext cx="942671" cy="584775"/>
            </a:xfrm>
            <a:prstGeom prst="rect">
              <a:avLst/>
            </a:prstGeom>
            <a:noFill/>
          </p:spPr>
          <p:txBody>
            <a:bodyPr wrap="square">
              <a:spAutoFit/>
            </a:bodyPr>
            <a:lstStyle/>
            <a:p>
              <a:pPr algn="r"/>
              <a:r>
                <a:rPr lang="en-CA" sz="2000" kern="100" noProof="0" dirty="0">
                  <a:latin typeface="Aptos" panose="020B0004020202020204" pitchFamily="34" charset="0"/>
                  <a:cs typeface="Times New Roman" panose="02020603050405020304" pitchFamily="18" charset="0"/>
                </a:rPr>
                <a:t>52%</a:t>
              </a:r>
            </a:p>
            <a:p>
              <a:pPr algn="r"/>
              <a:r>
                <a:rPr lang="en-CA" sz="1200" kern="100" noProof="0" dirty="0">
                  <a:latin typeface="Aptos" panose="020B0004020202020204" pitchFamily="34" charset="0"/>
                  <a:cs typeface="Times New Roman" panose="02020603050405020304" pitchFamily="18" charset="0"/>
                </a:rPr>
                <a:t>Nothing</a:t>
              </a:r>
              <a:endParaRPr lang="en-CA" sz="1200" noProof="0" dirty="0">
                <a:latin typeface="Aptos" panose="020B0004020202020204" pitchFamily="34" charset="0"/>
              </a:endParaRPr>
            </a:p>
          </p:txBody>
        </p:sp>
        <p:sp>
          <p:nvSpPr>
            <p:cNvPr id="27" name="TextBox 26">
              <a:extLst>
                <a:ext uri="{FF2B5EF4-FFF2-40B4-BE49-F238E27FC236}">
                  <a16:creationId xmlns:a16="http://schemas.microsoft.com/office/drawing/2014/main" id="{34E0E9FD-DACB-0445-DDCB-9446008FC974}"/>
                </a:ext>
              </a:extLst>
            </p:cNvPr>
            <p:cNvSpPr txBox="1"/>
            <p:nvPr/>
          </p:nvSpPr>
          <p:spPr>
            <a:xfrm>
              <a:off x="2345069" y="2134274"/>
              <a:ext cx="1051665" cy="769441"/>
            </a:xfrm>
            <a:prstGeom prst="rect">
              <a:avLst/>
            </a:prstGeom>
            <a:noFill/>
          </p:spPr>
          <p:txBody>
            <a:bodyPr wrap="square">
              <a:spAutoFit/>
            </a:bodyPr>
            <a:lstStyle/>
            <a:p>
              <a:r>
                <a:rPr lang="en-CA" sz="2000" kern="100" noProof="0" dirty="0">
                  <a:latin typeface="Aptos" panose="020B0004020202020204" pitchFamily="34" charset="0"/>
                  <a:cs typeface="Times New Roman" panose="02020603050405020304" pitchFamily="18" charset="0"/>
                </a:rPr>
                <a:t>48%</a:t>
              </a:r>
            </a:p>
            <a:p>
              <a:r>
                <a:rPr lang="en-CA" sz="1200" kern="100" noProof="0" dirty="0">
                  <a:latin typeface="Aptos" panose="020B0004020202020204" pitchFamily="34" charset="0"/>
                  <a:cs typeface="Times New Roman" panose="02020603050405020304" pitchFamily="18" charset="0"/>
                </a:rPr>
                <a:t>At least one barrier</a:t>
              </a:r>
              <a:endParaRPr lang="en-CA" sz="1200" noProof="0" dirty="0">
                <a:latin typeface="Aptos" panose="020B0004020202020204" pitchFamily="34" charset="0"/>
              </a:endParaRPr>
            </a:p>
          </p:txBody>
        </p:sp>
      </p:grpSp>
      <p:sp>
        <p:nvSpPr>
          <p:cNvPr id="39" name="TextBox 38">
            <a:extLst>
              <a:ext uri="{FF2B5EF4-FFF2-40B4-BE49-F238E27FC236}">
                <a16:creationId xmlns:a16="http://schemas.microsoft.com/office/drawing/2014/main" id="{817D2D8B-6043-893D-614A-718E72FF7432}"/>
              </a:ext>
            </a:extLst>
          </p:cNvPr>
          <p:cNvSpPr txBox="1"/>
          <p:nvPr/>
        </p:nvSpPr>
        <p:spPr>
          <a:xfrm>
            <a:off x="3911231" y="742652"/>
            <a:ext cx="2835460" cy="738664"/>
          </a:xfrm>
          <a:prstGeom prst="rect">
            <a:avLst/>
          </a:prstGeom>
          <a:noFill/>
        </p:spPr>
        <p:txBody>
          <a:bodyPr wrap="square" lIns="0" rIns="0">
            <a:spAutoFit/>
          </a:bodyPr>
          <a:lstStyle/>
          <a:p>
            <a:r>
              <a:rPr lang="en-CA" sz="1400" b="1" noProof="0" dirty="0">
                <a:solidFill>
                  <a:srgbClr val="63005D"/>
                </a:solidFill>
                <a:latin typeface="Aptos" panose="020B0004020202020204" pitchFamily="34" charset="0"/>
              </a:rPr>
              <a:t>Weather, camping gear, insects, and wildlife were the most cited barriers to camping again.</a:t>
            </a:r>
          </a:p>
        </p:txBody>
      </p:sp>
      <p:sp>
        <p:nvSpPr>
          <p:cNvPr id="41" name="TextBox 40">
            <a:extLst>
              <a:ext uri="{FF2B5EF4-FFF2-40B4-BE49-F238E27FC236}">
                <a16:creationId xmlns:a16="http://schemas.microsoft.com/office/drawing/2014/main" id="{079779C4-0AD8-A128-00DE-1CFCB13C9EFC}"/>
              </a:ext>
            </a:extLst>
          </p:cNvPr>
          <p:cNvSpPr txBox="1"/>
          <p:nvPr/>
        </p:nvSpPr>
        <p:spPr>
          <a:xfrm>
            <a:off x="353512" y="3680926"/>
            <a:ext cx="3285459" cy="461665"/>
          </a:xfrm>
          <a:prstGeom prst="rect">
            <a:avLst/>
          </a:prstGeom>
          <a:noFill/>
        </p:spPr>
        <p:txBody>
          <a:bodyPr wrap="square" lIns="0" rIns="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CA" sz="1200" b="1" i="0" u="none" strike="noStrike" kern="1200" cap="none" spc="30" normalizeH="0" baseline="0" noProof="0" dirty="0">
                <a:ln>
                  <a:noFill/>
                </a:ln>
                <a:solidFill>
                  <a:srgbClr val="3C3D3E"/>
                </a:solidFill>
                <a:effectLst/>
                <a:uLnTx/>
                <a:uFillTx/>
                <a:latin typeface="Aptos" panose="020B0004020202020204" pitchFamily="34" charset="0"/>
              </a:rPr>
              <a:t>Figure 19: % of respondents* who identified specific barriers</a:t>
            </a:r>
          </a:p>
        </p:txBody>
      </p:sp>
    </p:spTree>
    <p:extLst>
      <p:ext uri="{BB962C8B-B14F-4D97-AF65-F5344CB8AC3E}">
        <p14:creationId xmlns:p14="http://schemas.microsoft.com/office/powerpoint/2010/main" val="273919716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F6F32F-966E-EC85-E421-72CD337BCD7A}"/>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AEE1777-E17E-BD3B-BD94-85E6036A2243}"/>
              </a:ext>
            </a:extLst>
          </p:cNvPr>
          <p:cNvSpPr>
            <a:spLocks noGrp="1"/>
          </p:cNvSpPr>
          <p:nvPr>
            <p:ph type="title"/>
          </p:nvPr>
        </p:nvSpPr>
        <p:spPr/>
        <p:txBody>
          <a:bodyPr/>
          <a:lstStyle/>
          <a:p>
            <a:r>
              <a:rPr lang="en-CA" noProof="0" dirty="0"/>
              <a:t>Minimizing Barriers</a:t>
            </a:r>
          </a:p>
        </p:txBody>
      </p:sp>
      <p:sp>
        <p:nvSpPr>
          <p:cNvPr id="3" name="Content Placeholder 2">
            <a:extLst>
              <a:ext uri="{FF2B5EF4-FFF2-40B4-BE49-F238E27FC236}">
                <a16:creationId xmlns:a16="http://schemas.microsoft.com/office/drawing/2014/main" id="{081BB91E-E695-EA71-447E-2BB35050D589}"/>
              </a:ext>
            </a:extLst>
          </p:cNvPr>
          <p:cNvSpPr>
            <a:spLocks noGrp="1"/>
          </p:cNvSpPr>
          <p:nvPr>
            <p:ph idx="13"/>
          </p:nvPr>
        </p:nvSpPr>
        <p:spPr>
          <a:xfrm>
            <a:off x="342900" y="932401"/>
            <a:ext cx="2340000" cy="5066688"/>
          </a:xfrm>
        </p:spPr>
        <p:txBody>
          <a:bodyPr/>
          <a:lstStyle/>
          <a:p>
            <a:pPr lvl="1">
              <a:lnSpc>
                <a:spcPct val="115000"/>
              </a:lnSpc>
            </a:pPr>
            <a:r>
              <a:rPr lang="en-CA" sz="1400" spc="30" noProof="0" dirty="0"/>
              <a:t>Ultimate Outcomes</a:t>
            </a:r>
          </a:p>
          <a:p>
            <a:pPr marL="171450" indent="-171450">
              <a:lnSpc>
                <a:spcPct val="115000"/>
              </a:lnSpc>
              <a:spcAft>
                <a:spcPts val="300"/>
              </a:spcAft>
              <a:buFont typeface="Arial" panose="020B0604020202020204" pitchFamily="34" charset="0"/>
              <a:buChar char="•"/>
            </a:pPr>
            <a:r>
              <a:rPr lang="en-CA" noProof="0" dirty="0"/>
              <a:t>Participants build connections to nature and protected places</a:t>
            </a:r>
          </a:p>
          <a:p>
            <a:pPr marL="171450" indent="-171450">
              <a:lnSpc>
                <a:spcPct val="115000"/>
              </a:lnSpc>
              <a:buFont typeface="Arial" panose="020B0604020202020204" pitchFamily="34" charset="0"/>
              <a:buChar char="•"/>
            </a:pPr>
            <a:r>
              <a:rPr lang="en-CA" noProof="0" dirty="0"/>
              <a:t>Visitation to Parks Canada protected places increases, especially from urban locations</a:t>
            </a:r>
          </a:p>
          <a:p>
            <a:pPr>
              <a:lnSpc>
                <a:spcPct val="115000"/>
              </a:lnSpc>
            </a:pPr>
            <a:r>
              <a:rPr lang="en-CA" noProof="0" dirty="0"/>
              <a:t>Data sources for this analysis match those used to assess intermediate outcomes, meaning urban hub partners and the campers feedback form. </a:t>
            </a:r>
          </a:p>
          <a:p>
            <a:pPr>
              <a:lnSpc>
                <a:spcPct val="115000"/>
              </a:lnSpc>
            </a:pPr>
            <a:r>
              <a:rPr lang="en-CA" noProof="0" dirty="0"/>
              <a:t>It was also noted that LTC staff began to collect email addresses from overnight campers in 2022 for the purpose of gaining insights from past participants. However, interviews confirmed that follow-ups surveys were never implemented.</a:t>
            </a:r>
          </a:p>
          <a:p>
            <a:pPr>
              <a:lnSpc>
                <a:spcPct val="115000"/>
              </a:lnSpc>
              <a:spcAft>
                <a:spcPts val="0"/>
              </a:spcAft>
            </a:pPr>
            <a:r>
              <a:rPr lang="en-CA" sz="1400" spc="30" noProof="0" dirty="0">
                <a:solidFill>
                  <a:srgbClr val="007C7C"/>
                </a:solidFill>
                <a:latin typeface="HelveticaNeue LT 55 Roman" panose="020B0604020202020204" pitchFamily="34" charset="0"/>
              </a:rPr>
              <a:t>Findings</a:t>
            </a:r>
          </a:p>
          <a:p>
            <a:pPr>
              <a:lnSpc>
                <a:spcPct val="115000"/>
              </a:lnSpc>
            </a:pPr>
            <a:r>
              <a:rPr lang="en-CA" noProof="0" dirty="0"/>
              <a:t>Results from the overnight feedback forms (see Figure 18) indicate that by the end of the event, most campers strongly agreed that they felt more connected to nature and more interested in heritage places.</a:t>
            </a:r>
          </a:p>
        </p:txBody>
      </p:sp>
      <p:sp>
        <p:nvSpPr>
          <p:cNvPr id="4" name="Content Placeholder 3">
            <a:extLst>
              <a:ext uri="{FF2B5EF4-FFF2-40B4-BE49-F238E27FC236}">
                <a16:creationId xmlns:a16="http://schemas.microsoft.com/office/drawing/2014/main" id="{1F37C95E-78E2-EF98-B3E0-367A4C50C354}"/>
              </a:ext>
            </a:extLst>
          </p:cNvPr>
          <p:cNvSpPr>
            <a:spLocks noGrp="1"/>
          </p:cNvSpPr>
          <p:nvPr>
            <p:ph idx="1"/>
          </p:nvPr>
        </p:nvSpPr>
        <p:spPr>
          <a:xfrm>
            <a:off x="2918961" y="914399"/>
            <a:ext cx="3636000" cy="7445830"/>
          </a:xfrm>
        </p:spPr>
        <p:txBody>
          <a:bodyPr/>
          <a:lstStyle/>
          <a:p>
            <a:pPr>
              <a:lnSpc>
                <a:spcPct val="115000"/>
              </a:lnSpc>
              <a:defRPr/>
            </a:pPr>
            <a:r>
              <a:rPr lang="en-CA" noProof="0" dirty="0"/>
              <a:t>While these results reflect positively on the design and delivery of overnight experiences, the degree to which these changes persisted, and/or contributed to new recreational behaviour patterns, is still unknown, as follow-up studies were not conducted.</a:t>
            </a:r>
          </a:p>
          <a:p>
            <a:pPr>
              <a:lnSpc>
                <a:spcPct val="115000"/>
              </a:lnSpc>
              <a:defRPr/>
            </a:pPr>
            <a:r>
              <a:rPr lang="en-CA" noProof="0" dirty="0">
                <a:ea typeface="Noto Sans" panose="020B0502040504020204" pitchFamily="34" charset="0"/>
                <a:cs typeface="Noto Sans" panose="020B0502040504020204" pitchFamily="34" charset="0"/>
              </a:rPr>
              <a:t>Data collected from urban hub partners were similarly inconclusive in terms of whether participants </a:t>
            </a:r>
            <a:r>
              <a:rPr lang="en-CA" sz="1100" noProof="0" dirty="0">
                <a:ea typeface="Noto Sans" panose="020B0502040504020204" pitchFamily="34" charset="0"/>
                <a:cs typeface="Noto Sans" panose="020B0502040504020204" pitchFamily="34" charset="0"/>
              </a:rPr>
              <a:t>went on to spend more time in nature, though most of the partners consulted felt that knowledge and confidence barriers were effectively lessened. </a:t>
            </a:r>
          </a:p>
          <a:p>
            <a:pPr lvl="1">
              <a:lnSpc>
                <a:spcPct val="115000"/>
              </a:lnSpc>
              <a:spcAft>
                <a:spcPts val="600"/>
              </a:spcAft>
            </a:pPr>
            <a:r>
              <a:rPr lang="en-CA" sz="1100" noProof="0" dirty="0">
                <a:solidFill>
                  <a:schemeClr val="tx2"/>
                </a:solidFill>
                <a:latin typeface="+mn-lt"/>
              </a:rPr>
              <a:t>Finally, some hub partners also expressed their belief that LTC experiences were memorable and meaningful even without lasting shifts in behaviour, reporting that the chance to try “iconic” Canadian activities, like camping, skiing, or skating, in a friendly and supportive setting fostered a sense of inclusion among their community members, especially among newcomers to Canada.</a:t>
            </a:r>
          </a:p>
          <a:p>
            <a:pPr lvl="1">
              <a:lnSpc>
                <a:spcPct val="115000"/>
              </a:lnSpc>
            </a:pPr>
            <a:r>
              <a:rPr lang="en-CA" sz="1400" spc="30" noProof="0" dirty="0"/>
              <a:t>Notes on Performance Data</a:t>
            </a:r>
          </a:p>
          <a:p>
            <a:pPr lvl="1">
              <a:lnSpc>
                <a:spcPct val="115000"/>
              </a:lnSpc>
              <a:spcAft>
                <a:spcPts val="600"/>
              </a:spcAft>
            </a:pPr>
            <a:r>
              <a:rPr lang="en-CA" sz="1100" noProof="0" dirty="0">
                <a:solidFill>
                  <a:schemeClr val="tx2"/>
                </a:solidFill>
                <a:latin typeface="+mn-lt"/>
              </a:rPr>
              <a:t>As noted in various sections of this report, data gaps related to target audiences (see p. 23), limited feedback sources (see p. 26), and long-term program outcomes (see above) made it challenging to assess the impacts of the LTC Program over time, and beyond the relatively small number of people who took part in overnight camping events (see Figure 13 on p. 31).</a:t>
            </a:r>
          </a:p>
          <a:p>
            <a:pPr lvl="1">
              <a:lnSpc>
                <a:spcPct val="115000"/>
              </a:lnSpc>
              <a:spcAft>
                <a:spcPts val="600"/>
              </a:spcAft>
            </a:pPr>
            <a:r>
              <a:rPr lang="en-CA" sz="1100" noProof="0" dirty="0">
                <a:solidFill>
                  <a:schemeClr val="tx2"/>
                </a:solidFill>
                <a:latin typeface="+mn-lt"/>
              </a:rPr>
              <a:t>These gaps also limited analyses of program results by target audiences (racialized people, urban residents with young children, people with disabilities, low-to-middle income Canadians, see p. 24) making it difficult to assess whether these groups experienced the camping events in different and/or equitable ways.</a:t>
            </a:r>
          </a:p>
          <a:p>
            <a:pPr lvl="1">
              <a:lnSpc>
                <a:spcPct val="115000"/>
              </a:lnSpc>
              <a:spcAft>
                <a:spcPts val="600"/>
              </a:spcAft>
            </a:pPr>
            <a:r>
              <a:rPr lang="en-CA" sz="1100" noProof="0" dirty="0">
                <a:solidFill>
                  <a:schemeClr val="tx2"/>
                </a:solidFill>
                <a:latin typeface="+mn-lt"/>
              </a:rPr>
              <a:t>To better understand the factors underlying these gaps, a targeted file and policy review was conducted, supported by interviews with relevant Parks Canada staff. Findings from this exercise are summarized on the following page.</a:t>
            </a:r>
          </a:p>
        </p:txBody>
      </p:sp>
      <p:grpSp>
        <p:nvGrpSpPr>
          <p:cNvPr id="11" name="Group 10">
            <a:extLst>
              <a:ext uri="{FF2B5EF4-FFF2-40B4-BE49-F238E27FC236}">
                <a16:creationId xmlns:a16="http://schemas.microsoft.com/office/drawing/2014/main" id="{DCA7E425-ED56-2D4D-D222-F2119794626B}"/>
              </a:ext>
            </a:extLst>
          </p:cNvPr>
          <p:cNvGrpSpPr/>
          <p:nvPr/>
        </p:nvGrpSpPr>
        <p:grpSpPr>
          <a:xfrm>
            <a:off x="303039" y="6298777"/>
            <a:ext cx="2539469" cy="2325140"/>
            <a:chOff x="342900" y="4978682"/>
            <a:chExt cx="2539469" cy="2325140"/>
          </a:xfrm>
        </p:grpSpPr>
        <p:sp>
          <p:nvSpPr>
            <p:cNvPr id="14" name="Rectangle 13">
              <a:extLst>
                <a:ext uri="{FF2B5EF4-FFF2-40B4-BE49-F238E27FC236}">
                  <a16:creationId xmlns:a16="http://schemas.microsoft.com/office/drawing/2014/main" id="{6F90C245-219D-3111-8C0E-01DAA3FD6289}"/>
                </a:ext>
                <a:ext uri="{C183D7F6-B498-43B3-948B-1728B52AA6E4}">
                  <adec:decorative xmlns:adec="http://schemas.microsoft.com/office/drawing/2017/decorative" val="1"/>
                </a:ext>
              </a:extLst>
            </p:cNvPr>
            <p:cNvSpPr/>
            <p:nvPr/>
          </p:nvSpPr>
          <p:spPr>
            <a:xfrm>
              <a:off x="367614" y="5643152"/>
              <a:ext cx="2448000" cy="1660670"/>
            </a:xfrm>
            <a:prstGeom prst="rect">
              <a:avLst/>
            </a:prstGeom>
            <a:solidFill>
              <a:srgbClr val="F6F3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5000"/>
                </a:lnSpc>
              </a:pPr>
              <a:endParaRPr lang="en-CA" b="1" noProof="0" dirty="0">
                <a:solidFill>
                  <a:schemeClr val="tx2"/>
                </a:solidFill>
                <a:latin typeface="+mj-lt"/>
              </a:endParaRPr>
            </a:p>
          </p:txBody>
        </p:sp>
        <p:grpSp>
          <p:nvGrpSpPr>
            <p:cNvPr id="17" name="Group 16">
              <a:extLst>
                <a:ext uri="{FF2B5EF4-FFF2-40B4-BE49-F238E27FC236}">
                  <a16:creationId xmlns:a16="http://schemas.microsoft.com/office/drawing/2014/main" id="{8C12FF26-9FD0-D338-6E61-741071B7F798}"/>
                </a:ext>
              </a:extLst>
            </p:cNvPr>
            <p:cNvGrpSpPr/>
            <p:nvPr/>
          </p:nvGrpSpPr>
          <p:grpSpPr>
            <a:xfrm>
              <a:off x="342900" y="4978682"/>
              <a:ext cx="2539469" cy="2324792"/>
              <a:chOff x="277345" y="5508079"/>
              <a:chExt cx="2539469" cy="2324792"/>
            </a:xfrm>
          </p:grpSpPr>
          <p:grpSp>
            <p:nvGrpSpPr>
              <p:cNvPr id="5" name="Group 4">
                <a:extLst>
                  <a:ext uri="{FF2B5EF4-FFF2-40B4-BE49-F238E27FC236}">
                    <a16:creationId xmlns:a16="http://schemas.microsoft.com/office/drawing/2014/main" id="{B15C3362-07C8-C0D0-3F56-2FAA15717A76}"/>
                  </a:ext>
                </a:extLst>
              </p:cNvPr>
              <p:cNvGrpSpPr/>
              <p:nvPr/>
            </p:nvGrpSpPr>
            <p:grpSpPr>
              <a:xfrm>
                <a:off x="277345" y="6932871"/>
                <a:ext cx="2346231" cy="900000"/>
                <a:chOff x="4022773" y="1613276"/>
                <a:chExt cx="2346231" cy="900000"/>
              </a:xfrm>
            </p:grpSpPr>
            <p:sp>
              <p:nvSpPr>
                <p:cNvPr id="53" name="TextBox 52">
                  <a:extLst>
                    <a:ext uri="{FF2B5EF4-FFF2-40B4-BE49-F238E27FC236}">
                      <a16:creationId xmlns:a16="http://schemas.microsoft.com/office/drawing/2014/main" id="{55EDD7A5-002A-406A-194B-C1286B007523}"/>
                    </a:ext>
                  </a:extLst>
                </p:cNvPr>
                <p:cNvSpPr txBox="1"/>
                <p:nvPr/>
              </p:nvSpPr>
              <p:spPr>
                <a:xfrm>
                  <a:off x="4886944" y="1903403"/>
                  <a:ext cx="1482060" cy="411257"/>
                </a:xfrm>
                <a:prstGeom prst="rect">
                  <a:avLst/>
                </a:prstGeom>
                <a:noFill/>
              </p:spPr>
              <p:txBody>
                <a:bodyPr wrap="square" lIns="0" tIns="36000" rIns="72000" bIns="36000" rtlCol="0" anchor="ctr">
                  <a:spAutoFit/>
                </a:bodyPr>
                <a:lstStyle/>
                <a:p>
                  <a:r>
                    <a:rPr lang="en-CA" sz="1100" spc="20" noProof="0" dirty="0">
                      <a:solidFill>
                        <a:schemeClr val="tx2"/>
                      </a:solidFill>
                    </a:rPr>
                    <a:t>“I feel more connected to nature”</a:t>
                  </a:r>
                </a:p>
              </p:txBody>
            </p:sp>
            <p:graphicFrame>
              <p:nvGraphicFramePr>
                <p:cNvPr id="55" name="Chart 54" descr="A doughnut chart showing that 93% of respondents agreed or strongly agreed that the event increased their interest in national parks and historic sites">
                  <a:extLst>
                    <a:ext uri="{FF2B5EF4-FFF2-40B4-BE49-F238E27FC236}">
                      <a16:creationId xmlns:a16="http://schemas.microsoft.com/office/drawing/2014/main" id="{274D6AA4-42E4-50EE-705B-982A251B1F68}"/>
                    </a:ext>
                  </a:extLst>
                </p:cNvPr>
                <p:cNvGraphicFramePr>
                  <a:graphicFrameLocks/>
                </p:cNvGraphicFramePr>
                <p:nvPr>
                  <p:extLst>
                    <p:ext uri="{D42A27DB-BD31-4B8C-83A1-F6EECF244321}">
                      <p14:modId xmlns:p14="http://schemas.microsoft.com/office/powerpoint/2010/main" val="1037222708"/>
                    </p:ext>
                  </p:extLst>
                </p:nvPr>
              </p:nvGraphicFramePr>
              <p:xfrm>
                <a:off x="4022773" y="1613276"/>
                <a:ext cx="900000" cy="900000"/>
              </p:xfrm>
              <a:graphic>
                <a:graphicData uri="http://schemas.openxmlformats.org/drawingml/2006/chart">
                  <c:chart xmlns:c="http://schemas.openxmlformats.org/drawingml/2006/chart" xmlns:r="http://schemas.openxmlformats.org/officeDocument/2006/relationships" r:id="rId2"/>
                </a:graphicData>
              </a:graphic>
            </p:graphicFrame>
            <p:sp>
              <p:nvSpPr>
                <p:cNvPr id="56" name="TextBox 55">
                  <a:extLst>
                    <a:ext uri="{FF2B5EF4-FFF2-40B4-BE49-F238E27FC236}">
                      <a16:creationId xmlns:a16="http://schemas.microsoft.com/office/drawing/2014/main" id="{28DB98C7-F4F7-EA7C-5243-6E3BE819EA11}"/>
                    </a:ext>
                  </a:extLst>
                </p:cNvPr>
                <p:cNvSpPr txBox="1"/>
                <p:nvPr/>
              </p:nvSpPr>
              <p:spPr>
                <a:xfrm>
                  <a:off x="4326098" y="1977820"/>
                  <a:ext cx="293349" cy="184666"/>
                </a:xfrm>
                <a:prstGeom prst="rect">
                  <a:avLst/>
                </a:prstGeom>
                <a:noFill/>
              </p:spPr>
              <p:txBody>
                <a:bodyPr wrap="none" lIns="0" tIns="0" rIns="0" bIns="0" rtlCol="0" anchor="ctr">
                  <a:spAutoFit/>
                </a:bodyPr>
                <a:lstStyle/>
                <a:p>
                  <a:pPr algn="ctr"/>
                  <a:r>
                    <a:rPr lang="en-CA" sz="1200" b="1" noProof="0" dirty="0">
                      <a:solidFill>
                        <a:schemeClr val="tx2"/>
                      </a:solidFill>
                      <a:latin typeface="Aptos" panose="020B0004020202020204" pitchFamily="34" charset="0"/>
                    </a:rPr>
                    <a:t>93</a:t>
                  </a:r>
                  <a:r>
                    <a:rPr lang="en-CA" sz="1200" b="1" noProof="0" dirty="0">
                      <a:latin typeface="Aptos" panose="020B0004020202020204" pitchFamily="34" charset="0"/>
                    </a:rPr>
                    <a:t>%</a:t>
                  </a:r>
                  <a:endParaRPr lang="en-CA" sz="1400" b="1" noProof="0" dirty="0">
                    <a:latin typeface="Aptos" panose="020B0004020202020204" pitchFamily="34" charset="0"/>
                  </a:endParaRPr>
                </a:p>
              </p:txBody>
            </p:sp>
          </p:grpSp>
          <p:grpSp>
            <p:nvGrpSpPr>
              <p:cNvPr id="27" name="Group 26">
                <a:extLst>
                  <a:ext uri="{FF2B5EF4-FFF2-40B4-BE49-F238E27FC236}">
                    <a16:creationId xmlns:a16="http://schemas.microsoft.com/office/drawing/2014/main" id="{F4BF23AA-ED7F-761E-14A5-A89ED488E7B6}"/>
                  </a:ext>
                </a:extLst>
              </p:cNvPr>
              <p:cNvGrpSpPr/>
              <p:nvPr/>
            </p:nvGrpSpPr>
            <p:grpSpPr>
              <a:xfrm>
                <a:off x="277345" y="6137421"/>
                <a:ext cx="2539469" cy="900000"/>
                <a:chOff x="4022773" y="1547961"/>
                <a:chExt cx="2539469" cy="900000"/>
              </a:xfrm>
            </p:grpSpPr>
            <p:sp>
              <p:nvSpPr>
                <p:cNvPr id="28" name="TextBox 27">
                  <a:extLst>
                    <a:ext uri="{FF2B5EF4-FFF2-40B4-BE49-F238E27FC236}">
                      <a16:creationId xmlns:a16="http://schemas.microsoft.com/office/drawing/2014/main" id="{C7BC38DE-6E51-DF96-4582-ECF98F0A307C}"/>
                    </a:ext>
                  </a:extLst>
                </p:cNvPr>
                <p:cNvSpPr txBox="1"/>
                <p:nvPr/>
              </p:nvSpPr>
              <p:spPr>
                <a:xfrm>
                  <a:off x="4877418" y="1736329"/>
                  <a:ext cx="1684824" cy="580534"/>
                </a:xfrm>
                <a:prstGeom prst="rect">
                  <a:avLst/>
                </a:prstGeom>
                <a:noFill/>
              </p:spPr>
              <p:txBody>
                <a:bodyPr wrap="square" lIns="0" tIns="36000" rIns="72000" bIns="36000" rtlCol="0" anchor="ctr">
                  <a:spAutoFit/>
                </a:bodyPr>
                <a:lstStyle/>
                <a:p>
                  <a:r>
                    <a:rPr lang="en-CA" sz="1100" spc="20" noProof="0" dirty="0">
                      <a:solidFill>
                        <a:schemeClr val="tx2"/>
                      </a:solidFill>
                    </a:rPr>
                    <a:t>“It increased my interest in national parks and historic sites”</a:t>
                  </a:r>
                </a:p>
              </p:txBody>
            </p:sp>
            <p:graphicFrame>
              <p:nvGraphicFramePr>
                <p:cNvPr id="29" name="Chart 28" descr="A doughnut chart showing that 93% of respondents agreed or strongly agreed that the event made them feel more connected to nature.">
                  <a:extLst>
                    <a:ext uri="{FF2B5EF4-FFF2-40B4-BE49-F238E27FC236}">
                      <a16:creationId xmlns:a16="http://schemas.microsoft.com/office/drawing/2014/main" id="{0A7771E5-2239-F7B0-2A66-0B0BE07F0BFF}"/>
                    </a:ext>
                  </a:extLst>
                </p:cNvPr>
                <p:cNvGraphicFramePr>
                  <a:graphicFrameLocks/>
                </p:cNvGraphicFramePr>
                <p:nvPr>
                  <p:extLst>
                    <p:ext uri="{D42A27DB-BD31-4B8C-83A1-F6EECF244321}">
                      <p14:modId xmlns:p14="http://schemas.microsoft.com/office/powerpoint/2010/main" val="2616266270"/>
                    </p:ext>
                  </p:extLst>
                </p:nvPr>
              </p:nvGraphicFramePr>
              <p:xfrm>
                <a:off x="4022773" y="1547961"/>
                <a:ext cx="900000" cy="900000"/>
              </p:xfrm>
              <a:graphic>
                <a:graphicData uri="http://schemas.openxmlformats.org/drawingml/2006/chart">
                  <c:chart xmlns:c="http://schemas.openxmlformats.org/drawingml/2006/chart" xmlns:r="http://schemas.openxmlformats.org/officeDocument/2006/relationships" r:id="rId3"/>
                </a:graphicData>
              </a:graphic>
            </p:graphicFrame>
            <p:sp>
              <p:nvSpPr>
                <p:cNvPr id="30" name="TextBox 29">
                  <a:extLst>
                    <a:ext uri="{FF2B5EF4-FFF2-40B4-BE49-F238E27FC236}">
                      <a16:creationId xmlns:a16="http://schemas.microsoft.com/office/drawing/2014/main" id="{42088B25-1481-57AF-0435-6216FCB93BBD}"/>
                    </a:ext>
                  </a:extLst>
                </p:cNvPr>
                <p:cNvSpPr txBox="1"/>
                <p:nvPr/>
              </p:nvSpPr>
              <p:spPr>
                <a:xfrm>
                  <a:off x="4326098" y="1905628"/>
                  <a:ext cx="293349" cy="184666"/>
                </a:xfrm>
                <a:prstGeom prst="rect">
                  <a:avLst/>
                </a:prstGeom>
                <a:noFill/>
              </p:spPr>
              <p:txBody>
                <a:bodyPr wrap="none" lIns="0" tIns="0" rIns="0" bIns="0" rtlCol="0" anchor="ctr">
                  <a:spAutoFit/>
                </a:bodyPr>
                <a:lstStyle/>
                <a:p>
                  <a:pPr algn="ctr"/>
                  <a:r>
                    <a:rPr lang="en-CA" sz="1200" b="1" noProof="0" dirty="0">
                      <a:solidFill>
                        <a:schemeClr val="tx2"/>
                      </a:solidFill>
                      <a:latin typeface="Aptos" panose="020B0004020202020204" pitchFamily="34" charset="0"/>
                    </a:rPr>
                    <a:t>93</a:t>
                  </a:r>
                  <a:r>
                    <a:rPr lang="en-CA" sz="1200" b="1" noProof="0" dirty="0">
                      <a:latin typeface="Aptos" panose="020B0004020202020204" pitchFamily="34" charset="0"/>
                    </a:rPr>
                    <a:t>%</a:t>
                  </a:r>
                  <a:endParaRPr lang="en-CA" sz="1400" b="1" noProof="0" dirty="0">
                    <a:latin typeface="Aptos" panose="020B0004020202020204" pitchFamily="34" charset="0"/>
                  </a:endParaRPr>
                </a:p>
              </p:txBody>
            </p:sp>
          </p:grpSp>
          <p:sp>
            <p:nvSpPr>
              <p:cNvPr id="15" name="TextBox 14">
                <a:extLst>
                  <a:ext uri="{FF2B5EF4-FFF2-40B4-BE49-F238E27FC236}">
                    <a16:creationId xmlns:a16="http://schemas.microsoft.com/office/drawing/2014/main" id="{267AF9F5-072F-682F-0650-55CEFAC015AE}"/>
                  </a:ext>
                </a:extLst>
              </p:cNvPr>
              <p:cNvSpPr txBox="1"/>
              <p:nvPr/>
            </p:nvSpPr>
            <p:spPr>
              <a:xfrm>
                <a:off x="319771" y="5508079"/>
                <a:ext cx="2337435" cy="707886"/>
              </a:xfrm>
              <a:prstGeom prst="rect">
                <a:avLst/>
              </a:prstGeom>
              <a:noFill/>
            </p:spPr>
            <p:txBody>
              <a:bodyPr wrap="square" lIns="0" tIns="0" rIns="0" bIns="0">
                <a:spAutoFit/>
              </a:bodyPr>
              <a:lstStyle/>
              <a:p>
                <a:r>
                  <a:rPr lang="en-CA" sz="1200" b="1" noProof="0" dirty="0">
                    <a:solidFill>
                      <a:schemeClr val="tx2"/>
                    </a:solidFill>
                    <a:latin typeface="Aptos" panose="020B0004020202020204" pitchFamily="34" charset="0"/>
                  </a:rPr>
                  <a:t>Figure </a:t>
                </a:r>
                <a:r>
                  <a:rPr lang="en-CA" sz="1200" b="1" dirty="0">
                    <a:solidFill>
                      <a:schemeClr val="tx2"/>
                    </a:solidFill>
                    <a:latin typeface="Aptos" panose="020B0004020202020204" pitchFamily="34" charset="0"/>
                  </a:rPr>
                  <a:t>20</a:t>
                </a:r>
                <a:r>
                  <a:rPr lang="en-CA" sz="1200" b="1" noProof="0" dirty="0">
                    <a:solidFill>
                      <a:schemeClr val="tx2"/>
                    </a:solidFill>
                    <a:latin typeface="Aptos" panose="020B0004020202020204" pitchFamily="34" charset="0"/>
                  </a:rPr>
                  <a:t>: % Agreement interest in heritage places and feeling connected to nature</a:t>
                </a:r>
              </a:p>
              <a:p>
                <a:endParaRPr lang="en-CA" sz="1000" spc="20" noProof="0" dirty="0"/>
              </a:p>
            </p:txBody>
          </p:sp>
        </p:grpSp>
      </p:grpSp>
    </p:spTree>
    <p:extLst>
      <p:ext uri="{BB962C8B-B14F-4D97-AF65-F5344CB8AC3E}">
        <p14:creationId xmlns:p14="http://schemas.microsoft.com/office/powerpoint/2010/main" val="468895451"/>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500959-2664-B310-1E02-8AFB88FD7DC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73C265E7-F7AF-AA09-73B2-1247A32D279E}"/>
              </a:ext>
            </a:extLst>
          </p:cNvPr>
          <p:cNvSpPr>
            <a:spLocks noGrp="1"/>
          </p:cNvSpPr>
          <p:nvPr>
            <p:ph type="title"/>
          </p:nvPr>
        </p:nvSpPr>
        <p:spPr/>
        <p:txBody>
          <a:bodyPr/>
          <a:lstStyle/>
          <a:p>
            <a:r>
              <a:rPr lang="en-CA" noProof="0" dirty="0"/>
              <a:t>Minimizing Barriers</a:t>
            </a:r>
          </a:p>
        </p:txBody>
      </p:sp>
      <p:sp>
        <p:nvSpPr>
          <p:cNvPr id="3" name="Content Placeholder 2">
            <a:extLst>
              <a:ext uri="{FF2B5EF4-FFF2-40B4-BE49-F238E27FC236}">
                <a16:creationId xmlns:a16="http://schemas.microsoft.com/office/drawing/2014/main" id="{DE89CC2F-DD8C-5129-2146-3F865486075F}"/>
              </a:ext>
            </a:extLst>
          </p:cNvPr>
          <p:cNvSpPr>
            <a:spLocks noGrp="1"/>
          </p:cNvSpPr>
          <p:nvPr>
            <p:ph idx="13"/>
          </p:nvPr>
        </p:nvSpPr>
        <p:spPr>
          <a:xfrm>
            <a:off x="342900" y="932399"/>
            <a:ext cx="2376000" cy="7199591"/>
          </a:xfrm>
        </p:spPr>
        <p:txBody>
          <a:bodyPr/>
          <a:lstStyle/>
          <a:p>
            <a:pPr>
              <a:lnSpc>
                <a:spcPct val="115000"/>
              </a:lnSpc>
              <a:spcAft>
                <a:spcPts val="0"/>
              </a:spcAft>
            </a:pPr>
            <a:r>
              <a:rPr lang="en-CA" b="1" noProof="0" dirty="0"/>
              <a:t>Performance Measurement Review</a:t>
            </a:r>
          </a:p>
          <a:p>
            <a:pPr>
              <a:lnSpc>
                <a:spcPct val="115000"/>
              </a:lnSpc>
            </a:pPr>
            <a:r>
              <a:rPr lang="en-CA" noProof="0" dirty="0"/>
              <a:t>Two key observations, described below, emerged from a review of LTC performance measurement commitments, which focused on the indicators and strategies listed in the Program’s most recent Treasury Board Submission, approved in 2022.</a:t>
            </a:r>
          </a:p>
          <a:p>
            <a:pPr>
              <a:lnSpc>
                <a:spcPct val="115000"/>
              </a:lnSpc>
            </a:pPr>
            <a:r>
              <a:rPr lang="en-CA" noProof="0" dirty="0"/>
              <a:t>It was first noted that while plans for performance measurement were developed with the support of several Parks Canada internal service units (including GBA Plus, the Office of Internal Audit and Evaluation, the Access to Information and Privacy Office, and Performance and Analytics), these plans were not revisited with those units after funding was confirmed in 2022.</a:t>
            </a:r>
          </a:p>
          <a:p>
            <a:pPr>
              <a:lnSpc>
                <a:spcPct val="115000"/>
              </a:lnSpc>
            </a:pPr>
            <a:r>
              <a:rPr lang="en-CA" noProof="0" dirty="0"/>
              <a:t>While this reflects program staff’s ultimate responsibilities to collect data committed to in funding submissions, evidence also suggests that this led to missed opportunities for LTC staff to address implementation challenges and clarify any areas of uncertainty.</a:t>
            </a:r>
          </a:p>
          <a:p>
            <a:pPr>
              <a:lnSpc>
                <a:spcPct val="115000"/>
              </a:lnSpc>
            </a:pPr>
            <a:r>
              <a:rPr lang="en-CA" noProof="0" dirty="0"/>
              <a:t>Relative to this, evaluators also found that processes meant to support data monitoring, such as updating the Visitor Experience Performance Information Profile* to reflect new indicators and the inclusion of LTC data collection needs in Parks Canada’s five-year Departmental Evaluation Plan, were not completed.</a:t>
            </a:r>
          </a:p>
          <a:p>
            <a:pPr>
              <a:lnSpc>
                <a:spcPct val="115000"/>
              </a:lnSpc>
            </a:pPr>
            <a:endParaRPr lang="en-CA" noProof="0" dirty="0"/>
          </a:p>
          <a:p>
            <a:pPr>
              <a:lnSpc>
                <a:spcPct val="115000"/>
              </a:lnSpc>
            </a:pPr>
            <a:endParaRPr lang="en-CA" noProof="0" dirty="0"/>
          </a:p>
          <a:p>
            <a:pPr>
              <a:lnSpc>
                <a:spcPct val="115000"/>
              </a:lnSpc>
            </a:pPr>
            <a:endParaRPr lang="en-CA" noProof="0" dirty="0"/>
          </a:p>
        </p:txBody>
      </p:sp>
      <p:sp>
        <p:nvSpPr>
          <p:cNvPr id="4" name="Content Placeholder 3">
            <a:extLst>
              <a:ext uri="{FF2B5EF4-FFF2-40B4-BE49-F238E27FC236}">
                <a16:creationId xmlns:a16="http://schemas.microsoft.com/office/drawing/2014/main" id="{DE26D714-4D79-2FCD-0821-24ADCF269D57}"/>
              </a:ext>
            </a:extLst>
          </p:cNvPr>
          <p:cNvSpPr>
            <a:spLocks noGrp="1"/>
          </p:cNvSpPr>
          <p:nvPr>
            <p:ph idx="1"/>
          </p:nvPr>
        </p:nvSpPr>
        <p:spPr>
          <a:xfrm>
            <a:off x="2921662" y="914401"/>
            <a:ext cx="3636000" cy="3657600"/>
          </a:xfrm>
        </p:spPr>
        <p:txBody>
          <a:bodyPr/>
          <a:lstStyle/>
          <a:p>
            <a:pPr>
              <a:lnSpc>
                <a:spcPct val="115000"/>
              </a:lnSpc>
            </a:pPr>
            <a:r>
              <a:rPr lang="en-CA" noProof="0" dirty="0"/>
              <a:t>While not a formal requirement, it was further noted that Parks Canada’s GBA Plus Office did not follow up with LTC staff about the new identity-related indicators included in the funding submission (see p. 22). </a:t>
            </a:r>
          </a:p>
          <a:p>
            <a:pPr>
              <a:lnSpc>
                <a:spcPct val="115000"/>
              </a:lnSpc>
            </a:pPr>
            <a:r>
              <a:rPr lang="en-CA" noProof="0" dirty="0"/>
              <a:t>This may have provided additional opportunities to share and confirm data needs, as interviews also found low levels of awareness about the new audiences listed in the 2022 GBA Plus strategy (racialized Canadians and people with disabilities) among urban hub staff. </a:t>
            </a:r>
          </a:p>
          <a:p>
            <a:pPr>
              <a:lnSpc>
                <a:spcPct val="115000"/>
              </a:lnSpc>
            </a:pPr>
            <a:r>
              <a:rPr lang="en-CA" noProof="0" dirty="0"/>
              <a:t>Lastly, and more broadly, interviews with Parks Canada staff found that policies and best practices for collecting monitoring, evaluation, and reporting data required clarification. Key areas for this included how to collect personal information in alignment with privacy laws and GBA Plus requirements (also noted on p. 24) as well as guidance for collecting feedback or other opinion-based data from program participants for evaluation purposes (see Annex A p. 47 for more details).</a:t>
            </a:r>
          </a:p>
          <a:p>
            <a:pPr>
              <a:lnSpc>
                <a:spcPct val="115000"/>
              </a:lnSpc>
            </a:pPr>
            <a:r>
              <a:rPr lang="en-CA" noProof="0" dirty="0"/>
              <a:t> </a:t>
            </a:r>
            <a:endParaRPr lang="en-CA" noProof="0" dirty="0">
              <a:latin typeface="Segoe UI" panose="020B0502040204020203" pitchFamily="34" charset="0"/>
            </a:endParaRPr>
          </a:p>
        </p:txBody>
      </p:sp>
      <p:sp>
        <p:nvSpPr>
          <p:cNvPr id="8" name="TextBox 7">
            <a:extLst>
              <a:ext uri="{FF2B5EF4-FFF2-40B4-BE49-F238E27FC236}">
                <a16:creationId xmlns:a16="http://schemas.microsoft.com/office/drawing/2014/main" id="{E3E2487C-C1C5-567A-97F9-7C13D55832A3}"/>
              </a:ext>
            </a:extLst>
          </p:cNvPr>
          <p:cNvSpPr txBox="1"/>
          <p:nvPr/>
        </p:nvSpPr>
        <p:spPr>
          <a:xfrm>
            <a:off x="3413107" y="4732865"/>
            <a:ext cx="2482367" cy="490391"/>
          </a:xfrm>
          <a:prstGeom prst="rect">
            <a:avLst/>
          </a:prstGeom>
          <a:noFill/>
          <a:ln>
            <a:solidFill>
              <a:schemeClr val="bg2"/>
            </a:solidFill>
          </a:ln>
        </p:spPr>
        <p:txBody>
          <a:bodyPr wrap="square" lIns="72000" rIns="72000">
            <a:spAutoFit/>
          </a:bodyPr>
          <a:lstStyle/>
          <a:p>
            <a:pPr algn="ctr">
              <a:lnSpc>
                <a:spcPct val="110000"/>
              </a:lnSpc>
            </a:pPr>
            <a:r>
              <a:rPr lang="en-CA" sz="1200" noProof="0" dirty="0">
                <a:latin typeface="Aptos" panose="020B0004020202020204" pitchFamily="34" charset="0"/>
              </a:rPr>
              <a:t>These findings are addressed in Recommendation 1</a:t>
            </a:r>
            <a:endParaRPr lang="en-CA" sz="1200" noProof="0" dirty="0">
              <a:solidFill>
                <a:schemeClr val="tx1"/>
              </a:solidFill>
              <a:latin typeface="Aptos" panose="020B0004020202020204" pitchFamily="34" charset="0"/>
            </a:endParaRPr>
          </a:p>
        </p:txBody>
      </p:sp>
      <p:sp>
        <p:nvSpPr>
          <p:cNvPr id="7" name="TextBox 6">
            <a:extLst>
              <a:ext uri="{FF2B5EF4-FFF2-40B4-BE49-F238E27FC236}">
                <a16:creationId xmlns:a16="http://schemas.microsoft.com/office/drawing/2014/main" id="{0BA31157-4314-DE32-4E5E-6DA2D0BC3A45}"/>
              </a:ext>
            </a:extLst>
          </p:cNvPr>
          <p:cNvSpPr txBox="1"/>
          <p:nvPr/>
        </p:nvSpPr>
        <p:spPr>
          <a:xfrm>
            <a:off x="342900" y="8445524"/>
            <a:ext cx="5552574" cy="461665"/>
          </a:xfrm>
          <a:prstGeom prst="rect">
            <a:avLst/>
          </a:prstGeom>
          <a:noFill/>
        </p:spPr>
        <p:txBody>
          <a:bodyPr wrap="square" lIns="0" tIns="0" rIns="0" bIns="0">
            <a:spAutoFit/>
          </a:bodyPr>
          <a:lstStyle/>
          <a:p>
            <a:r>
              <a:rPr lang="en-CA" sz="1000" noProof="0" dirty="0"/>
              <a:t>*Performance Information Profiles </a:t>
            </a:r>
            <a:r>
              <a:rPr lang="en-CA" sz="1000" noProof="0" dirty="0">
                <a:solidFill>
                  <a:srgbClr val="0A0A0A"/>
                </a:solidFill>
              </a:rPr>
              <a:t>list outcomes, performance indicators, data sources, and  targets for all government programs. They serve as a guide for collecting and reporting information required to manage and evaluate programs.</a:t>
            </a:r>
            <a:endParaRPr lang="en-CA" sz="1000" noProof="0" dirty="0"/>
          </a:p>
        </p:txBody>
      </p:sp>
      <p:sp>
        <p:nvSpPr>
          <p:cNvPr id="21" name="TextBox 20">
            <a:extLst>
              <a:ext uri="{FF2B5EF4-FFF2-40B4-BE49-F238E27FC236}">
                <a16:creationId xmlns:a16="http://schemas.microsoft.com/office/drawing/2014/main" id="{A5E91012-128B-6E77-01CA-F93F5E0ACCAC}"/>
              </a:ext>
            </a:extLst>
          </p:cNvPr>
          <p:cNvSpPr txBox="1"/>
          <p:nvPr/>
        </p:nvSpPr>
        <p:spPr>
          <a:xfrm>
            <a:off x="2921662" y="5671029"/>
            <a:ext cx="3593438" cy="2271391"/>
          </a:xfrm>
          <a:prstGeom prst="rect">
            <a:avLst/>
          </a:prstGeom>
          <a:noFill/>
        </p:spPr>
        <p:txBody>
          <a:bodyPr wrap="square" lIns="0" tIns="0" rIns="0" bIns="0">
            <a:spAutoFit/>
          </a:bodyPr>
          <a:lstStyle/>
          <a:p>
            <a:pPr marL="0" marR="0" lvl="1" indent="0" algn="l" defTabSz="1219170" rtl="0" eaLnBrk="1" fontAlgn="auto" latinLnBrk="0" hangingPunct="1">
              <a:lnSpc>
                <a:spcPct val="115000"/>
              </a:lnSpc>
              <a:spcBef>
                <a:spcPts val="600"/>
              </a:spcBef>
              <a:spcAft>
                <a:spcPts val="0"/>
              </a:spcAft>
              <a:buClrTx/>
              <a:buSzTx/>
              <a:buFont typeface="Arial" panose="020B0604020202020204" pitchFamily="34" charset="0"/>
              <a:buChar char="​"/>
              <a:tabLst/>
              <a:defRPr/>
            </a:pPr>
            <a:r>
              <a:rPr kumimoji="0" lang="en-CA" sz="1400" b="0" i="0" u="none" strike="noStrike" kern="1200" cap="none" spc="30" normalizeH="0" baseline="0" noProof="0" dirty="0">
                <a:ln>
                  <a:noFill/>
                </a:ln>
                <a:solidFill>
                  <a:srgbClr val="007C7C"/>
                </a:solidFill>
                <a:effectLst/>
                <a:uLnTx/>
                <a:uFillTx/>
                <a:latin typeface="HelveticaNeue LT 55 Roman" panose="020B0604020202020204" pitchFamily="34" charset="0"/>
                <a:ea typeface="+mn-ea"/>
                <a:cs typeface="+mn-cs"/>
              </a:rPr>
              <a:t>Key Findings</a:t>
            </a:r>
          </a:p>
          <a:p>
            <a:pPr marL="0" marR="0" lvl="1" indent="0" algn="l" defTabSz="1219170" rtl="0" eaLnBrk="1" fontAlgn="auto" latinLnBrk="0" hangingPunct="1">
              <a:lnSpc>
                <a:spcPct val="115000"/>
              </a:lnSpc>
              <a:spcBef>
                <a:spcPts val="0"/>
              </a:spcBef>
              <a:spcAft>
                <a:spcPts val="600"/>
              </a:spcAft>
              <a:buClrTx/>
              <a:buSzTx/>
              <a:buFont typeface="Arial" panose="020B0604020202020204" pitchFamily="34" charset="0"/>
              <a:buChar char="​"/>
              <a:tabLst/>
              <a:defRPr/>
            </a:pPr>
            <a:r>
              <a:rPr kumimoji="0" lang="en-CA" sz="1100" b="0" i="0" u="none" strike="noStrike" kern="1200" cap="none" spc="0" normalizeH="0" baseline="0" noProof="0" dirty="0">
                <a:ln>
                  <a:noFill/>
                </a:ln>
                <a:solidFill>
                  <a:schemeClr val="tx2"/>
                </a:solidFill>
                <a:effectLst/>
                <a:uLnTx/>
                <a:uFillTx/>
                <a:latin typeface="Microsoft New Tai Lue"/>
                <a:ea typeface="+mn-ea"/>
                <a:cs typeface="+mn-cs"/>
              </a:rPr>
              <a:t>Evidence presented in this section speak to the quality of LTC’s overnight camping and paddling experiences, which were seen by participants and local urban hub partners as highly enjoyable, effective at sharing new skills, and</a:t>
            </a:r>
            <a:r>
              <a:rPr kumimoji="0" lang="en-CA" sz="1100" b="0" i="0" u="none" strike="noStrike" kern="1200" cap="none" spc="0" normalizeH="0" baseline="0" noProof="0" dirty="0">
                <a:ln>
                  <a:noFill/>
                </a:ln>
                <a:solidFill>
                  <a:schemeClr val="tx2"/>
                </a:solidFill>
                <a:effectLst/>
                <a:uLnTx/>
                <a:uFillTx/>
                <a:latin typeface="HelveticaNeue LT 55 Roman" panose="020B0604020202020204" pitchFamily="34" charset="0"/>
                <a:ea typeface="+mn-ea"/>
                <a:cs typeface="+mn-cs"/>
              </a:rPr>
              <a:t> </a:t>
            </a:r>
            <a:r>
              <a:rPr kumimoji="0" lang="en-CA" sz="1100" b="0" i="0" u="none" strike="noStrike" kern="1200" cap="none" spc="0" normalizeH="0" baseline="0" noProof="0" dirty="0">
                <a:ln>
                  <a:noFill/>
                </a:ln>
                <a:solidFill>
                  <a:schemeClr val="tx2"/>
                </a:solidFill>
                <a:effectLst/>
                <a:uLnTx/>
                <a:uFillTx/>
                <a:latin typeface="Microsoft New Tai Lue"/>
                <a:ea typeface="+mn-ea"/>
                <a:cs typeface="+mn-cs"/>
              </a:rPr>
              <a:t>welcoming to diverse groups. </a:t>
            </a:r>
          </a:p>
          <a:p>
            <a:pPr marL="0" marR="0" lvl="1" indent="0" algn="l" defTabSz="1219170" rtl="0" eaLnBrk="1" fontAlgn="auto" latinLnBrk="0" hangingPunct="1">
              <a:lnSpc>
                <a:spcPct val="115000"/>
              </a:lnSpc>
              <a:spcBef>
                <a:spcPts val="0"/>
              </a:spcBef>
              <a:spcAft>
                <a:spcPts val="600"/>
              </a:spcAft>
              <a:buClrTx/>
              <a:buSzTx/>
              <a:buFont typeface="Arial" panose="020B0604020202020204" pitchFamily="34" charset="0"/>
              <a:buChar char="​"/>
              <a:tabLst/>
              <a:defRPr/>
            </a:pPr>
            <a:r>
              <a:rPr lang="en-CA" sz="1100" noProof="0" dirty="0">
                <a:solidFill>
                  <a:schemeClr val="tx2"/>
                </a:solidFill>
                <a:latin typeface="Microsoft New Tai Lue"/>
              </a:rPr>
              <a:t>Important data gaps were also noted, particularly in terms of the Program’s long-term outcomes and target audiences. A file and policy review identified opportunities to better support the collection of program performance data.</a:t>
            </a:r>
            <a:endParaRPr kumimoji="0" lang="en-CA" sz="1100" b="0" i="0" u="none" strike="noStrike" kern="1200" cap="none" spc="0" normalizeH="0" baseline="0" noProof="0" dirty="0">
              <a:ln>
                <a:noFill/>
              </a:ln>
              <a:solidFill>
                <a:schemeClr val="tx2"/>
              </a:solidFill>
              <a:effectLst/>
              <a:uLnTx/>
              <a:uFillTx/>
              <a:latin typeface="Microsoft New Tai Lue"/>
              <a:ea typeface="+mn-ea"/>
              <a:cs typeface="+mn-cs"/>
            </a:endParaRPr>
          </a:p>
        </p:txBody>
      </p:sp>
      <p:cxnSp>
        <p:nvCxnSpPr>
          <p:cNvPr id="14" name="Straight Connector 13">
            <a:extLst>
              <a:ext uri="{FF2B5EF4-FFF2-40B4-BE49-F238E27FC236}">
                <a16:creationId xmlns:a16="http://schemas.microsoft.com/office/drawing/2014/main" id="{53EFFB01-9BCB-7091-C2D3-7E50528CEF30}"/>
              </a:ext>
            </a:extLst>
          </p:cNvPr>
          <p:cNvCxnSpPr/>
          <p:nvPr/>
        </p:nvCxnSpPr>
        <p:spPr>
          <a:xfrm>
            <a:off x="342900" y="8334636"/>
            <a:ext cx="2134578"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3700544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AD4C24"/>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2134856" y="4597565"/>
            <a:ext cx="4723144" cy="591265"/>
          </a:xfrm>
        </p:spPr>
        <p:txBody>
          <a:bodyPr/>
          <a:lstStyle/>
          <a:p>
            <a:r>
              <a:rPr lang="en-CA" sz="7200" spc="0" noProof="0" dirty="0"/>
              <a:t>Efficiency</a:t>
            </a:r>
          </a:p>
        </p:txBody>
      </p:sp>
      <p:pic>
        <p:nvPicPr>
          <p:cNvPr id="4" name="Picture 3">
            <a:extLst>
              <a:ext uri="{C183D7F6-B498-43B3-948B-1728B52AA6E4}">
                <adec:decorative xmlns:adec="http://schemas.microsoft.com/office/drawing/2017/decorative" val="1"/>
              </a:ext>
            </a:extLst>
          </p:cNvPr>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295459" y="4208682"/>
            <a:ext cx="1836000" cy="1836000"/>
          </a:xfrm>
          <a:prstGeom prst="rect">
            <a:avLst/>
          </a:prstGeom>
        </p:spPr>
      </p:pic>
    </p:spTree>
    <p:extLst>
      <p:ext uri="{BB962C8B-B14F-4D97-AF65-F5344CB8AC3E}">
        <p14:creationId xmlns:p14="http://schemas.microsoft.com/office/powerpoint/2010/main" val="386352933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220AB324-FB60-C6B2-E4DD-73F98984FCB6}"/>
              </a:ext>
            </a:extLst>
          </p:cNvPr>
          <p:cNvSpPr/>
          <p:nvPr/>
        </p:nvSpPr>
        <p:spPr>
          <a:xfrm>
            <a:off x="2882362" y="1152029"/>
            <a:ext cx="3800356" cy="2169331"/>
          </a:xfrm>
          <a:prstGeom prst="rect">
            <a:avLst/>
          </a:prstGeom>
          <a:solidFill>
            <a:srgbClr val="F6F3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5000"/>
              </a:lnSpc>
            </a:pPr>
            <a:endParaRPr lang="en-CA" b="1" noProof="0" dirty="0">
              <a:solidFill>
                <a:schemeClr val="tx2"/>
              </a:solidFill>
              <a:latin typeface="+mj-lt"/>
            </a:endParaRPr>
          </a:p>
        </p:txBody>
      </p:sp>
      <p:sp>
        <p:nvSpPr>
          <p:cNvPr id="2" name="Title 1">
            <a:extLst>
              <a:ext uri="{FF2B5EF4-FFF2-40B4-BE49-F238E27FC236}">
                <a16:creationId xmlns:a16="http://schemas.microsoft.com/office/drawing/2014/main" id="{CBFCAF6E-5C36-AB44-ECC9-6821A5E90849}"/>
              </a:ext>
            </a:extLst>
          </p:cNvPr>
          <p:cNvSpPr>
            <a:spLocks noGrp="1"/>
          </p:cNvSpPr>
          <p:nvPr>
            <p:ph type="title"/>
          </p:nvPr>
        </p:nvSpPr>
        <p:spPr/>
        <p:txBody>
          <a:bodyPr/>
          <a:lstStyle/>
          <a:p>
            <a:r>
              <a:rPr lang="en-CA" sz="2400" noProof="0" dirty="0"/>
              <a:t>Resources and Planned Expenditures</a:t>
            </a:r>
          </a:p>
        </p:txBody>
      </p:sp>
      <p:sp>
        <p:nvSpPr>
          <p:cNvPr id="4" name="Text Placeholder 3">
            <a:extLst>
              <a:ext uri="{FF2B5EF4-FFF2-40B4-BE49-F238E27FC236}">
                <a16:creationId xmlns:a16="http://schemas.microsoft.com/office/drawing/2014/main" id="{A3A4DCC5-827B-1F63-E9EC-EDD15A53B5D8}"/>
              </a:ext>
            </a:extLst>
          </p:cNvPr>
          <p:cNvSpPr>
            <a:spLocks noGrp="1"/>
          </p:cNvSpPr>
          <p:nvPr>
            <p:ph idx="13"/>
          </p:nvPr>
        </p:nvSpPr>
        <p:spPr>
          <a:xfrm>
            <a:off x="342900" y="2210076"/>
            <a:ext cx="2304000" cy="6292655"/>
          </a:xfrm>
        </p:spPr>
        <p:txBody>
          <a:bodyPr/>
          <a:lstStyle/>
          <a:p>
            <a:pPr lvl="1">
              <a:lnSpc>
                <a:spcPct val="114000"/>
              </a:lnSpc>
              <a:buNone/>
            </a:pPr>
            <a:r>
              <a:rPr lang="en-CA" sz="1400" kern="100" spc="30" noProof="0" dirty="0">
                <a:ea typeface="Aptos" panose="020B0004020202020204" pitchFamily="34" charset="0"/>
                <a:cs typeface="Times New Roman" panose="02020603050405020304" pitchFamily="18" charset="0"/>
              </a:rPr>
              <a:t>Program Resources</a:t>
            </a:r>
          </a:p>
          <a:p>
            <a:pPr lvl="1">
              <a:lnSpc>
                <a:spcPct val="114000"/>
              </a:lnSpc>
              <a:spcAft>
                <a:spcPts val="600"/>
              </a:spcAft>
              <a:buNone/>
            </a:pPr>
            <a:r>
              <a:rPr lang="en-CA" sz="1100" noProof="0" dirty="0">
                <a:solidFill>
                  <a:schemeClr val="tx2"/>
                </a:solidFill>
                <a:latin typeface="+mn-lt"/>
              </a:rPr>
              <a:t>Since its expansion, LTC has primarily been supported by external funds, with some supplemental resources provided by Parks Canada operational budgets.</a:t>
            </a:r>
          </a:p>
          <a:p>
            <a:pPr lvl="1">
              <a:lnSpc>
                <a:spcPct val="114000"/>
              </a:lnSpc>
              <a:spcAft>
                <a:spcPts val="600"/>
              </a:spcAft>
              <a:buNone/>
            </a:pPr>
            <a:r>
              <a:rPr lang="en-CA" sz="1100" noProof="0" dirty="0">
                <a:solidFill>
                  <a:schemeClr val="tx2"/>
                </a:solidFill>
                <a:latin typeface="+mn-lt"/>
              </a:rPr>
              <a:t>In 2016, LTC received $6.3 million over five years (2016-17 to 2020-21) from the federal government to create the expanded version of the Program. Funding was then renewed in Budget 2021, with $5.95 million allocated for fiscal years 2022-23 to 2026-27. </a:t>
            </a:r>
          </a:p>
          <a:p>
            <a:pPr lvl="1">
              <a:lnSpc>
                <a:spcPct val="114000"/>
              </a:lnSpc>
              <a:spcAft>
                <a:spcPts val="600"/>
              </a:spcAft>
              <a:buNone/>
            </a:pPr>
            <a:r>
              <a:rPr lang="en-CA" sz="1100" noProof="0" dirty="0">
                <a:solidFill>
                  <a:schemeClr val="tx2"/>
                </a:solidFill>
                <a:latin typeface="+mn-lt"/>
              </a:rPr>
              <a:t>Additionally, LTC’s student workforce, typically in teams of six to eight per urban hub, has been supported by two funding programs, beginning with the Green Jobs Initiative (2017-18 to 2019-20), and followed by the Youth Employment and Skills Strategy (YESS). Some hubs also offer positions through the winter for program delivery and development.</a:t>
            </a:r>
          </a:p>
          <a:p>
            <a:pPr lvl="1">
              <a:lnSpc>
                <a:spcPct val="114000"/>
              </a:lnSpc>
              <a:spcAft>
                <a:spcPts val="600"/>
              </a:spcAft>
              <a:buNone/>
            </a:pPr>
            <a:r>
              <a:rPr lang="en-CA" sz="1100" noProof="0" dirty="0">
                <a:solidFill>
                  <a:schemeClr val="tx2"/>
                </a:solidFill>
                <a:latin typeface="+mn-lt"/>
              </a:rPr>
              <a:t>Finally, a national partnership with Mountain Equipment Company (MEC) in place from 2017 to 2024 provided financial contributions as well as sufficient camping equipment for each of the urban hubs.</a:t>
            </a:r>
            <a:endParaRPr lang="en-CA" sz="1100" noProof="0" dirty="0">
              <a:solidFill>
                <a:schemeClr val="tx2"/>
              </a:solidFill>
              <a:highlight>
                <a:srgbClr val="FFFF00"/>
              </a:highlight>
              <a:latin typeface="+mn-lt"/>
            </a:endParaRPr>
          </a:p>
          <a:p>
            <a:pPr lvl="1">
              <a:lnSpc>
                <a:spcPct val="114000"/>
              </a:lnSpc>
              <a:spcAft>
                <a:spcPts val="600"/>
              </a:spcAft>
              <a:buNone/>
            </a:pPr>
            <a:endParaRPr lang="en-CA" sz="1100" noProof="0" dirty="0">
              <a:solidFill>
                <a:schemeClr val="tx2"/>
              </a:solidFill>
              <a:latin typeface="+mn-lt"/>
            </a:endParaRPr>
          </a:p>
          <a:p>
            <a:pPr lvl="1">
              <a:lnSpc>
                <a:spcPct val="114000"/>
              </a:lnSpc>
              <a:spcAft>
                <a:spcPts val="600"/>
              </a:spcAft>
              <a:buNone/>
            </a:pPr>
            <a:endParaRPr lang="en-CA" sz="1100" noProof="0" dirty="0">
              <a:solidFill>
                <a:schemeClr val="tx2"/>
              </a:solidFill>
              <a:latin typeface="+mn-lt"/>
            </a:endParaRPr>
          </a:p>
        </p:txBody>
      </p:sp>
      <p:sp>
        <p:nvSpPr>
          <p:cNvPr id="11" name="Content Placeholder 4">
            <a:extLst>
              <a:ext uri="{FF2B5EF4-FFF2-40B4-BE49-F238E27FC236}">
                <a16:creationId xmlns:a16="http://schemas.microsoft.com/office/drawing/2014/main" id="{2BDFC756-373F-CA6B-5ACD-031ADC27473D}"/>
              </a:ext>
            </a:extLst>
          </p:cNvPr>
          <p:cNvSpPr txBox="1">
            <a:spLocks/>
          </p:cNvSpPr>
          <p:nvPr/>
        </p:nvSpPr>
        <p:spPr>
          <a:xfrm>
            <a:off x="2915100" y="3473659"/>
            <a:ext cx="3672000" cy="4703371"/>
          </a:xfrm>
          <a:prstGeom prst="rect">
            <a:avLst/>
          </a:prstGeom>
        </p:spPr>
        <p:txBody>
          <a:bodyPr vert="horz" lIns="0" tIns="0" rIns="0" bIns="0" rtlCol="0">
            <a:noAutofit/>
          </a:bodyPr>
          <a:lstStyle>
            <a:lvl1pPr marL="0" indent="0" algn="l" defTabSz="1219170" rtl="0" eaLnBrk="1" latinLnBrk="0" hangingPunct="1">
              <a:lnSpc>
                <a:spcPct val="120000"/>
              </a:lnSpc>
              <a:spcBef>
                <a:spcPts val="0"/>
              </a:spcBef>
              <a:spcAft>
                <a:spcPts val="600"/>
              </a:spcAft>
              <a:buFont typeface="Arial" panose="020B0604020202020204" pitchFamily="34" charset="0"/>
              <a:buChar char="​"/>
              <a:defRPr sz="1100" b="0" i="0" kern="1200">
                <a:solidFill>
                  <a:schemeClr val="tx2"/>
                </a:solidFill>
                <a:latin typeface="+mn-lt"/>
                <a:ea typeface="+mn-ea"/>
                <a:cs typeface="+mn-cs"/>
              </a:defRPr>
            </a:lvl1pPr>
            <a:lvl2pPr marL="0" indent="0" algn="l" defTabSz="1219170" rtl="0" eaLnBrk="1" latinLnBrk="0" hangingPunct="1">
              <a:lnSpc>
                <a:spcPct val="120000"/>
              </a:lnSpc>
              <a:spcBef>
                <a:spcPts val="0"/>
              </a:spcBef>
              <a:spcAft>
                <a:spcPts val="0"/>
              </a:spcAft>
              <a:buFont typeface="Arial" panose="020B0604020202020204" pitchFamily="34" charset="0"/>
              <a:buChar char="​"/>
              <a:defRPr sz="1200" i="0" kern="1200">
                <a:solidFill>
                  <a:srgbClr val="007C7C"/>
                </a:solidFill>
                <a:latin typeface="HelveticaNeue LT 55 Roman" panose="020B0604020202020204" pitchFamily="34" charset="0"/>
                <a:ea typeface="+mn-ea"/>
                <a:cs typeface="+mn-cs"/>
              </a:defRPr>
            </a:lvl2pPr>
            <a:lvl3pPr marL="0" indent="0" algn="l" defTabSz="1219170" rtl="0" eaLnBrk="1" latinLnBrk="0" hangingPunct="1">
              <a:lnSpc>
                <a:spcPct val="120000"/>
              </a:lnSpc>
              <a:spcBef>
                <a:spcPts val="800"/>
              </a:spcBef>
              <a:spcAft>
                <a:spcPts val="0"/>
              </a:spcAft>
              <a:buFont typeface="Arial" panose="020B0604020202020204" pitchFamily="34" charset="0"/>
              <a:buChar char="​"/>
              <a:defRPr sz="1600" b="0" kern="1200" baseline="0">
                <a:solidFill>
                  <a:srgbClr val="007C7C"/>
                </a:solidFill>
                <a:latin typeface="HelveticaNeue LT 45 Light" panose="020B0403020202020204" pitchFamily="34" charset="0"/>
                <a:ea typeface="+mn-ea"/>
                <a:cs typeface="Microsoft New Tai Lue" panose="020B0502040204020203" pitchFamily="34" charset="0"/>
              </a:defRPr>
            </a:lvl3pPr>
            <a:lvl4pPr marL="0" indent="0" algn="l" defTabSz="1219170" rtl="0" eaLnBrk="1" latinLnBrk="0" hangingPunct="1">
              <a:lnSpc>
                <a:spcPct val="120000"/>
              </a:lnSpc>
              <a:spcBef>
                <a:spcPts val="0"/>
              </a:spcBef>
              <a:spcAft>
                <a:spcPts val="600"/>
              </a:spcAft>
              <a:buFont typeface="Arial" panose="020B0604020202020204" pitchFamily="34" charset="0"/>
              <a:buChar char="​"/>
              <a:defRPr sz="1200" b="1" kern="1200">
                <a:solidFill>
                  <a:schemeClr val="tx2"/>
                </a:solidFill>
                <a:latin typeface="Microsoft New Tai Lue" panose="020B0502040204020203" pitchFamily="34" charset="0"/>
                <a:ea typeface="+mn-ea"/>
                <a:cs typeface="Microsoft New Tai Lue" panose="020B0502040204020203" pitchFamily="34" charset="0"/>
              </a:defRPr>
            </a:lvl4pPr>
            <a:lvl5pPr marL="228594" indent="-228594" algn="l" defTabSz="1219170" rtl="0" eaLnBrk="1" latinLnBrk="0" hangingPunct="1">
              <a:lnSpc>
                <a:spcPct val="120000"/>
              </a:lnSpc>
              <a:spcBef>
                <a:spcPts val="0"/>
              </a:spcBef>
              <a:spcAft>
                <a:spcPts val="600"/>
              </a:spcAft>
              <a:buFont typeface="Arial" panose="020B0604020202020204" pitchFamily="34" charset="0"/>
              <a:buChar char="•"/>
              <a:defRPr sz="1100" kern="1200">
                <a:solidFill>
                  <a:schemeClr val="tx2"/>
                </a:solidFill>
                <a:latin typeface="Microsoft New Tai Lue" panose="020B0502040204020203" pitchFamily="34" charset="0"/>
                <a:ea typeface="+mn-ea"/>
                <a:cs typeface="Microsoft New Tai Lue" panose="020B0502040204020203" pitchFamily="34" charset="0"/>
              </a:defRPr>
            </a:lvl5pPr>
            <a:lvl6pPr marL="228594" indent="0" algn="l" defTabSz="1219170" rtl="0" eaLnBrk="1" latinLnBrk="0" hangingPunct="1">
              <a:lnSpc>
                <a:spcPct val="120000"/>
              </a:lnSpc>
              <a:spcBef>
                <a:spcPts val="0"/>
              </a:spcBef>
              <a:spcAft>
                <a:spcPts val="600"/>
              </a:spcAft>
              <a:buFont typeface="Arial" panose="020B0604020202020204" pitchFamily="34" charset="0"/>
              <a:buNone/>
              <a:defRPr sz="1050" kern="1200" baseline="0">
                <a:solidFill>
                  <a:schemeClr val="tx2"/>
                </a:solidFill>
                <a:latin typeface="+mn-lt"/>
                <a:ea typeface="+mn-ea"/>
                <a:cs typeface="+mn-cs"/>
              </a:defRPr>
            </a:lvl6pPr>
            <a:lvl7pPr marL="0" indent="0" algn="l" defTabSz="1219170" rtl="0" eaLnBrk="1" latinLnBrk="0" hangingPunct="1">
              <a:spcBef>
                <a:spcPts val="800"/>
              </a:spcBef>
              <a:spcAft>
                <a:spcPts val="800"/>
              </a:spcAft>
              <a:buClr>
                <a:schemeClr val="bg2"/>
              </a:buClr>
              <a:buFont typeface="Arial" panose="020B0604020202020204" pitchFamily="34" charset="0"/>
              <a:buChar char="​"/>
              <a:defRPr sz="1400" i="0" kern="1200" baseline="0">
                <a:solidFill>
                  <a:srgbClr val="8C8974"/>
                </a:solidFill>
                <a:latin typeface="Corbel" panose="020B0503020204020204" pitchFamily="34" charset="0"/>
                <a:ea typeface="+mn-ea"/>
                <a:cs typeface="+mn-cs"/>
              </a:defRPr>
            </a:lvl7pPr>
            <a:lvl8pPr marL="228594" indent="-228594" algn="l" defTabSz="1219170" rtl="0" eaLnBrk="1" latinLnBrk="0" hangingPunct="1">
              <a:spcBef>
                <a:spcPts val="0"/>
              </a:spcBef>
              <a:spcAft>
                <a:spcPts val="800"/>
              </a:spcAft>
              <a:buFont typeface="Arial" panose="020B0604020202020204" pitchFamily="34" charset="0"/>
              <a:buChar char="•"/>
              <a:defRPr sz="1200" kern="1200">
                <a:solidFill>
                  <a:srgbClr val="8C8974"/>
                </a:solidFill>
                <a:latin typeface="Corbel" panose="020B0503020204020204" pitchFamily="34" charset="0"/>
                <a:ea typeface="+mn-ea"/>
                <a:cs typeface="+mn-cs"/>
              </a:defRPr>
            </a:lvl8pPr>
            <a:lvl9pPr marL="459306" indent="-230712" algn="l" defTabSz="1219170" rtl="0" eaLnBrk="1" latinLnBrk="0" hangingPunct="1">
              <a:spcBef>
                <a:spcPct val="20000"/>
              </a:spcBef>
              <a:spcAft>
                <a:spcPts val="800"/>
              </a:spcAft>
              <a:buFont typeface="Arial" panose="020B0604020202020204" pitchFamily="34" charset="0"/>
              <a:buChar char="•"/>
              <a:defRPr sz="1050" kern="1200">
                <a:solidFill>
                  <a:srgbClr val="8C8974"/>
                </a:solidFill>
                <a:latin typeface="Corbel" panose="020B0503020204020204" pitchFamily="34" charset="0"/>
                <a:ea typeface="+mn-ea"/>
                <a:cs typeface="+mn-cs"/>
              </a:defRPr>
            </a:lvl9pPr>
          </a:lstStyle>
          <a:p>
            <a:pPr>
              <a:lnSpc>
                <a:spcPct val="114000"/>
              </a:lnSpc>
            </a:pPr>
            <a:r>
              <a:rPr lang="en-CA" kern="100" noProof="0" dirty="0">
                <a:cs typeface="Times New Roman" panose="02020603050405020304" pitchFamily="18" charset="0"/>
              </a:rPr>
              <a:t>Figure 19 above provides an overview of planned annual spending for the LTC Program from 2022-23 to 2026-27. Salaries and wages made up the largest proportion, followed by goods and services, and internal services*. </a:t>
            </a:r>
          </a:p>
          <a:p>
            <a:pPr>
              <a:lnSpc>
                <a:spcPct val="114000"/>
              </a:lnSpc>
            </a:pPr>
            <a:r>
              <a:rPr lang="en-CA" kern="100" noProof="0" dirty="0">
                <a:cs typeface="Times New Roman" panose="02020603050405020304" pitchFamily="18" charset="0"/>
              </a:rPr>
              <a:t>Lower projected spending in 2026-27 reflects the closure of the Ottawa urban hub in 2025-26 and the winding down of activities in the Program’s final season.  </a:t>
            </a:r>
          </a:p>
          <a:p>
            <a:pPr lvl="1">
              <a:lnSpc>
                <a:spcPct val="114000"/>
              </a:lnSpc>
            </a:pPr>
            <a:r>
              <a:rPr lang="en-CA" sz="1400" kern="100" noProof="0" dirty="0">
                <a:cs typeface="Times New Roman" panose="02020603050405020304" pitchFamily="18" charset="0"/>
              </a:rPr>
              <a:t>Notes on Financial Data</a:t>
            </a:r>
          </a:p>
          <a:p>
            <a:pPr>
              <a:lnSpc>
                <a:spcPct val="114000"/>
              </a:lnSpc>
            </a:pPr>
            <a:r>
              <a:rPr lang="en-CA" noProof="0" dirty="0"/>
              <a:t>Tracking LTC expenditures across the Program’s timeline was challenging due to changes in funding sources and financial coding. Beginning in 2017-18, LTC spending was tracked as a component of the Canada 150 initiative. After new funding was announced in Budget 2021, a dedicated funding code was used to capture program expenses. </a:t>
            </a:r>
          </a:p>
          <a:p>
            <a:pPr>
              <a:lnSpc>
                <a:spcPct val="114000"/>
              </a:lnSpc>
            </a:pPr>
            <a:r>
              <a:rPr lang="en-CA" noProof="0" dirty="0"/>
              <a:t>Isolating LTC expenditures prior to 2022-23 required filtering Canada 150 expenditures by internal order descriptions, retaining items tagged “Learn-to Camp” or “Initiation au camping”. This method may have excluded expenditures coded to other internal order numbers.</a:t>
            </a:r>
          </a:p>
          <a:p>
            <a:pPr>
              <a:lnSpc>
                <a:spcPct val="114000"/>
              </a:lnSpc>
              <a:buNone/>
            </a:pPr>
            <a:r>
              <a:rPr lang="en-CA" noProof="0" dirty="0"/>
              <a:t>However, reported expenditures from 2022-23 and 2023-24 aligned with the allocations summarized in Figure 19, totalling approximately $1.1 million and $1.2 million, for each respective fiscal year.</a:t>
            </a:r>
          </a:p>
        </p:txBody>
      </p:sp>
      <p:sp>
        <p:nvSpPr>
          <p:cNvPr id="3" name="Content Placeholder 8">
            <a:extLst>
              <a:ext uri="{FF2B5EF4-FFF2-40B4-BE49-F238E27FC236}">
                <a16:creationId xmlns:a16="http://schemas.microsoft.com/office/drawing/2014/main" id="{B5EC6337-C6D8-C3E5-5E87-25B7D530B92A}"/>
              </a:ext>
            </a:extLst>
          </p:cNvPr>
          <p:cNvSpPr txBox="1">
            <a:spLocks/>
          </p:cNvSpPr>
          <p:nvPr/>
        </p:nvSpPr>
        <p:spPr>
          <a:xfrm>
            <a:off x="2646442" y="2088909"/>
            <a:ext cx="2339975" cy="3087687"/>
          </a:xfrm>
          <a:prstGeom prst="rect">
            <a:avLst/>
          </a:prstGeom>
        </p:spPr>
        <p:txBody>
          <a:bodyPr vert="horz" lIns="0" tIns="0" rIns="0" bIns="0" rtlCol="0">
            <a:noAutofit/>
          </a:bodyPr>
          <a:lstStyle>
            <a:lvl1pPr marL="0" indent="0" algn="l" defTabSz="1219170" rtl="0" eaLnBrk="1" latinLnBrk="0" hangingPunct="1">
              <a:lnSpc>
                <a:spcPct val="120000"/>
              </a:lnSpc>
              <a:spcBef>
                <a:spcPts val="0"/>
              </a:spcBef>
              <a:spcAft>
                <a:spcPts val="600"/>
              </a:spcAft>
              <a:buFont typeface="Arial" panose="020B0604020202020204" pitchFamily="34" charset="0"/>
              <a:buChar char="​"/>
              <a:defRPr sz="1100" b="0" i="0" kern="1200">
                <a:solidFill>
                  <a:schemeClr val="tx2"/>
                </a:solidFill>
                <a:latin typeface="+mn-lt"/>
                <a:ea typeface="+mn-ea"/>
                <a:cs typeface="+mn-cs"/>
              </a:defRPr>
            </a:lvl1pPr>
            <a:lvl2pPr marL="0" indent="0" algn="l" defTabSz="1219170" rtl="0" eaLnBrk="1" latinLnBrk="0" hangingPunct="1">
              <a:lnSpc>
                <a:spcPct val="120000"/>
              </a:lnSpc>
              <a:spcBef>
                <a:spcPts val="0"/>
              </a:spcBef>
              <a:spcAft>
                <a:spcPts val="0"/>
              </a:spcAft>
              <a:buFont typeface="Arial" panose="020B0604020202020204" pitchFamily="34" charset="0"/>
              <a:buChar char="​"/>
              <a:defRPr sz="1200" i="0" kern="1200">
                <a:solidFill>
                  <a:srgbClr val="007C7C"/>
                </a:solidFill>
                <a:latin typeface="HelveticaNeue LT 55 Roman" panose="020B0604020202020204" pitchFamily="34" charset="0"/>
                <a:ea typeface="+mn-ea"/>
                <a:cs typeface="+mn-cs"/>
              </a:defRPr>
            </a:lvl2pPr>
            <a:lvl3pPr marL="0" indent="0" algn="l" defTabSz="1219170" rtl="0" eaLnBrk="1" latinLnBrk="0" hangingPunct="1">
              <a:lnSpc>
                <a:spcPct val="120000"/>
              </a:lnSpc>
              <a:spcBef>
                <a:spcPts val="800"/>
              </a:spcBef>
              <a:spcAft>
                <a:spcPts val="0"/>
              </a:spcAft>
              <a:buFont typeface="Arial" panose="020B0604020202020204" pitchFamily="34" charset="0"/>
              <a:buChar char="​"/>
              <a:defRPr sz="1600" b="0" kern="1200" baseline="0">
                <a:solidFill>
                  <a:srgbClr val="007C7C"/>
                </a:solidFill>
                <a:latin typeface="HelveticaNeue LT 45 Light" panose="020B0403020202020204" pitchFamily="34" charset="0"/>
                <a:ea typeface="+mn-ea"/>
                <a:cs typeface="Microsoft New Tai Lue" panose="020B0502040204020203" pitchFamily="34" charset="0"/>
              </a:defRPr>
            </a:lvl3pPr>
            <a:lvl4pPr marL="0" indent="0" algn="l" defTabSz="1219170" rtl="0" eaLnBrk="1" latinLnBrk="0" hangingPunct="1">
              <a:lnSpc>
                <a:spcPct val="120000"/>
              </a:lnSpc>
              <a:spcBef>
                <a:spcPts val="0"/>
              </a:spcBef>
              <a:spcAft>
                <a:spcPts val="600"/>
              </a:spcAft>
              <a:buFont typeface="Arial" panose="020B0604020202020204" pitchFamily="34" charset="0"/>
              <a:buChar char="​"/>
              <a:defRPr sz="1200" b="1" kern="1200">
                <a:solidFill>
                  <a:schemeClr val="tx2"/>
                </a:solidFill>
                <a:latin typeface="Microsoft New Tai Lue" panose="020B0502040204020203" pitchFamily="34" charset="0"/>
                <a:ea typeface="+mn-ea"/>
                <a:cs typeface="Microsoft New Tai Lue" panose="020B0502040204020203" pitchFamily="34" charset="0"/>
              </a:defRPr>
            </a:lvl4pPr>
            <a:lvl5pPr marL="228594" indent="-228594" algn="l" defTabSz="1219170" rtl="0" eaLnBrk="1" latinLnBrk="0" hangingPunct="1">
              <a:lnSpc>
                <a:spcPct val="120000"/>
              </a:lnSpc>
              <a:spcBef>
                <a:spcPts val="0"/>
              </a:spcBef>
              <a:spcAft>
                <a:spcPts val="600"/>
              </a:spcAft>
              <a:buFont typeface="Arial" panose="020B0604020202020204" pitchFamily="34" charset="0"/>
              <a:buChar char="•"/>
              <a:defRPr sz="1100" kern="1200">
                <a:solidFill>
                  <a:schemeClr val="tx2"/>
                </a:solidFill>
                <a:latin typeface="Microsoft New Tai Lue" panose="020B0502040204020203" pitchFamily="34" charset="0"/>
                <a:ea typeface="+mn-ea"/>
                <a:cs typeface="Microsoft New Tai Lue" panose="020B0502040204020203" pitchFamily="34" charset="0"/>
              </a:defRPr>
            </a:lvl5pPr>
            <a:lvl6pPr marL="228594" indent="0" algn="l" defTabSz="1219170" rtl="0" eaLnBrk="1" latinLnBrk="0" hangingPunct="1">
              <a:lnSpc>
                <a:spcPct val="120000"/>
              </a:lnSpc>
              <a:spcBef>
                <a:spcPts val="0"/>
              </a:spcBef>
              <a:spcAft>
                <a:spcPts val="600"/>
              </a:spcAft>
              <a:buFont typeface="Arial" panose="020B0604020202020204" pitchFamily="34" charset="0"/>
              <a:buNone/>
              <a:defRPr sz="1050" kern="1200" baseline="0">
                <a:solidFill>
                  <a:schemeClr val="tx2"/>
                </a:solidFill>
                <a:latin typeface="+mn-lt"/>
                <a:ea typeface="+mn-ea"/>
                <a:cs typeface="+mn-cs"/>
              </a:defRPr>
            </a:lvl6pPr>
            <a:lvl7pPr marL="0" indent="0" algn="l" defTabSz="1219170" rtl="0" eaLnBrk="1" latinLnBrk="0" hangingPunct="1">
              <a:spcBef>
                <a:spcPts val="800"/>
              </a:spcBef>
              <a:spcAft>
                <a:spcPts val="800"/>
              </a:spcAft>
              <a:buClr>
                <a:schemeClr val="bg2"/>
              </a:buClr>
              <a:buFont typeface="Arial" panose="020B0604020202020204" pitchFamily="34" charset="0"/>
              <a:buChar char="​"/>
              <a:defRPr sz="1400" i="0" kern="1200" baseline="0">
                <a:solidFill>
                  <a:srgbClr val="8C8974"/>
                </a:solidFill>
                <a:latin typeface="Corbel" panose="020B0503020204020204" pitchFamily="34" charset="0"/>
                <a:ea typeface="+mn-ea"/>
                <a:cs typeface="+mn-cs"/>
              </a:defRPr>
            </a:lvl7pPr>
            <a:lvl8pPr marL="228594" indent="-228594" algn="l" defTabSz="1219170" rtl="0" eaLnBrk="1" latinLnBrk="0" hangingPunct="1">
              <a:spcBef>
                <a:spcPts val="0"/>
              </a:spcBef>
              <a:spcAft>
                <a:spcPts val="800"/>
              </a:spcAft>
              <a:buFont typeface="Arial" panose="020B0604020202020204" pitchFamily="34" charset="0"/>
              <a:buChar char="•"/>
              <a:defRPr sz="1200" kern="1200">
                <a:solidFill>
                  <a:srgbClr val="8C8974"/>
                </a:solidFill>
                <a:latin typeface="Corbel" panose="020B0503020204020204" pitchFamily="34" charset="0"/>
                <a:ea typeface="+mn-ea"/>
                <a:cs typeface="+mn-cs"/>
              </a:defRPr>
            </a:lvl8pPr>
            <a:lvl9pPr marL="459306" indent="-230712" algn="l" defTabSz="1219170" rtl="0" eaLnBrk="1" latinLnBrk="0" hangingPunct="1">
              <a:spcBef>
                <a:spcPct val="20000"/>
              </a:spcBef>
              <a:spcAft>
                <a:spcPts val="800"/>
              </a:spcAft>
              <a:buFont typeface="Arial" panose="020B0604020202020204" pitchFamily="34" charset="0"/>
              <a:buChar char="•"/>
              <a:defRPr sz="1050" kern="1200">
                <a:solidFill>
                  <a:srgbClr val="8C8974"/>
                </a:solidFill>
                <a:latin typeface="Corbel" panose="020B0503020204020204" pitchFamily="34" charset="0"/>
                <a:ea typeface="+mn-ea"/>
                <a:cs typeface="+mn-cs"/>
              </a:defRPr>
            </a:lvl9pPr>
          </a:lstStyle>
          <a:p>
            <a:pPr>
              <a:lnSpc>
                <a:spcPct val="110000"/>
              </a:lnSpc>
            </a:pPr>
            <a:r>
              <a:rPr lang="en-CA" noProof="0" dirty="0"/>
              <a:t>,</a:t>
            </a:r>
          </a:p>
        </p:txBody>
      </p:sp>
      <p:sp>
        <p:nvSpPr>
          <p:cNvPr id="10" name="TextBox 9">
            <a:extLst>
              <a:ext uri="{FF2B5EF4-FFF2-40B4-BE49-F238E27FC236}">
                <a16:creationId xmlns:a16="http://schemas.microsoft.com/office/drawing/2014/main" id="{B9337246-C537-690B-CE5F-0BB8533B3C1B}"/>
              </a:ext>
            </a:extLst>
          </p:cNvPr>
          <p:cNvSpPr txBox="1"/>
          <p:nvPr/>
        </p:nvSpPr>
        <p:spPr>
          <a:xfrm>
            <a:off x="2882362" y="896063"/>
            <a:ext cx="3671999" cy="184666"/>
          </a:xfrm>
          <a:prstGeom prst="rect">
            <a:avLst/>
          </a:prstGeom>
          <a:noFill/>
        </p:spPr>
        <p:txBody>
          <a:bodyPr wrap="square" lIns="0" tIns="0" rIns="0" bIns="0" rtlCol="0">
            <a:spAutoFit/>
          </a:bodyPr>
          <a:lstStyle/>
          <a:p>
            <a:r>
              <a:rPr lang="en-CA" sz="1200" b="1" noProof="0" dirty="0">
                <a:solidFill>
                  <a:schemeClr val="tx2"/>
                </a:solidFill>
                <a:latin typeface="Aptos" panose="020B0004020202020204" pitchFamily="34" charset="0"/>
              </a:rPr>
              <a:t>Figure </a:t>
            </a:r>
            <a:r>
              <a:rPr lang="en-CA" sz="1200" b="1" dirty="0">
                <a:solidFill>
                  <a:schemeClr val="tx2"/>
                </a:solidFill>
                <a:latin typeface="Aptos" panose="020B0004020202020204" pitchFamily="34" charset="0"/>
              </a:rPr>
              <a:t>21</a:t>
            </a:r>
            <a:r>
              <a:rPr lang="en-CA" sz="1200" b="1" noProof="0" dirty="0">
                <a:solidFill>
                  <a:schemeClr val="tx2"/>
                </a:solidFill>
                <a:latin typeface="Aptos" panose="020B0004020202020204" pitchFamily="34" charset="0"/>
              </a:rPr>
              <a:t>: LTC budget allocations, 2022-23 to 2026-27</a:t>
            </a:r>
          </a:p>
        </p:txBody>
      </p:sp>
      <p:graphicFrame>
        <p:nvGraphicFramePr>
          <p:cNvPr id="5" name="Chart 4" descr="A bar chart summarizing budget allocations for the LTC Program. Salaries are consistently the largest category, roughly twice as much as good and services, with the exception of projections for the final year (2026-27) which will have fewer staff.">
            <a:extLst>
              <a:ext uri="{FF2B5EF4-FFF2-40B4-BE49-F238E27FC236}">
                <a16:creationId xmlns:a16="http://schemas.microsoft.com/office/drawing/2014/main" id="{9724351D-D5A6-C5FC-48B7-BACD97C76D6C}"/>
              </a:ext>
            </a:extLst>
          </p:cNvPr>
          <p:cNvGraphicFramePr>
            <a:graphicFrameLocks/>
          </p:cNvGraphicFramePr>
          <p:nvPr>
            <p:extLst>
              <p:ext uri="{D42A27DB-BD31-4B8C-83A1-F6EECF244321}">
                <p14:modId xmlns:p14="http://schemas.microsoft.com/office/powerpoint/2010/main" val="3937660150"/>
              </p:ext>
            </p:extLst>
          </p:nvPr>
        </p:nvGraphicFramePr>
        <p:xfrm>
          <a:off x="2886518" y="1244488"/>
          <a:ext cx="3796200" cy="2100672"/>
        </p:xfrm>
        <a:graphic>
          <a:graphicData uri="http://schemas.openxmlformats.org/drawingml/2006/chart">
            <c:chart xmlns:c="http://schemas.openxmlformats.org/drawingml/2006/chart" xmlns:r="http://schemas.openxmlformats.org/officeDocument/2006/relationships" r:id="rId3"/>
          </a:graphicData>
        </a:graphic>
      </p:graphicFrame>
      <p:sp>
        <p:nvSpPr>
          <p:cNvPr id="9" name="TextBox 8">
            <a:extLst>
              <a:ext uri="{FF2B5EF4-FFF2-40B4-BE49-F238E27FC236}">
                <a16:creationId xmlns:a16="http://schemas.microsoft.com/office/drawing/2014/main" id="{B76F86FA-DE1C-FA7A-F16C-FEF89C379EA8}"/>
              </a:ext>
            </a:extLst>
          </p:cNvPr>
          <p:cNvSpPr txBox="1"/>
          <p:nvPr/>
        </p:nvSpPr>
        <p:spPr>
          <a:xfrm>
            <a:off x="342899" y="8610121"/>
            <a:ext cx="5773695" cy="415498"/>
          </a:xfrm>
          <a:prstGeom prst="rect">
            <a:avLst/>
          </a:prstGeom>
          <a:noFill/>
        </p:spPr>
        <p:txBody>
          <a:bodyPr wrap="square" lIns="0">
            <a:spAutoFit/>
          </a:bodyPr>
          <a:lstStyle/>
          <a:p>
            <a:r>
              <a:rPr lang="en-CA" sz="1050" noProof="0" dirty="0">
                <a:solidFill>
                  <a:schemeClr val="tx2"/>
                </a:solidFill>
              </a:rPr>
              <a:t>*Includes funding for Employee Benefit Plan as well as internal services funding allocated to Shared Services Canada and Public Services and Procurement Canada.</a:t>
            </a:r>
          </a:p>
        </p:txBody>
      </p:sp>
      <p:cxnSp>
        <p:nvCxnSpPr>
          <p:cNvPr id="6" name="Straight Connector 5">
            <a:extLst>
              <a:ext uri="{FF2B5EF4-FFF2-40B4-BE49-F238E27FC236}">
                <a16:creationId xmlns:a16="http://schemas.microsoft.com/office/drawing/2014/main" id="{E72AA674-E1AF-7C81-7356-5D3AB9651CC8}"/>
              </a:ext>
            </a:extLst>
          </p:cNvPr>
          <p:cNvCxnSpPr/>
          <p:nvPr/>
        </p:nvCxnSpPr>
        <p:spPr>
          <a:xfrm>
            <a:off x="342900" y="8538524"/>
            <a:ext cx="2134578"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082301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title="Tables and Figures"/>
          <p:cNvSpPr>
            <a:spLocks noGrp="1"/>
          </p:cNvSpPr>
          <p:nvPr>
            <p:ph type="title"/>
          </p:nvPr>
        </p:nvSpPr>
        <p:spPr>
          <a:xfrm>
            <a:off x="351027" y="914401"/>
            <a:ext cx="4199708" cy="422910"/>
          </a:xfrm>
        </p:spPr>
        <p:txBody>
          <a:bodyPr/>
          <a:lstStyle/>
          <a:p>
            <a:r>
              <a:rPr lang="en-CA" noProof="0" dirty="0"/>
              <a:t>List of Images</a:t>
            </a:r>
          </a:p>
        </p:txBody>
      </p:sp>
      <p:graphicFrame>
        <p:nvGraphicFramePr>
          <p:cNvPr id="3" name="Content Placeholder 5" descr="List of all the tables in this report with their page numbers in the second column." title="List of Tables">
            <a:extLst>
              <a:ext uri="{FF2B5EF4-FFF2-40B4-BE49-F238E27FC236}">
                <a16:creationId xmlns:a16="http://schemas.microsoft.com/office/drawing/2014/main" id="{D5DEED00-D130-6E9F-AA32-32038B8FBF71}"/>
              </a:ext>
            </a:extLst>
          </p:cNvPr>
          <p:cNvGraphicFramePr>
            <a:graphicFrameLocks/>
          </p:cNvGraphicFramePr>
          <p:nvPr>
            <p:extLst>
              <p:ext uri="{D42A27DB-BD31-4B8C-83A1-F6EECF244321}">
                <p14:modId xmlns:p14="http://schemas.microsoft.com/office/powerpoint/2010/main" val="4063646527"/>
              </p:ext>
            </p:extLst>
          </p:nvPr>
        </p:nvGraphicFramePr>
        <p:xfrm>
          <a:off x="351027" y="2087418"/>
          <a:ext cx="6194634" cy="4695360"/>
        </p:xfrm>
        <a:graphic>
          <a:graphicData uri="http://schemas.openxmlformats.org/drawingml/2006/table">
            <a:tbl>
              <a:tblPr firstRow="1">
                <a:tableStyleId>{00A15C55-8517-42AA-B614-E9B94910E393}</a:tableStyleId>
              </a:tblPr>
              <a:tblGrid>
                <a:gridCol w="690552">
                  <a:extLst>
                    <a:ext uri="{9D8B030D-6E8A-4147-A177-3AD203B41FA5}">
                      <a16:colId xmlns:a16="http://schemas.microsoft.com/office/drawing/2014/main" val="1630045279"/>
                    </a:ext>
                  </a:extLst>
                </a:gridCol>
                <a:gridCol w="5504082">
                  <a:extLst>
                    <a:ext uri="{9D8B030D-6E8A-4147-A177-3AD203B41FA5}">
                      <a16:colId xmlns:a16="http://schemas.microsoft.com/office/drawing/2014/main" val="20000"/>
                    </a:ext>
                  </a:extLst>
                </a:gridCol>
              </a:tblGrid>
              <a:tr h="345920">
                <a:tc>
                  <a:txBody>
                    <a:bodyPr/>
                    <a:lstStyle/>
                    <a:p>
                      <a:pPr marL="0" algn="l" defTabSz="1219170" rtl="0" eaLnBrk="1" latinLnBrk="0" hangingPunct="1"/>
                      <a:r>
                        <a:rPr lang="en-CA" sz="1200" b="0" kern="1200" noProof="0" dirty="0">
                          <a:solidFill>
                            <a:schemeClr val="lt1"/>
                          </a:solidFill>
                          <a:latin typeface="HelveticaNeue LT 65 Medium" panose="020B0804020202020204" pitchFamily="34" charset="0"/>
                          <a:ea typeface="+mn-ea"/>
                          <a:cs typeface="+mn-cs"/>
                        </a:rPr>
                        <a:t>Page</a:t>
                      </a:r>
                    </a:p>
                  </a:txBody>
                  <a:tcPr marL="59760" marR="0" marT="60960" marB="60960" anchor="ctr">
                    <a:lnL w="12700" cmpd="sng">
                      <a:noFill/>
                    </a:lnL>
                    <a:lnR w="12700" cmpd="sng">
                      <a:noFill/>
                    </a:lnR>
                    <a:lnT w="381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algn="l" defTabSz="1219170" rtl="0" eaLnBrk="1" latinLnBrk="0" hangingPunct="1"/>
                      <a:r>
                        <a:rPr lang="en-CA" sz="1200" b="0" kern="1200" noProof="0" dirty="0">
                          <a:solidFill>
                            <a:schemeClr val="lt1"/>
                          </a:solidFill>
                          <a:latin typeface="HelveticaNeue LT 65 Medium" panose="020B0804020202020204" pitchFamily="34" charset="0"/>
                          <a:ea typeface="+mn-ea"/>
                          <a:cs typeface="+mn-cs"/>
                        </a:rPr>
                        <a:t>Image Descriptions</a:t>
                      </a:r>
                    </a:p>
                  </a:txBody>
                  <a:tcPr marL="72000" marR="202388" marT="60960" marB="60960" anchor="ctr">
                    <a:lnL w="12700" cmpd="sng">
                      <a:noFill/>
                    </a:lnL>
                    <a:lnR w="12700" cmpd="sng">
                      <a:noFill/>
                    </a:lnR>
                    <a:lnT w="38100" cmpd="sng">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3171361794"/>
                  </a:ext>
                </a:extLst>
              </a:tr>
              <a:tr h="345920">
                <a:tc>
                  <a:txBody>
                    <a:bodyPr/>
                    <a:lstStyle/>
                    <a:p>
                      <a:r>
                        <a:rPr lang="en-CA" sz="1200" noProof="0" dirty="0">
                          <a:latin typeface="+mn-lt"/>
                        </a:rPr>
                        <a:t>1</a:t>
                      </a:r>
                    </a:p>
                  </a:txBody>
                  <a:tcPr marL="59760" marR="0" marT="60960" marB="60960" anchor="ctr">
                    <a:lnL w="12700" cmpd="sng">
                      <a:noFill/>
                    </a:lnL>
                    <a:lnR w="12700" cmpd="sng">
                      <a:noFill/>
                    </a:lnR>
                    <a:lnT w="38100" cmpd="sng">
                      <a:noFill/>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r>
                        <a:rPr lang="en-CA" sz="1100" b="0" i="0" kern="1200" noProof="0" dirty="0">
                          <a:solidFill>
                            <a:schemeClr val="tx2"/>
                          </a:solidFill>
                          <a:effectLst/>
                          <a:latin typeface="+mn-lt"/>
                          <a:ea typeface="+mn-ea"/>
                          <a:cs typeface="+mn-cs"/>
                        </a:rPr>
                        <a:t>A child in a hammock during introductory camping activities at the Lachine Canal National Historic Site, 2023</a:t>
                      </a:r>
                      <a:endParaRPr lang="en-CA" sz="1100" noProof="0" dirty="0">
                        <a:solidFill>
                          <a:schemeClr val="tx2"/>
                        </a:solidFill>
                        <a:latin typeface="+mn-lt"/>
                      </a:endParaRPr>
                    </a:p>
                  </a:txBody>
                  <a:tcPr marL="0" marR="202388" marT="60960" marB="60960" anchor="ctr">
                    <a:lnL w="12700" cmpd="sng">
                      <a:noFill/>
                    </a:lnL>
                    <a:lnR w="12700" cmpd="sng">
                      <a:noFill/>
                    </a:lnR>
                    <a:lnT w="38100" cmpd="sng">
                      <a:noFill/>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345920">
                <a:tc>
                  <a:txBody>
                    <a:bodyPr/>
                    <a:lstStyle/>
                    <a:p>
                      <a:r>
                        <a:rPr lang="en-CA" sz="1200" noProof="0" dirty="0">
                          <a:latin typeface="+mn-lt"/>
                        </a:rPr>
                        <a:t>7</a:t>
                      </a:r>
                    </a:p>
                  </a:txBody>
                  <a:tcPr marL="59760" marR="0" marT="60960" marB="60960" anchor="ctr">
                    <a:lnL w="12700" cmpd="sng">
                      <a:noFill/>
                    </a:lnL>
                    <a:lnR w="12700" cmpd="sng">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l" defTabSz="1219170" rtl="0" eaLnBrk="1" latinLnBrk="0" hangingPunct="1"/>
                      <a:r>
                        <a:rPr lang="en-CA" sz="1100" b="0" i="0" kern="1200" noProof="0" dirty="0">
                          <a:solidFill>
                            <a:schemeClr val="tx2"/>
                          </a:solidFill>
                          <a:effectLst/>
                          <a:latin typeface="+mn-lt"/>
                          <a:ea typeface="+mn-ea"/>
                          <a:cs typeface="+mn-cs"/>
                        </a:rPr>
                        <a:t>Aerial view of the </a:t>
                      </a:r>
                      <a:r>
                        <a:rPr lang="en-CA" sz="1100" b="0" i="0" kern="1200" noProof="0" dirty="0" err="1">
                          <a:solidFill>
                            <a:schemeClr val="tx2"/>
                          </a:solidFill>
                          <a:effectLst/>
                          <a:latin typeface="+mn-lt"/>
                          <a:ea typeface="+mn-ea"/>
                          <a:cs typeface="+mn-cs"/>
                        </a:rPr>
                        <a:t>Clairière</a:t>
                      </a:r>
                      <a:r>
                        <a:rPr lang="en-CA" sz="1100" b="0" i="0" kern="1200" noProof="0" dirty="0">
                          <a:solidFill>
                            <a:schemeClr val="tx2"/>
                          </a:solidFill>
                          <a:effectLst/>
                          <a:latin typeface="+mn-lt"/>
                          <a:ea typeface="+mn-ea"/>
                          <a:cs typeface="+mn-cs"/>
                        </a:rPr>
                        <a:t> site for the introductory camping activity at La Mauricie National Park, 2023</a:t>
                      </a:r>
                      <a:endParaRPr lang="en-CA" sz="1100" kern="1200" noProof="0" dirty="0">
                        <a:solidFill>
                          <a:schemeClr val="tx2"/>
                        </a:solidFill>
                        <a:latin typeface="+mn-lt"/>
                        <a:ea typeface="+mn-ea"/>
                        <a:cs typeface="+mn-cs"/>
                      </a:endParaRPr>
                    </a:p>
                  </a:txBody>
                  <a:tcPr marL="0" marR="202388" marT="60960" marB="60960" anchor="ctr">
                    <a:lnL w="12700" cmpd="sng">
                      <a:noFill/>
                    </a:lnL>
                    <a:lnR w="12700" cmpd="sng">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345920">
                <a:tc>
                  <a:txBody>
                    <a:bodyPr/>
                    <a:lstStyle/>
                    <a:p>
                      <a:r>
                        <a:rPr lang="en-CA" sz="1200" noProof="0" dirty="0">
                          <a:latin typeface="+mn-lt"/>
                        </a:rPr>
                        <a:t>9</a:t>
                      </a:r>
                    </a:p>
                  </a:txBody>
                  <a:tcPr marL="59760" marR="0" marT="60960" marB="60960" anchor="ctr">
                    <a:lnL w="12700" cmpd="sng">
                      <a:noFill/>
                    </a:lnL>
                    <a:lnR w="12700" cmpd="sng">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CA" sz="1100" b="0" i="0" kern="1200" noProof="0" dirty="0">
                          <a:solidFill>
                            <a:schemeClr val="tx2"/>
                          </a:solidFill>
                          <a:effectLst/>
                          <a:latin typeface="+mn-lt"/>
                          <a:ea typeface="+mn-ea"/>
                          <a:cs typeface="+mn-cs"/>
                        </a:rPr>
                        <a:t>Child with a uniformed Parks Canada staff at a Learn-to Camp pop-up booth along the Rideau Canal, 2019</a:t>
                      </a:r>
                      <a:endParaRPr lang="en-CA" sz="1100" noProof="0" dirty="0">
                        <a:solidFill>
                          <a:schemeClr val="tx2"/>
                        </a:solidFill>
                        <a:latin typeface="+mn-lt"/>
                        <a:ea typeface="Calibri" panose="020F0502020204030204" pitchFamily="34" charset="0"/>
                        <a:cs typeface="Times New Roman" panose="02020603050405020304" pitchFamily="18" charset="0"/>
                      </a:endParaRPr>
                    </a:p>
                  </a:txBody>
                  <a:tcPr marL="0" marR="202388" marT="60960" marB="60960" anchor="ctr">
                    <a:lnL w="12700" cmpd="sng">
                      <a:noFill/>
                    </a:lnL>
                    <a:lnR w="12700" cmpd="sng">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345920">
                <a:tc>
                  <a:txBody>
                    <a:bodyPr/>
                    <a:lstStyle/>
                    <a:p>
                      <a:r>
                        <a:rPr lang="en-CA" sz="1200" noProof="0" dirty="0">
                          <a:latin typeface="+mn-lt"/>
                        </a:rPr>
                        <a:t>15</a:t>
                      </a:r>
                    </a:p>
                  </a:txBody>
                  <a:tcPr marL="59760" marR="0" marT="60960" marB="60960" anchor="ctr">
                    <a:lnL w="12700" cmpd="sng">
                      <a:noFill/>
                    </a:lnL>
                    <a:lnR w="12700" cmpd="sng">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CA" sz="1100" b="0" i="0" kern="1200" noProof="0" dirty="0">
                          <a:solidFill>
                            <a:schemeClr val="tx2"/>
                          </a:solidFill>
                          <a:effectLst/>
                          <a:latin typeface="+mn-lt"/>
                          <a:ea typeface="+mn-ea"/>
                          <a:cs typeface="+mn-cs"/>
                        </a:rPr>
                        <a:t>Participants in the introductory camping activity roasting marshmallows over a campfire on the banks of the Lachine Canal, 2023.</a:t>
                      </a:r>
                      <a:endParaRPr lang="en-CA" sz="1100" noProof="0" dirty="0">
                        <a:solidFill>
                          <a:schemeClr val="tx2"/>
                        </a:solidFill>
                        <a:latin typeface="+mn-lt"/>
                        <a:ea typeface="Calibri" panose="020F0502020204030204" pitchFamily="34" charset="0"/>
                        <a:cs typeface="Times New Roman" panose="02020603050405020304" pitchFamily="18" charset="0"/>
                      </a:endParaRPr>
                    </a:p>
                  </a:txBody>
                  <a:tcPr marL="0" marR="202388" marT="60960" marB="60960" anchor="ctr">
                    <a:lnL w="12700" cmpd="sng">
                      <a:noFill/>
                    </a:lnL>
                    <a:lnR w="12700" cmpd="sng">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812736690"/>
                  </a:ext>
                </a:extLst>
              </a:tr>
              <a:tr h="345920">
                <a:tc>
                  <a:txBody>
                    <a:bodyPr/>
                    <a:lstStyle/>
                    <a:p>
                      <a:r>
                        <a:rPr lang="en-CA" sz="1200" noProof="0" dirty="0">
                          <a:latin typeface="+mn-lt"/>
                        </a:rPr>
                        <a:t>28</a:t>
                      </a:r>
                    </a:p>
                  </a:txBody>
                  <a:tcPr marL="59760" marR="0" marT="60960" marB="60960" anchor="ctr">
                    <a:lnL w="12700" cmpd="sng">
                      <a:noFill/>
                    </a:lnL>
                    <a:lnR w="12700" cmpd="sng">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CA" sz="1100" b="0" i="0" kern="1200" noProof="0" dirty="0">
                          <a:solidFill>
                            <a:schemeClr val="tx2"/>
                          </a:solidFill>
                          <a:effectLst/>
                          <a:latin typeface="+mn-lt"/>
                          <a:ea typeface="+mn-ea"/>
                          <a:cs typeface="+mn-cs"/>
                        </a:rPr>
                        <a:t>Learn-to Camp pop-up booth at the Rideau Canal, 2019</a:t>
                      </a:r>
                      <a:endParaRPr lang="en-CA" sz="1100" noProof="0" dirty="0">
                        <a:solidFill>
                          <a:schemeClr val="tx2"/>
                        </a:solidFill>
                        <a:latin typeface="+mn-lt"/>
                        <a:ea typeface="Calibri" panose="020F0502020204030204" pitchFamily="34" charset="0"/>
                        <a:cs typeface="Times New Roman" panose="02020603050405020304" pitchFamily="18" charset="0"/>
                      </a:endParaRPr>
                    </a:p>
                  </a:txBody>
                  <a:tcPr marL="0" marR="202388" marT="60960" marB="60960" anchor="ctr">
                    <a:lnL w="12700" cmpd="sng">
                      <a:noFill/>
                    </a:lnL>
                    <a:lnR w="12700" cmpd="sng">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422476954"/>
                  </a:ext>
                </a:extLst>
              </a:tr>
              <a:tr h="345920">
                <a:tc>
                  <a:txBody>
                    <a:bodyPr/>
                    <a:lstStyle/>
                    <a:p>
                      <a:r>
                        <a:rPr lang="en-CA" sz="1200" noProof="0" dirty="0">
                          <a:latin typeface="+mn-lt"/>
                        </a:rPr>
                        <a:t>28</a:t>
                      </a:r>
                    </a:p>
                  </a:txBody>
                  <a:tcPr marL="59760" marR="0" marT="60960" marB="60960" anchor="ctr">
                    <a:lnL w="12700" cmpd="sng">
                      <a:noFill/>
                    </a:lnL>
                    <a:lnR w="12700" cmpd="sng">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CA" sz="1100" b="0" i="0" kern="1200" noProof="0" dirty="0">
                          <a:solidFill>
                            <a:schemeClr val="tx2"/>
                          </a:solidFill>
                          <a:effectLst/>
                          <a:latin typeface="+mn-lt"/>
                          <a:ea typeface="+mn-ea"/>
                          <a:cs typeface="+mn-cs"/>
                        </a:rPr>
                        <a:t>Child learning about flora and fauna with a </a:t>
                      </a:r>
                      <a:r>
                        <a:rPr lang="en-CA" sz="1100" b="0" i="0" kern="1200" noProof="0" dirty="0" err="1">
                          <a:solidFill>
                            <a:schemeClr val="tx2"/>
                          </a:solidFill>
                          <a:effectLst/>
                          <a:latin typeface="+mn-lt"/>
                          <a:ea typeface="+mn-ea"/>
                          <a:cs typeface="+mn-cs"/>
                        </a:rPr>
                        <a:t>biobox</a:t>
                      </a:r>
                      <a:r>
                        <a:rPr lang="en-CA" sz="1100" b="0" i="0" kern="1200" noProof="0" dirty="0">
                          <a:solidFill>
                            <a:schemeClr val="tx2"/>
                          </a:solidFill>
                          <a:effectLst/>
                          <a:latin typeface="+mn-lt"/>
                          <a:ea typeface="+mn-ea"/>
                          <a:cs typeface="+mn-cs"/>
                        </a:rPr>
                        <a:t> at a Learn-to Camp pop-up booth along Rideau Canal, 2019</a:t>
                      </a:r>
                      <a:endParaRPr lang="en-CA" sz="1100" noProof="0" dirty="0">
                        <a:solidFill>
                          <a:schemeClr val="tx2"/>
                        </a:solidFill>
                        <a:latin typeface="+mn-lt"/>
                        <a:ea typeface="Calibri" panose="020F0502020204030204" pitchFamily="34" charset="0"/>
                        <a:cs typeface="Times New Roman" panose="02020603050405020304" pitchFamily="18" charset="0"/>
                      </a:endParaRPr>
                    </a:p>
                  </a:txBody>
                  <a:tcPr marL="0" marR="202388" marT="60960" marB="60960" anchor="ctr">
                    <a:lnL w="12700" cmpd="sng">
                      <a:noFill/>
                    </a:lnL>
                    <a:lnR w="12700" cmpd="sng">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169109198"/>
                  </a:ext>
                </a:extLst>
              </a:tr>
              <a:tr h="345920">
                <a:tc>
                  <a:txBody>
                    <a:bodyPr/>
                    <a:lstStyle/>
                    <a:p>
                      <a:r>
                        <a:rPr lang="en-CA" sz="1200" noProof="0" dirty="0">
                          <a:latin typeface="+mn-lt"/>
                        </a:rPr>
                        <a:t>30</a:t>
                      </a:r>
                    </a:p>
                  </a:txBody>
                  <a:tcPr marL="59760" marR="0" marT="60960" marB="60960" anchor="ctr">
                    <a:lnL w="12700" cmpd="sng">
                      <a:noFill/>
                    </a:lnL>
                    <a:lnR w="12700" cmpd="sng">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CA" sz="1100" noProof="0" dirty="0">
                          <a:solidFill>
                            <a:schemeClr val="tx2"/>
                          </a:solidFill>
                        </a:rPr>
                        <a:t>LTC staff presenting “Tracking Wildlife” activity, Lachine Canal National Historic Site, 2023</a:t>
                      </a:r>
                      <a:endParaRPr lang="en-CA" sz="1100" noProof="0" dirty="0">
                        <a:solidFill>
                          <a:schemeClr val="tx2"/>
                        </a:solidFill>
                        <a:latin typeface="+mn-lt"/>
                        <a:ea typeface="Calibri" panose="020F0502020204030204" pitchFamily="34" charset="0"/>
                        <a:cs typeface="Times New Roman" panose="02020603050405020304" pitchFamily="18" charset="0"/>
                      </a:endParaRPr>
                    </a:p>
                  </a:txBody>
                  <a:tcPr marL="0" marR="202388" marT="60960" marB="60960" anchor="ctr">
                    <a:lnL w="12700" cmpd="sng">
                      <a:noFill/>
                    </a:lnL>
                    <a:lnR w="12700" cmpd="sng">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70773430"/>
                  </a:ext>
                </a:extLst>
              </a:tr>
              <a:tr h="345920">
                <a:tc>
                  <a:txBody>
                    <a:bodyPr/>
                    <a:lstStyle/>
                    <a:p>
                      <a:r>
                        <a:rPr lang="en-CA" sz="1200" noProof="0" dirty="0">
                          <a:latin typeface="+mn-lt"/>
                        </a:rPr>
                        <a:t>30</a:t>
                      </a:r>
                    </a:p>
                  </a:txBody>
                  <a:tcPr marL="59760" marR="0" marT="60960" marB="60960" anchor="ctr">
                    <a:lnL w="12700" cmpd="sng">
                      <a:noFill/>
                    </a:lnL>
                    <a:lnR w="12700" cmpd="sng">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CA" sz="1100" b="0" i="0" kern="1200" noProof="0" dirty="0">
                          <a:solidFill>
                            <a:schemeClr val="tx2"/>
                          </a:solidFill>
                          <a:effectLst/>
                          <a:latin typeface="+mn-lt"/>
                          <a:ea typeface="+mn-ea"/>
                          <a:cs typeface="+mn-cs"/>
                        </a:rPr>
                        <a:t>Couple paddling a kayak in the Lachine Canal under the Wellington Bridge in Montreal, 2023</a:t>
                      </a:r>
                      <a:endParaRPr lang="en-CA" sz="1100" noProof="0" dirty="0">
                        <a:solidFill>
                          <a:schemeClr val="tx2"/>
                        </a:solidFill>
                        <a:latin typeface="+mn-lt"/>
                        <a:ea typeface="Calibri" panose="020F0502020204030204" pitchFamily="34" charset="0"/>
                        <a:cs typeface="Times New Roman" panose="02020603050405020304" pitchFamily="18" charset="0"/>
                      </a:endParaRPr>
                    </a:p>
                  </a:txBody>
                  <a:tcPr marL="0" marR="202388" marT="60960" marB="60960" anchor="ctr">
                    <a:lnL w="12700" cmpd="sng">
                      <a:noFill/>
                    </a:lnL>
                    <a:lnR w="12700" cmpd="sng">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666002"/>
                  </a:ext>
                </a:extLst>
              </a:tr>
              <a:tr h="345920">
                <a:tc>
                  <a:txBody>
                    <a:bodyPr/>
                    <a:lstStyle/>
                    <a:p>
                      <a:r>
                        <a:rPr lang="en-CA" sz="1200" noProof="0" dirty="0">
                          <a:latin typeface="+mn-lt"/>
                        </a:rPr>
                        <a:t>43</a:t>
                      </a:r>
                    </a:p>
                  </a:txBody>
                  <a:tcPr marL="59760" marR="0" marT="60960" marB="60960" anchor="ctr">
                    <a:lnL w="12700" cmpd="sng">
                      <a:noFill/>
                    </a:lnL>
                    <a:lnR w="12700" cmpd="sng">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CA" sz="1100" noProof="0" dirty="0">
                          <a:solidFill>
                            <a:schemeClr val="tx2"/>
                          </a:solidFill>
                        </a:rPr>
                        <a:t>LTC postcard with MEC branding</a:t>
                      </a:r>
                      <a:endParaRPr lang="en-CA" sz="1100" noProof="0" dirty="0">
                        <a:solidFill>
                          <a:schemeClr val="tx2"/>
                        </a:solidFill>
                        <a:latin typeface="+mn-lt"/>
                        <a:ea typeface="Calibri" panose="020F0502020204030204" pitchFamily="34" charset="0"/>
                        <a:cs typeface="Times New Roman" panose="02020603050405020304" pitchFamily="18" charset="0"/>
                      </a:endParaRPr>
                    </a:p>
                  </a:txBody>
                  <a:tcPr marL="0" marR="202388" marT="60960" marB="60960" anchor="ctr">
                    <a:lnL w="12700" cmpd="sng">
                      <a:noFill/>
                    </a:lnL>
                    <a:lnR w="12700" cmpd="sng">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93157785"/>
                  </a:ext>
                </a:extLst>
              </a:tr>
              <a:tr h="0">
                <a:tc>
                  <a:txBody>
                    <a:bodyPr/>
                    <a:lstStyle/>
                    <a:p>
                      <a:r>
                        <a:rPr lang="en-CA" sz="1200" noProof="0" dirty="0">
                          <a:latin typeface="+mn-lt"/>
                        </a:rPr>
                        <a:t>45</a:t>
                      </a:r>
                    </a:p>
                  </a:txBody>
                  <a:tcPr marL="59760" marR="0" marT="60960" marB="60960" anchor="ctr">
                    <a:lnL w="12700" cmpd="sng">
                      <a:noFill/>
                    </a:lnL>
                    <a:lnR w="12700" cmpd="sng">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CA" sz="1100" b="0" i="0" kern="1200" noProof="0" dirty="0">
                          <a:solidFill>
                            <a:schemeClr val="tx2"/>
                          </a:solidFill>
                          <a:effectLst/>
                          <a:latin typeface="+mn-lt"/>
                          <a:ea typeface="+mn-ea"/>
                          <a:cs typeface="+mn-cs"/>
                        </a:rPr>
                        <a:t>Parks Canada employee wearing a flotation vest at the Lachine Canal National Historic Site, 2023</a:t>
                      </a:r>
                      <a:endParaRPr lang="en-CA" sz="1100" noProof="0" dirty="0">
                        <a:solidFill>
                          <a:schemeClr val="tx2"/>
                        </a:solidFill>
                        <a:latin typeface="+mn-lt"/>
                        <a:ea typeface="Calibri" panose="020F0502020204030204" pitchFamily="34" charset="0"/>
                        <a:cs typeface="Times New Roman" panose="02020603050405020304" pitchFamily="18" charset="0"/>
                      </a:endParaRPr>
                    </a:p>
                  </a:txBody>
                  <a:tcPr marL="0" marR="202388" marT="60960" marB="60960" anchor="ctr">
                    <a:lnL w="12700" cmpd="sng">
                      <a:noFill/>
                    </a:lnL>
                    <a:lnR w="12700" cmpd="sng">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547723524"/>
                  </a:ext>
                </a:extLst>
              </a:tr>
            </a:tbl>
          </a:graphicData>
        </a:graphic>
      </p:graphicFrame>
    </p:spTree>
    <p:extLst>
      <p:ext uri="{BB962C8B-B14F-4D97-AF65-F5344CB8AC3E}">
        <p14:creationId xmlns:p14="http://schemas.microsoft.com/office/powerpoint/2010/main" val="322746850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097A14-97A7-5704-1095-C3510DFBE822}"/>
              </a:ext>
            </a:extLst>
          </p:cNvPr>
          <p:cNvSpPr>
            <a:spLocks noGrp="1"/>
          </p:cNvSpPr>
          <p:nvPr>
            <p:ph type="title"/>
          </p:nvPr>
        </p:nvSpPr>
        <p:spPr/>
        <p:txBody>
          <a:bodyPr/>
          <a:lstStyle/>
          <a:p>
            <a:r>
              <a:rPr lang="en-CA" noProof="0" dirty="0"/>
              <a:t>Program Efficiency</a:t>
            </a:r>
          </a:p>
        </p:txBody>
      </p:sp>
      <p:sp>
        <p:nvSpPr>
          <p:cNvPr id="3" name="Text Placeholder 2">
            <a:extLst>
              <a:ext uri="{FF2B5EF4-FFF2-40B4-BE49-F238E27FC236}">
                <a16:creationId xmlns:a16="http://schemas.microsoft.com/office/drawing/2014/main" id="{F7988B04-52A0-6624-70B2-4A1485806AB7}"/>
              </a:ext>
            </a:extLst>
          </p:cNvPr>
          <p:cNvSpPr>
            <a:spLocks noGrp="1"/>
          </p:cNvSpPr>
          <p:nvPr>
            <p:ph type="body" sz="quarter" idx="15"/>
          </p:nvPr>
        </p:nvSpPr>
        <p:spPr>
          <a:xfrm>
            <a:off x="343332" y="2043381"/>
            <a:ext cx="2159568" cy="1994230"/>
          </a:xfrm>
        </p:spPr>
        <p:txBody>
          <a:bodyPr/>
          <a:lstStyle/>
          <a:p>
            <a:pPr>
              <a:lnSpc>
                <a:spcPct val="100000"/>
              </a:lnSpc>
              <a:spcAft>
                <a:spcPts val="0"/>
              </a:spcAft>
            </a:pPr>
            <a:r>
              <a:rPr lang="en-CA" sz="1600" noProof="0" dirty="0">
                <a:solidFill>
                  <a:srgbClr val="007C7C"/>
                </a:solidFill>
                <a:latin typeface="Aptos" panose="020B0004020202020204" pitchFamily="34" charset="0"/>
              </a:rPr>
              <a:t>The Learn-to Camp Program was well-resourced and efficient, allowing for program offerings to be free or set at affordable levels for participants.</a:t>
            </a:r>
          </a:p>
          <a:p>
            <a:pPr>
              <a:lnSpc>
                <a:spcPct val="100000"/>
              </a:lnSpc>
              <a:spcAft>
                <a:spcPts val="0"/>
              </a:spcAft>
            </a:pPr>
            <a:endParaRPr lang="en-CA" sz="1600" noProof="0" dirty="0"/>
          </a:p>
        </p:txBody>
      </p:sp>
      <p:sp>
        <p:nvSpPr>
          <p:cNvPr id="5" name="Content Placeholder 4">
            <a:extLst>
              <a:ext uri="{FF2B5EF4-FFF2-40B4-BE49-F238E27FC236}">
                <a16:creationId xmlns:a16="http://schemas.microsoft.com/office/drawing/2014/main" id="{959072DF-AB50-289E-647E-6C044527DCC2}"/>
              </a:ext>
            </a:extLst>
          </p:cNvPr>
          <p:cNvSpPr>
            <a:spLocks noGrp="1"/>
          </p:cNvSpPr>
          <p:nvPr>
            <p:ph idx="1"/>
          </p:nvPr>
        </p:nvSpPr>
        <p:spPr>
          <a:xfrm>
            <a:off x="2885662" y="914400"/>
            <a:ext cx="3672000" cy="7559040"/>
          </a:xfrm>
        </p:spPr>
        <p:txBody>
          <a:bodyPr/>
          <a:lstStyle/>
          <a:p>
            <a:pPr>
              <a:lnSpc>
                <a:spcPct val="114000"/>
              </a:lnSpc>
              <a:buNone/>
            </a:pPr>
            <a:r>
              <a:rPr lang="en-CA" noProof="0" dirty="0"/>
              <a:t>Program efficiency was assessed through a review of LTC program structures, financial and pricing information, and interviews with staff from the LTC hubs and Parks Canada’s External Relations and Visitor Experience Directorate (ERVE). </a:t>
            </a:r>
          </a:p>
          <a:p>
            <a:pPr lvl="1">
              <a:lnSpc>
                <a:spcPct val="114000"/>
              </a:lnSpc>
            </a:pPr>
            <a:r>
              <a:rPr lang="en-CA" sz="1400" kern="100" spc="30" noProof="0" dirty="0">
                <a:cs typeface="Times New Roman" panose="02020603050405020304" pitchFamily="18" charset="0"/>
              </a:rPr>
              <a:t>Efficient Program Delivery</a:t>
            </a:r>
          </a:p>
          <a:p>
            <a:pPr>
              <a:lnSpc>
                <a:spcPct val="114000"/>
              </a:lnSpc>
            </a:pPr>
            <a:r>
              <a:rPr lang="en-CA" noProof="0" dirty="0"/>
              <a:t>There was broad agreement among interviewees that since its kickoff in 2017, LTC has benefitted from the appropriate human, financial, and material resources to meet its program objectives as well as the necessary supports from ERVE and field units to manage LTC in an efficient manner. </a:t>
            </a:r>
          </a:p>
          <a:p>
            <a:pPr>
              <a:lnSpc>
                <a:spcPct val="114000"/>
              </a:lnSpc>
              <a:spcAft>
                <a:spcPts val="0"/>
              </a:spcAft>
            </a:pPr>
            <a:r>
              <a:rPr lang="en-CA" b="1" noProof="0" dirty="0"/>
              <a:t>Program Structures</a:t>
            </a:r>
          </a:p>
          <a:p>
            <a:pPr>
              <a:lnSpc>
                <a:spcPct val="114000"/>
              </a:lnSpc>
            </a:pPr>
            <a:r>
              <a:rPr lang="en-CA" noProof="0" dirty="0"/>
              <a:t>LTC’s delivery model and support structures were generally perceived as efficient and effective by Parks Canada staff, including field unit superintendents and managers, urban hub coordinators, and ERVE staff. </a:t>
            </a:r>
          </a:p>
          <a:p>
            <a:pPr>
              <a:lnSpc>
                <a:spcPct val="114000"/>
              </a:lnSpc>
            </a:pPr>
            <a:r>
              <a:rPr lang="en-CA" noProof="0" dirty="0"/>
              <a:t>This included the urban hub model as well as LTC’s three-part continuum of activities (see p.12), which leverages its less resource-intensive outreach component to drive awareness and generate high contact numbers, helping the urban hubs meet their reach objectives while still supporting the delivery of rich hands-on learning experiences. </a:t>
            </a:r>
          </a:p>
          <a:p>
            <a:pPr>
              <a:lnSpc>
                <a:spcPct val="114000"/>
              </a:lnSpc>
            </a:pPr>
            <a:r>
              <a:rPr lang="en-CA" noProof="0" dirty="0"/>
              <a:t>Highlights of the urban hub model, as reported by LTC staff, focused on its local grounding and flexibility, with each hub able to make programming choices relevant to their context and the priorities of their field units, within the broader national framework provided by ERVE. </a:t>
            </a:r>
          </a:p>
          <a:p>
            <a:pPr>
              <a:lnSpc>
                <a:spcPct val="114000"/>
              </a:lnSpc>
            </a:pPr>
            <a:r>
              <a:rPr lang="en-CA" noProof="0" dirty="0"/>
              <a:t>Moreover, while field units were described as providing local knowledge and administrative supports, </a:t>
            </a:r>
            <a:r>
              <a:rPr lang="en-CA" noProof="0" dirty="0">
                <a:solidFill>
                  <a:srgbClr val="3C3D3E"/>
                </a:solidFill>
              </a:rPr>
              <a:t>ERVE’s LTC team were seen as helping program continuity, supporting new coordinators as needed and providing </a:t>
            </a:r>
            <a:r>
              <a:rPr lang="en-CA" noProof="0" dirty="0"/>
              <a:t>guidance in areas like staffing, programming, and media requests. </a:t>
            </a:r>
          </a:p>
          <a:p>
            <a:pPr>
              <a:lnSpc>
                <a:spcPct val="114000"/>
              </a:lnSpc>
            </a:pPr>
            <a:r>
              <a:rPr lang="en-CA" noProof="0" dirty="0"/>
              <a:t>Hub coordinators also felt that regular information-sharing sessions, facilitated by LTC’s national coordinator, helped program efficiency by disseminating best practices and lessons learned. </a:t>
            </a:r>
            <a:r>
              <a:rPr lang="en-CA" noProof="0" dirty="0">
                <a:solidFill>
                  <a:srgbClr val="3C3D3E"/>
                </a:solidFill>
              </a:rPr>
              <a:t> </a:t>
            </a:r>
            <a:endParaRPr lang="en-CA" noProof="0" dirty="0"/>
          </a:p>
          <a:p>
            <a:pPr>
              <a:lnSpc>
                <a:spcPct val="114000"/>
              </a:lnSpc>
            </a:pPr>
            <a:endParaRPr lang="en-CA" noProof="0" dirty="0"/>
          </a:p>
          <a:p>
            <a:pPr>
              <a:lnSpc>
                <a:spcPct val="114000"/>
              </a:lnSpc>
            </a:pPr>
            <a:endParaRPr lang="en-CA" noProof="0" dirty="0">
              <a:solidFill>
                <a:srgbClr val="3C3D3E"/>
              </a:solidFill>
            </a:endParaRPr>
          </a:p>
          <a:p>
            <a:pPr>
              <a:lnSpc>
                <a:spcPct val="114000"/>
              </a:lnSpc>
            </a:pPr>
            <a:endParaRPr lang="en-CA" noProof="0" dirty="0">
              <a:solidFill>
                <a:srgbClr val="3C3D3E"/>
              </a:solidFill>
            </a:endParaRPr>
          </a:p>
          <a:p>
            <a:pPr>
              <a:lnSpc>
                <a:spcPct val="114000"/>
              </a:lnSpc>
            </a:pPr>
            <a:endParaRPr lang="en-CA" noProof="0" dirty="0">
              <a:solidFill>
                <a:srgbClr val="3C3D3E"/>
              </a:solidFill>
            </a:endParaRPr>
          </a:p>
          <a:p>
            <a:pPr>
              <a:lnSpc>
                <a:spcPct val="114000"/>
              </a:lnSpc>
            </a:pPr>
            <a:endParaRPr lang="en-CA" noProof="0" dirty="0">
              <a:solidFill>
                <a:srgbClr val="3C3D3E"/>
              </a:solidFill>
            </a:endParaRPr>
          </a:p>
          <a:p>
            <a:pPr>
              <a:lnSpc>
                <a:spcPct val="114000"/>
              </a:lnSpc>
            </a:pPr>
            <a:endParaRPr lang="en-CA" noProof="0" dirty="0">
              <a:solidFill>
                <a:srgbClr val="3C3D3E"/>
              </a:solidFill>
            </a:endParaRPr>
          </a:p>
          <a:p>
            <a:pPr>
              <a:lnSpc>
                <a:spcPct val="114000"/>
              </a:lnSpc>
            </a:pPr>
            <a:endParaRPr lang="en-CA" noProof="0" dirty="0"/>
          </a:p>
        </p:txBody>
      </p:sp>
    </p:spTree>
    <p:extLst>
      <p:ext uri="{BB962C8B-B14F-4D97-AF65-F5344CB8AC3E}">
        <p14:creationId xmlns:p14="http://schemas.microsoft.com/office/powerpoint/2010/main" val="218332861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97E7D30-14C5-ACE8-0CC0-39FE5E9F9C34}"/>
            </a:ext>
          </a:extLst>
        </p:cNvPr>
        <p:cNvGrpSpPr/>
        <p:nvPr/>
      </p:nvGrpSpPr>
      <p:grpSpPr>
        <a:xfrm>
          <a:off x="0" y="0"/>
          <a:ext cx="0" cy="0"/>
          <a:chOff x="0" y="0"/>
          <a:chExt cx="0" cy="0"/>
        </a:xfrm>
      </p:grpSpPr>
      <p:sp>
        <p:nvSpPr>
          <p:cNvPr id="33" name="Rectangle 32">
            <a:extLst>
              <a:ext uri="{FF2B5EF4-FFF2-40B4-BE49-F238E27FC236}">
                <a16:creationId xmlns:a16="http://schemas.microsoft.com/office/drawing/2014/main" id="{5F701567-44E5-F2AD-B9FA-2E2E429B9728}"/>
              </a:ext>
              <a:ext uri="{C183D7F6-B498-43B3-948B-1728B52AA6E4}">
                <adec:decorative xmlns:adec="http://schemas.microsoft.com/office/drawing/2017/decorative" val="1"/>
              </a:ext>
            </a:extLst>
          </p:cNvPr>
          <p:cNvSpPr/>
          <p:nvPr/>
        </p:nvSpPr>
        <p:spPr>
          <a:xfrm>
            <a:off x="13648" y="10636"/>
            <a:ext cx="6876000" cy="5436000"/>
          </a:xfrm>
          <a:prstGeom prst="rect">
            <a:avLst/>
          </a:prstGeom>
          <a:solidFill>
            <a:srgbClr val="F6F3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5000"/>
              </a:lnSpc>
            </a:pPr>
            <a:endParaRPr lang="en-CA" b="1" noProof="0" dirty="0">
              <a:solidFill>
                <a:schemeClr val="tx2"/>
              </a:solidFill>
              <a:latin typeface="+mj-lt"/>
            </a:endParaRPr>
          </a:p>
        </p:txBody>
      </p:sp>
      <p:graphicFrame>
        <p:nvGraphicFramePr>
          <p:cNvPr id="31" name="Diagram 30" descr="Illustration of a budget planning cycle. Beginning with the submission of draft budgets to ERVE, followed by a transfer of funds, the delivery of summer programming, end of season reporting, submissions for additional seasons if needed, confirmation of student staffing for the next year, and ending with ERVE confirming final annual spending.">
            <a:extLst>
              <a:ext uri="{FF2B5EF4-FFF2-40B4-BE49-F238E27FC236}">
                <a16:creationId xmlns:a16="http://schemas.microsoft.com/office/drawing/2014/main" id="{1FA34AC2-9C16-41E1-0686-24703A80F569}"/>
              </a:ext>
            </a:extLst>
          </p:cNvPr>
          <p:cNvGraphicFramePr/>
          <p:nvPr>
            <p:extLst>
              <p:ext uri="{D42A27DB-BD31-4B8C-83A1-F6EECF244321}">
                <p14:modId xmlns:p14="http://schemas.microsoft.com/office/powerpoint/2010/main" val="2442619515"/>
              </p:ext>
            </p:extLst>
          </p:nvPr>
        </p:nvGraphicFramePr>
        <p:xfrm>
          <a:off x="-271768" y="871689"/>
          <a:ext cx="7231407" cy="425469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TextBox 4">
            <a:extLst>
              <a:ext uri="{FF2B5EF4-FFF2-40B4-BE49-F238E27FC236}">
                <a16:creationId xmlns:a16="http://schemas.microsoft.com/office/drawing/2014/main" id="{C6EA4581-DB61-C25A-923C-5D544B065B0C}"/>
              </a:ext>
            </a:extLst>
          </p:cNvPr>
          <p:cNvSpPr txBox="1"/>
          <p:nvPr/>
        </p:nvSpPr>
        <p:spPr>
          <a:xfrm>
            <a:off x="302834" y="294058"/>
            <a:ext cx="5112313" cy="184666"/>
          </a:xfrm>
          <a:prstGeom prst="rect">
            <a:avLst/>
          </a:prstGeom>
          <a:noFill/>
        </p:spPr>
        <p:txBody>
          <a:bodyPr wrap="square" lIns="0" tIns="0" rIns="0" bIns="0">
            <a:spAutoFit/>
          </a:bodyPr>
          <a:lstStyle/>
          <a:p>
            <a:r>
              <a:rPr lang="en-CA" sz="1200" b="1" noProof="0" dirty="0">
                <a:solidFill>
                  <a:schemeClr val="tx2"/>
                </a:solidFill>
                <a:latin typeface="Aptos" panose="020B0004020202020204" pitchFamily="34" charset="0"/>
              </a:rPr>
              <a:t>Figure 22: LTC Urban Hubs financial planning cycle                          </a:t>
            </a:r>
          </a:p>
        </p:txBody>
      </p:sp>
      <p:sp>
        <p:nvSpPr>
          <p:cNvPr id="6" name="Content Placeholder 5">
            <a:extLst>
              <a:ext uri="{FF2B5EF4-FFF2-40B4-BE49-F238E27FC236}">
                <a16:creationId xmlns:a16="http://schemas.microsoft.com/office/drawing/2014/main" id="{90F6B468-FF10-7445-D858-AFD12FE9F365}"/>
              </a:ext>
            </a:extLst>
          </p:cNvPr>
          <p:cNvSpPr>
            <a:spLocks noGrp="1"/>
          </p:cNvSpPr>
          <p:nvPr>
            <p:ph idx="13"/>
          </p:nvPr>
        </p:nvSpPr>
        <p:spPr>
          <a:xfrm>
            <a:off x="399010" y="5636181"/>
            <a:ext cx="2844000" cy="2771549"/>
          </a:xfrm>
        </p:spPr>
        <p:txBody>
          <a:bodyPr/>
          <a:lstStyle/>
          <a:p>
            <a:pPr lvl="1">
              <a:lnSpc>
                <a:spcPct val="114000"/>
              </a:lnSpc>
            </a:pPr>
            <a:r>
              <a:rPr lang="en-CA" sz="1100" b="1" noProof="0" dirty="0">
                <a:solidFill>
                  <a:schemeClr val="tx2"/>
                </a:solidFill>
                <a:latin typeface="+mn-lt"/>
              </a:rPr>
              <a:t>Planning and Operations</a:t>
            </a:r>
          </a:p>
          <a:p>
            <a:pPr>
              <a:lnSpc>
                <a:spcPct val="114000"/>
              </a:lnSpc>
            </a:pPr>
            <a:r>
              <a:rPr lang="en-CA" noProof="0" dirty="0"/>
              <a:t>Figure 20 above </a:t>
            </a:r>
            <a:r>
              <a:rPr lang="en-CA" noProof="0" dirty="0">
                <a:solidFill>
                  <a:srgbClr val="3C3D3E"/>
                </a:solidFill>
              </a:rPr>
              <a:t>provides an overview of LTC’s financial and reporting cycle. Funds are held centrally by ERVE and distributed annually to urban hubs and sites with LTC programming.</a:t>
            </a:r>
          </a:p>
          <a:p>
            <a:pPr>
              <a:lnSpc>
                <a:spcPct val="114000"/>
              </a:lnSpc>
              <a:buNone/>
            </a:pPr>
            <a:r>
              <a:rPr lang="en-CA" noProof="0" dirty="0"/>
              <a:t>From 2017-18 to 2020-21, urban hubs received a goods and services budget of $80,000, with some capacity to carry funds into the next fiscal year. After 2021-22, this was adjusted to $20,000 without carry-over. Via periodic reviews with ERVE, hubs have also been able to access additional funding or return unused portions of their budgets.</a:t>
            </a:r>
          </a:p>
          <a:p>
            <a:pPr>
              <a:lnSpc>
                <a:spcPct val="114000"/>
              </a:lnSpc>
              <a:buNone/>
            </a:pPr>
            <a:endParaRPr lang="en-CA" noProof="0" dirty="0"/>
          </a:p>
          <a:p>
            <a:pPr lvl="1">
              <a:lnSpc>
                <a:spcPct val="114000"/>
              </a:lnSpc>
              <a:spcAft>
                <a:spcPts val="600"/>
              </a:spcAft>
            </a:pPr>
            <a:endParaRPr lang="en-CA" sz="1100" noProof="0" dirty="0">
              <a:solidFill>
                <a:schemeClr val="tx2"/>
              </a:solidFill>
              <a:latin typeface="+mn-lt"/>
            </a:endParaRPr>
          </a:p>
        </p:txBody>
      </p:sp>
      <p:sp>
        <p:nvSpPr>
          <p:cNvPr id="3" name="Content Placeholder 2">
            <a:extLst>
              <a:ext uri="{FF2B5EF4-FFF2-40B4-BE49-F238E27FC236}">
                <a16:creationId xmlns:a16="http://schemas.microsoft.com/office/drawing/2014/main" id="{DECB6CB5-DC62-A977-9844-F1010B8DD374}"/>
              </a:ext>
            </a:extLst>
          </p:cNvPr>
          <p:cNvSpPr>
            <a:spLocks noGrp="1"/>
          </p:cNvSpPr>
          <p:nvPr>
            <p:ph idx="1"/>
          </p:nvPr>
        </p:nvSpPr>
        <p:spPr>
          <a:xfrm>
            <a:off x="3343936" y="5636182"/>
            <a:ext cx="3024000" cy="2771548"/>
          </a:xfrm>
        </p:spPr>
        <p:txBody>
          <a:bodyPr/>
          <a:lstStyle/>
          <a:p>
            <a:pPr>
              <a:lnSpc>
                <a:spcPct val="114000"/>
              </a:lnSpc>
              <a:buNone/>
            </a:pPr>
            <a:r>
              <a:rPr lang="en-CA" noProof="0" dirty="0"/>
              <a:t>Records indicated that redirected funds were applied to operational challenges as well as invested in the development of new offerings, covering expenses such as </a:t>
            </a:r>
            <a:r>
              <a:rPr lang="en-CA" sz="1100" noProof="0" dirty="0">
                <a:solidFill>
                  <a:schemeClr val="tx2"/>
                </a:solidFill>
                <a:latin typeface="+mn-lt"/>
              </a:rPr>
              <a:t>equipment purchases, facility improvements</a:t>
            </a:r>
            <a:r>
              <a:rPr lang="en-CA" noProof="0" dirty="0"/>
              <a:t>, or training.</a:t>
            </a:r>
            <a:endParaRPr lang="en-CA" sz="1100" noProof="0" dirty="0">
              <a:solidFill>
                <a:schemeClr val="tx2"/>
              </a:solidFill>
              <a:latin typeface="+mn-lt"/>
            </a:endParaRPr>
          </a:p>
          <a:p>
            <a:pPr lvl="1">
              <a:lnSpc>
                <a:spcPct val="114000"/>
              </a:lnSpc>
              <a:spcAft>
                <a:spcPts val="600"/>
              </a:spcAft>
            </a:pPr>
            <a:r>
              <a:rPr lang="en-CA" sz="1100" noProof="0" dirty="0">
                <a:solidFill>
                  <a:schemeClr val="tx2"/>
                </a:solidFill>
                <a:latin typeface="+mn-lt"/>
              </a:rPr>
              <a:t>Reported operational challenges were often facility-based, like insufficient gear storage or urban campsites lacking public washrooms, both of which were managed by renting the needed amenities.  That said, other issues, such as </a:t>
            </a:r>
            <a:r>
              <a:rPr lang="en-CA" sz="1100" noProof="0" dirty="0">
                <a:solidFill>
                  <a:srgbClr val="3C3D3E"/>
                </a:solidFill>
                <a:latin typeface="Microsoft New Tai Lue"/>
              </a:rPr>
              <a:t>the campground closure at Rouge National Urban Park, were addressed by holding fewer overnight events in favour of workshops or other Learn-to options.</a:t>
            </a:r>
            <a:endParaRPr lang="en-CA" sz="1100" noProof="0" dirty="0">
              <a:solidFill>
                <a:schemeClr val="tx2"/>
              </a:solidFill>
              <a:latin typeface="+mn-lt"/>
            </a:endParaRPr>
          </a:p>
          <a:p>
            <a:pPr>
              <a:lnSpc>
                <a:spcPct val="114000"/>
              </a:lnSpc>
              <a:spcAft>
                <a:spcPts val="0"/>
              </a:spcAft>
            </a:pPr>
            <a:endParaRPr lang="en-CA" noProof="0" dirty="0"/>
          </a:p>
        </p:txBody>
      </p:sp>
    </p:spTree>
    <p:extLst>
      <p:ext uri="{BB962C8B-B14F-4D97-AF65-F5344CB8AC3E}">
        <p14:creationId xmlns:p14="http://schemas.microsoft.com/office/powerpoint/2010/main" val="39156406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9BBEAB8-98D6-E6C6-7B32-9A4411741D08}"/>
              </a:ext>
              <a:ext uri="{C183D7F6-B498-43B3-948B-1728B52AA6E4}">
                <adec:decorative xmlns:adec="http://schemas.microsoft.com/office/drawing/2017/decorative" val="1"/>
              </a:ext>
            </a:extLst>
          </p:cNvPr>
          <p:cNvSpPr/>
          <p:nvPr/>
        </p:nvSpPr>
        <p:spPr>
          <a:xfrm>
            <a:off x="2911514" y="3684661"/>
            <a:ext cx="3531552" cy="2304201"/>
          </a:xfrm>
          <a:prstGeom prst="rect">
            <a:avLst/>
          </a:prstGeom>
          <a:solidFill>
            <a:srgbClr val="F6F3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95000"/>
              </a:lnSpc>
            </a:pPr>
            <a:endParaRPr lang="en-CA" b="1" noProof="0" dirty="0">
              <a:solidFill>
                <a:schemeClr val="tx2"/>
              </a:solidFill>
              <a:latin typeface="+mj-lt"/>
            </a:endParaRPr>
          </a:p>
        </p:txBody>
      </p:sp>
      <p:sp>
        <p:nvSpPr>
          <p:cNvPr id="2" name="Title 1">
            <a:extLst>
              <a:ext uri="{FF2B5EF4-FFF2-40B4-BE49-F238E27FC236}">
                <a16:creationId xmlns:a16="http://schemas.microsoft.com/office/drawing/2014/main" id="{DA1ED091-0C40-3B5F-2EDD-3AE5C715E936}"/>
              </a:ext>
            </a:extLst>
          </p:cNvPr>
          <p:cNvSpPr>
            <a:spLocks noGrp="1"/>
          </p:cNvSpPr>
          <p:nvPr>
            <p:ph type="title"/>
          </p:nvPr>
        </p:nvSpPr>
        <p:spPr/>
        <p:txBody>
          <a:bodyPr/>
          <a:lstStyle/>
          <a:p>
            <a:r>
              <a:rPr lang="en-CA" spc="40" noProof="0" dirty="0"/>
              <a:t>Program Efficiency</a:t>
            </a:r>
          </a:p>
        </p:txBody>
      </p:sp>
      <p:sp>
        <p:nvSpPr>
          <p:cNvPr id="3" name="Content Placeholder 2">
            <a:extLst>
              <a:ext uri="{FF2B5EF4-FFF2-40B4-BE49-F238E27FC236}">
                <a16:creationId xmlns:a16="http://schemas.microsoft.com/office/drawing/2014/main" id="{2C7CCB3D-66FB-1C70-8091-BAEEE1D38064}"/>
              </a:ext>
            </a:extLst>
          </p:cNvPr>
          <p:cNvSpPr>
            <a:spLocks noGrp="1"/>
          </p:cNvSpPr>
          <p:nvPr>
            <p:ph idx="13"/>
          </p:nvPr>
        </p:nvSpPr>
        <p:spPr>
          <a:xfrm>
            <a:off x="342461" y="932400"/>
            <a:ext cx="2340439" cy="6443205"/>
          </a:xfrm>
        </p:spPr>
        <p:txBody>
          <a:bodyPr/>
          <a:lstStyle/>
          <a:p>
            <a:pPr>
              <a:lnSpc>
                <a:spcPct val="114000"/>
              </a:lnSpc>
            </a:pPr>
            <a:r>
              <a:rPr lang="en-CA" noProof="0" dirty="0">
                <a:solidFill>
                  <a:srgbClr val="3C3D3E"/>
                </a:solidFill>
              </a:rPr>
              <a:t>Other operational challenges reported in key informant interviews included some event fatigue among site staff and a need to clarify when LTC students could support other field unit activities, particularly in instances where field units were facing an emergent issue or were in temporary need of additional staff. </a:t>
            </a:r>
          </a:p>
          <a:p>
            <a:pPr lvl="1">
              <a:lnSpc>
                <a:spcPct val="114000"/>
              </a:lnSpc>
            </a:pPr>
            <a:r>
              <a:rPr lang="en-CA" sz="1400" spc="30" noProof="0" dirty="0"/>
              <a:t>Affordability</a:t>
            </a:r>
            <a:endParaRPr lang="en-CA" spc="30" noProof="0" dirty="0"/>
          </a:p>
          <a:p>
            <a:pPr lvl="1">
              <a:lnSpc>
                <a:spcPct val="114000"/>
              </a:lnSpc>
              <a:spcAft>
                <a:spcPts val="600"/>
              </a:spcAft>
            </a:pPr>
            <a:r>
              <a:rPr lang="en-CA" sz="1100" noProof="0" dirty="0">
                <a:solidFill>
                  <a:srgbClr val="3C3D3E"/>
                </a:solidFill>
                <a:latin typeface="+mn-lt"/>
              </a:rPr>
              <a:t>Finally, while LTC staff felt that the Program had sufficient resources, it was noted that in the context of  minimizing barriers to outdoor recreation, “sufficient” included the capacity to offer low-cost activities and mitigate distance-related barriers, as </a:t>
            </a:r>
            <a:r>
              <a:rPr lang="en-CA" sz="1100" noProof="0" dirty="0">
                <a:solidFill>
                  <a:schemeClr val="tx2"/>
                </a:solidFill>
                <a:latin typeface="+mn-lt"/>
              </a:rPr>
              <a:t>highlighted in Figure 21.</a:t>
            </a:r>
          </a:p>
          <a:p>
            <a:pPr lvl="1">
              <a:lnSpc>
                <a:spcPct val="114000"/>
              </a:lnSpc>
              <a:spcAft>
                <a:spcPts val="600"/>
              </a:spcAft>
            </a:pPr>
            <a:r>
              <a:rPr lang="en-CA" sz="1100" noProof="0" dirty="0">
                <a:solidFill>
                  <a:srgbClr val="3C3D3E"/>
                </a:solidFill>
                <a:latin typeface="+mn-lt"/>
              </a:rPr>
              <a:t>For overnight events in particular, this resulted in hubs absorbing much of the costs associated with transporting participants and/or adapting urban sites by renting amenities like portable toilets or large event tents, rather than reflecting these added expenditures in participant fees. </a:t>
            </a:r>
          </a:p>
          <a:p>
            <a:pPr lvl="1">
              <a:lnSpc>
                <a:spcPct val="114000"/>
              </a:lnSpc>
              <a:spcAft>
                <a:spcPts val="600"/>
              </a:spcAft>
            </a:pPr>
            <a:r>
              <a:rPr lang="en-CA" sz="1100" noProof="0" dirty="0">
                <a:solidFill>
                  <a:srgbClr val="3C3D3E"/>
                </a:solidFill>
                <a:latin typeface="+mn-lt"/>
              </a:rPr>
              <a:t>Document reviews confirmed that fees for overnight events and other Learn-to events, were considered against the Program’s goals of minimizing financial barriers, with staff receiving approvals to operate</a:t>
            </a:r>
          </a:p>
        </p:txBody>
      </p:sp>
      <p:sp>
        <p:nvSpPr>
          <p:cNvPr id="4" name="Content Placeholder 3">
            <a:extLst>
              <a:ext uri="{FF2B5EF4-FFF2-40B4-BE49-F238E27FC236}">
                <a16:creationId xmlns:a16="http://schemas.microsoft.com/office/drawing/2014/main" id="{FE6B319F-DA71-2F39-0288-4A64358A1B99}"/>
              </a:ext>
            </a:extLst>
          </p:cNvPr>
          <p:cNvSpPr>
            <a:spLocks noGrp="1"/>
          </p:cNvSpPr>
          <p:nvPr>
            <p:ph idx="1"/>
          </p:nvPr>
        </p:nvSpPr>
        <p:spPr>
          <a:xfrm>
            <a:off x="2906929" y="914401"/>
            <a:ext cx="3600000" cy="2064582"/>
          </a:xfrm>
        </p:spPr>
        <p:txBody>
          <a:bodyPr/>
          <a:lstStyle/>
          <a:p>
            <a:pPr lvl="1">
              <a:lnSpc>
                <a:spcPct val="114000"/>
              </a:lnSpc>
              <a:spcAft>
                <a:spcPts val="600"/>
              </a:spcAft>
            </a:pPr>
            <a:r>
              <a:rPr lang="en-CA" sz="1100" noProof="0" dirty="0">
                <a:solidFill>
                  <a:srgbClr val="3C3D3E"/>
                </a:solidFill>
              </a:rPr>
              <a:t>below cost-recovery levels, even </a:t>
            </a:r>
            <a:r>
              <a:rPr lang="en-CA" sz="1100" noProof="0" dirty="0">
                <a:solidFill>
                  <a:srgbClr val="3C3D3E"/>
                </a:solidFill>
                <a:latin typeface="+mn-lt"/>
              </a:rPr>
              <a:t>though these events, outside of a program such as LTC, would typically be </a:t>
            </a:r>
            <a:r>
              <a:rPr lang="en-CA" sz="1100" noProof="0" dirty="0">
                <a:solidFill>
                  <a:schemeClr val="tx2"/>
                </a:solidFill>
                <a:latin typeface="+mn-lt"/>
              </a:rPr>
              <a:t>considered premium experiences by Parks Canada. </a:t>
            </a:r>
          </a:p>
          <a:p>
            <a:pPr lvl="1">
              <a:lnSpc>
                <a:spcPct val="114000"/>
              </a:lnSpc>
              <a:spcAft>
                <a:spcPts val="600"/>
              </a:spcAft>
            </a:pPr>
            <a:r>
              <a:rPr lang="en-CA" sz="1100" noProof="0" dirty="0">
                <a:solidFill>
                  <a:schemeClr val="tx2"/>
                </a:solidFill>
                <a:latin typeface="+mn-lt"/>
              </a:rPr>
              <a:t>Based on a 2022 analysis of expenditures and revenues, which found that the average cost of a single overnight event (including staff time, transport, consumables etc.) was </a:t>
            </a:r>
            <a:r>
              <a:rPr lang="en-CA" sz="1100" noProof="0" dirty="0">
                <a:solidFill>
                  <a:schemeClr val="tx2"/>
                </a:solidFill>
                <a:latin typeface="Microsoft New Tai Lue"/>
              </a:rPr>
              <a:t>$4,670, a </a:t>
            </a:r>
            <a:r>
              <a:rPr lang="en-CA" sz="1100" noProof="0" dirty="0">
                <a:solidFill>
                  <a:schemeClr val="tx2"/>
                </a:solidFill>
                <a:latin typeface="+mn-lt"/>
              </a:rPr>
              <a:t>baseline for overnight event fees was set by ERVE at </a:t>
            </a:r>
            <a:r>
              <a:rPr lang="en-CA" sz="1100" noProof="0" dirty="0">
                <a:solidFill>
                  <a:schemeClr val="tx2"/>
                </a:solidFill>
                <a:latin typeface="Microsoft New Tai Lue"/>
              </a:rPr>
              <a:t>41% of cost recovery for the 2023-24 season*. Subsequent augmentations, when applied by urban hubs, were then limited to the Consumer Price Index. </a:t>
            </a:r>
            <a:endParaRPr lang="en-CA" sz="1100" noProof="0" dirty="0">
              <a:solidFill>
                <a:schemeClr val="tx2"/>
              </a:solidFill>
              <a:highlight>
                <a:srgbClr val="FFFF00"/>
              </a:highlight>
              <a:latin typeface="Microsoft New Tai Lue"/>
            </a:endParaRPr>
          </a:p>
          <a:p>
            <a:pPr lvl="1">
              <a:lnSpc>
                <a:spcPct val="114000"/>
              </a:lnSpc>
              <a:spcAft>
                <a:spcPts val="600"/>
              </a:spcAft>
            </a:pPr>
            <a:endParaRPr lang="en-CA" sz="1100" noProof="0" dirty="0">
              <a:solidFill>
                <a:srgbClr val="3C3D3E"/>
              </a:solidFill>
              <a:latin typeface="Microsoft New Tai Lue"/>
            </a:endParaRPr>
          </a:p>
        </p:txBody>
      </p:sp>
      <p:grpSp>
        <p:nvGrpSpPr>
          <p:cNvPr id="26" name="Group 25" descr="Summary of LTC's program design elements related to cost and distance barriers. Elements include free or low-cost activities, having hubs in urban centres, using mobile outreach, holding events at transit-accessible sites. Related program data include program expenditures and pricing info.">
            <a:extLst>
              <a:ext uri="{FF2B5EF4-FFF2-40B4-BE49-F238E27FC236}">
                <a16:creationId xmlns:a16="http://schemas.microsoft.com/office/drawing/2014/main" id="{9759D4A0-348C-0000-B800-BBFBFAB9EAF2}"/>
              </a:ext>
            </a:extLst>
          </p:cNvPr>
          <p:cNvGrpSpPr/>
          <p:nvPr/>
        </p:nvGrpSpPr>
        <p:grpSpPr>
          <a:xfrm>
            <a:off x="2884556" y="3174792"/>
            <a:ext cx="3528424" cy="2626042"/>
            <a:chOff x="3057442" y="4902648"/>
            <a:chExt cx="3528424" cy="2626042"/>
          </a:xfrm>
        </p:grpSpPr>
        <p:sp>
          <p:nvSpPr>
            <p:cNvPr id="44" name="TextBox 43">
              <a:extLst>
                <a:ext uri="{FF2B5EF4-FFF2-40B4-BE49-F238E27FC236}">
                  <a16:creationId xmlns:a16="http://schemas.microsoft.com/office/drawing/2014/main" id="{6209DD21-BB0F-EA7F-00EC-B196660E61F0}"/>
                </a:ext>
              </a:extLst>
            </p:cNvPr>
            <p:cNvSpPr txBox="1"/>
            <p:nvPr/>
          </p:nvSpPr>
          <p:spPr>
            <a:xfrm>
              <a:off x="3094324" y="4902648"/>
              <a:ext cx="3491542" cy="369332"/>
            </a:xfrm>
            <a:prstGeom prst="rect">
              <a:avLst/>
            </a:prstGeom>
            <a:noFill/>
          </p:spPr>
          <p:txBody>
            <a:bodyPr wrap="square" lIns="0" tIns="0" rIns="0" bIns="0" rtlCol="0">
              <a:spAutoFit/>
            </a:bodyPr>
            <a:lstStyle/>
            <a:p>
              <a:r>
                <a:rPr lang="en-CA" sz="1200" b="1" noProof="0" dirty="0">
                  <a:solidFill>
                    <a:schemeClr val="tx2"/>
                  </a:solidFill>
                  <a:latin typeface="Aptos" panose="020B0004020202020204" pitchFamily="34" charset="0"/>
                </a:rPr>
                <a:t>Figure 23: LTC program design for costs and distance barriers, 2017 to 2024</a:t>
              </a:r>
            </a:p>
          </p:txBody>
        </p:sp>
        <p:sp>
          <p:nvSpPr>
            <p:cNvPr id="7" name="Rectangle 6">
              <a:extLst>
                <a:ext uri="{FF2B5EF4-FFF2-40B4-BE49-F238E27FC236}">
                  <a16:creationId xmlns:a16="http://schemas.microsoft.com/office/drawing/2014/main" id="{7CF4007B-B1FF-E8CB-781D-CFE4DB33A3FC}"/>
                </a:ext>
              </a:extLst>
            </p:cNvPr>
            <p:cNvSpPr/>
            <p:nvPr/>
          </p:nvSpPr>
          <p:spPr>
            <a:xfrm>
              <a:off x="3057442" y="7168690"/>
              <a:ext cx="732744" cy="3600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en-CA" sz="1000" noProof="0" dirty="0">
                  <a:solidFill>
                    <a:schemeClr val="tx2"/>
                  </a:solidFill>
                </a:rPr>
                <a:t>Program Data</a:t>
              </a:r>
            </a:p>
          </p:txBody>
        </p:sp>
        <p:grpSp>
          <p:nvGrpSpPr>
            <p:cNvPr id="8" name="Group 7">
              <a:extLst>
                <a:ext uri="{FF2B5EF4-FFF2-40B4-BE49-F238E27FC236}">
                  <a16:creationId xmlns:a16="http://schemas.microsoft.com/office/drawing/2014/main" id="{01B7FD45-5A0B-E1AE-97A6-C9BFFBB77221}"/>
                </a:ext>
              </a:extLst>
            </p:cNvPr>
            <p:cNvGrpSpPr/>
            <p:nvPr/>
          </p:nvGrpSpPr>
          <p:grpSpPr>
            <a:xfrm>
              <a:off x="3842192" y="5462639"/>
              <a:ext cx="2625312" cy="615719"/>
              <a:chOff x="4684707" y="1347247"/>
              <a:chExt cx="1793230" cy="615719"/>
            </a:xfrm>
          </p:grpSpPr>
          <p:sp>
            <p:nvSpPr>
              <p:cNvPr id="9" name="Freeform: Shape 49">
                <a:extLst>
                  <a:ext uri="{FF2B5EF4-FFF2-40B4-BE49-F238E27FC236}">
                    <a16:creationId xmlns:a16="http://schemas.microsoft.com/office/drawing/2014/main" id="{35445CF3-8A92-A54E-E1C6-A188AADC1BAD}"/>
                  </a:ext>
                </a:extLst>
              </p:cNvPr>
              <p:cNvSpPr/>
              <p:nvPr/>
            </p:nvSpPr>
            <p:spPr>
              <a:xfrm>
                <a:off x="4686790" y="1347247"/>
                <a:ext cx="1791147" cy="260546"/>
              </a:xfrm>
              <a:prstGeom prst="rect">
                <a:avLst/>
              </a:prstGeom>
              <a:solidFill>
                <a:srgbClr val="4AACE8"/>
              </a:solidFill>
              <a:ln>
                <a:noFill/>
              </a:ln>
            </p:spPr>
            <p:style>
              <a:lnRef idx="2">
                <a:schemeClr val="lt1">
                  <a:hueOff val="0"/>
                  <a:satOff val="0"/>
                  <a:lumOff val="0"/>
                  <a:alphaOff val="0"/>
                </a:schemeClr>
              </a:lnRef>
              <a:fillRef idx="1">
                <a:scrgbClr r="0" g="0" b="0"/>
              </a:fillRef>
              <a:effectRef idx="0">
                <a:schemeClr val="accent6">
                  <a:hueOff val="0"/>
                  <a:satOff val="0"/>
                  <a:lumOff val="0"/>
                  <a:alphaOff val="0"/>
                </a:schemeClr>
              </a:effectRef>
              <a:fontRef idx="minor">
                <a:schemeClr val="lt1"/>
              </a:fontRef>
            </p:style>
            <p:txBody>
              <a:bodyPr spcFirstLastPara="0" vert="horz" wrap="square" lIns="38535" tIns="29645" rIns="38535" bIns="29645" numCol="1" spcCol="1270" anchor="ctr" anchorCtr="0">
                <a:noAutofit/>
              </a:bodyPr>
              <a:lstStyle/>
              <a:p>
                <a:pPr marL="0" lvl="0" indent="0" algn="ctr" defTabSz="622300">
                  <a:spcBef>
                    <a:spcPct val="0"/>
                  </a:spcBef>
                  <a:buNone/>
                </a:pPr>
                <a:r>
                  <a:rPr lang="en-CA" sz="1050" b="1" kern="1200" noProof="0" dirty="0"/>
                  <a:t>Costs</a:t>
                </a:r>
                <a:endParaRPr lang="en-CA" sz="1000" b="1" kern="1200" noProof="0" dirty="0"/>
              </a:p>
            </p:txBody>
          </p:sp>
          <p:sp>
            <p:nvSpPr>
              <p:cNvPr id="10" name="Freeform: Shape 50">
                <a:extLst>
                  <a:ext uri="{FF2B5EF4-FFF2-40B4-BE49-F238E27FC236}">
                    <a16:creationId xmlns:a16="http://schemas.microsoft.com/office/drawing/2014/main" id="{F4196522-3FE5-A5D3-A4AC-E362802EA8A4}"/>
                  </a:ext>
                </a:extLst>
              </p:cNvPr>
              <p:cNvSpPr/>
              <p:nvPr/>
            </p:nvSpPr>
            <p:spPr>
              <a:xfrm>
                <a:off x="4684707" y="1637508"/>
                <a:ext cx="1793229" cy="325458"/>
              </a:xfrm>
              <a:prstGeom prst="rect">
                <a:avLst/>
              </a:prstGeom>
              <a:solidFill>
                <a:srgbClr val="003192"/>
              </a:solidFill>
              <a:ln>
                <a:noFill/>
              </a:ln>
            </p:spPr>
            <p:style>
              <a:lnRef idx="2">
                <a:schemeClr val="lt1">
                  <a:hueOff val="0"/>
                  <a:satOff val="0"/>
                  <a:lumOff val="0"/>
                  <a:alphaOff val="0"/>
                </a:schemeClr>
              </a:lnRef>
              <a:fillRef idx="1">
                <a:scrgbClr r="0" g="0" b="0"/>
              </a:fillRef>
              <a:effectRef idx="0">
                <a:schemeClr val="accent6">
                  <a:hueOff val="0"/>
                  <a:satOff val="0"/>
                  <a:lumOff val="0"/>
                  <a:alphaOff val="0"/>
                </a:schemeClr>
              </a:effectRef>
              <a:fontRef idx="minor">
                <a:schemeClr val="lt1"/>
              </a:fontRef>
            </p:style>
            <p:txBody>
              <a:bodyPr spcFirstLastPara="0" vert="horz" wrap="square" lIns="38535" tIns="29645" rIns="38535" bIns="29645" numCol="1" spcCol="1270" anchor="ctr" anchorCtr="0">
                <a:noAutofit/>
              </a:bodyPr>
              <a:lstStyle/>
              <a:p>
                <a:pPr marL="0" lvl="0" indent="0" algn="ctr" defTabSz="622300">
                  <a:spcBef>
                    <a:spcPct val="0"/>
                  </a:spcBef>
                  <a:buNone/>
                </a:pPr>
                <a:r>
                  <a:rPr lang="en-CA" sz="1050" b="1" kern="1200" noProof="0" dirty="0"/>
                  <a:t>Distance</a:t>
                </a:r>
                <a:endParaRPr lang="en-CA" sz="1000" b="1" kern="1200" noProof="0" dirty="0"/>
              </a:p>
            </p:txBody>
          </p:sp>
        </p:grpSp>
        <p:sp>
          <p:nvSpPr>
            <p:cNvPr id="17" name="Rectangle: Rounded Corners 34">
              <a:extLst>
                <a:ext uri="{FF2B5EF4-FFF2-40B4-BE49-F238E27FC236}">
                  <a16:creationId xmlns:a16="http://schemas.microsoft.com/office/drawing/2014/main" id="{9F7A6BEC-8F04-0323-D614-66EB81E076C0}"/>
                </a:ext>
              </a:extLst>
            </p:cNvPr>
            <p:cNvSpPr/>
            <p:nvPr/>
          </p:nvSpPr>
          <p:spPr>
            <a:xfrm>
              <a:off x="3073403" y="5464347"/>
              <a:ext cx="727724" cy="552745"/>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en-CA" sz="1000" noProof="0" dirty="0">
                  <a:solidFill>
                    <a:sysClr val="windowText" lastClr="000000"/>
                  </a:solidFill>
                </a:rPr>
                <a:t>Barriers</a:t>
              </a:r>
            </a:p>
          </p:txBody>
        </p:sp>
        <p:sp>
          <p:nvSpPr>
            <p:cNvPr id="18" name="Rectangle: Rounded Corners 35">
              <a:extLst>
                <a:ext uri="{FF2B5EF4-FFF2-40B4-BE49-F238E27FC236}">
                  <a16:creationId xmlns:a16="http://schemas.microsoft.com/office/drawing/2014/main" id="{497636D9-95C6-59E8-ACB0-1518F599F34C}"/>
                </a:ext>
              </a:extLst>
            </p:cNvPr>
            <p:cNvSpPr/>
            <p:nvPr/>
          </p:nvSpPr>
          <p:spPr>
            <a:xfrm>
              <a:off x="3068383" y="6054466"/>
              <a:ext cx="732744" cy="1080000"/>
            </a:xfrm>
            <a:prstGeom prst="rect">
              <a:avLst/>
            </a:prstGeom>
            <a:no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en-CA" sz="1000" noProof="0" dirty="0">
                  <a:solidFill>
                    <a:sysClr val="windowText" lastClr="000000"/>
                  </a:solidFill>
                </a:rPr>
                <a:t>Program Design</a:t>
              </a:r>
            </a:p>
          </p:txBody>
        </p:sp>
        <p:sp>
          <p:nvSpPr>
            <p:cNvPr id="19" name="Freeform: Shape 36">
              <a:extLst>
                <a:ext uri="{FF2B5EF4-FFF2-40B4-BE49-F238E27FC236}">
                  <a16:creationId xmlns:a16="http://schemas.microsoft.com/office/drawing/2014/main" id="{4AD1F6FA-33F7-0EA3-F988-74C5C8470052}"/>
                </a:ext>
              </a:extLst>
            </p:cNvPr>
            <p:cNvSpPr/>
            <p:nvPr/>
          </p:nvSpPr>
          <p:spPr>
            <a:xfrm>
              <a:off x="3845241" y="6143673"/>
              <a:ext cx="2622260" cy="217939"/>
            </a:xfrm>
            <a:prstGeom prst="rect">
              <a:avLst/>
            </a:prstGeom>
            <a:solidFill>
              <a:schemeClr val="bg1"/>
            </a:solidFill>
            <a:ln w="28575">
              <a:solidFill>
                <a:srgbClr val="4AACE8"/>
              </a:solidFill>
            </a:ln>
          </p:spPr>
          <p:style>
            <a:lnRef idx="2">
              <a:schemeClr val="lt1">
                <a:hueOff val="0"/>
                <a:satOff val="0"/>
                <a:lumOff val="0"/>
                <a:alphaOff val="0"/>
              </a:schemeClr>
            </a:lnRef>
            <a:fillRef idx="1">
              <a:scrgbClr r="0" g="0" b="0"/>
            </a:fillRef>
            <a:effectRef idx="0">
              <a:schemeClr val="accent6">
                <a:hueOff val="0"/>
                <a:satOff val="0"/>
                <a:lumOff val="0"/>
                <a:alphaOff val="0"/>
              </a:schemeClr>
            </a:effectRef>
            <a:fontRef idx="minor">
              <a:schemeClr val="lt1"/>
            </a:fontRef>
          </p:style>
          <p:txBody>
            <a:bodyPr spcFirstLastPara="0" vert="horz" wrap="square" lIns="72000" tIns="29645" rIns="72000" bIns="29645" numCol="1" spcCol="1270" anchor="ctr" anchorCtr="0">
              <a:noAutofit/>
            </a:bodyPr>
            <a:lstStyle/>
            <a:p>
              <a:pPr marL="0" lvl="0" indent="0" algn="ctr" defTabSz="622300">
                <a:spcBef>
                  <a:spcPct val="0"/>
                </a:spcBef>
                <a:buNone/>
              </a:pPr>
              <a:r>
                <a:rPr lang="en-CA" sz="1000" kern="1200" noProof="0" dirty="0">
                  <a:solidFill>
                    <a:schemeClr val="tx2"/>
                  </a:solidFill>
                </a:rPr>
                <a:t>LTC activities are free or at low costs</a:t>
              </a:r>
            </a:p>
          </p:txBody>
        </p:sp>
        <p:sp>
          <p:nvSpPr>
            <p:cNvPr id="20" name="Freeform: Shape 37">
              <a:extLst>
                <a:ext uri="{FF2B5EF4-FFF2-40B4-BE49-F238E27FC236}">
                  <a16:creationId xmlns:a16="http://schemas.microsoft.com/office/drawing/2014/main" id="{1F85BBC1-E348-CC96-9AB5-6735B341C458}"/>
                </a:ext>
              </a:extLst>
            </p:cNvPr>
            <p:cNvSpPr/>
            <p:nvPr/>
          </p:nvSpPr>
          <p:spPr>
            <a:xfrm>
              <a:off x="3838912" y="6425812"/>
              <a:ext cx="2628589" cy="684000"/>
            </a:xfrm>
            <a:prstGeom prst="rect">
              <a:avLst/>
            </a:prstGeom>
            <a:solidFill>
              <a:schemeClr val="bg1"/>
            </a:solidFill>
            <a:ln w="28575">
              <a:solidFill>
                <a:srgbClr val="003192"/>
              </a:solidFill>
            </a:ln>
          </p:spPr>
          <p:style>
            <a:lnRef idx="2">
              <a:schemeClr val="lt1">
                <a:hueOff val="0"/>
                <a:satOff val="0"/>
                <a:lumOff val="0"/>
                <a:alphaOff val="0"/>
              </a:schemeClr>
            </a:lnRef>
            <a:fillRef idx="1">
              <a:scrgbClr r="0" g="0" b="0"/>
            </a:fillRef>
            <a:effectRef idx="0">
              <a:schemeClr val="accent6">
                <a:hueOff val="0"/>
                <a:satOff val="0"/>
                <a:lumOff val="0"/>
                <a:alphaOff val="0"/>
              </a:schemeClr>
            </a:effectRef>
            <a:fontRef idx="minor">
              <a:schemeClr val="lt1"/>
            </a:fontRef>
          </p:style>
          <p:txBody>
            <a:bodyPr spcFirstLastPara="0" vert="horz" wrap="square" lIns="72000" tIns="36000" rIns="72000" bIns="36000" numCol="1" spcCol="1270" anchor="ctr" anchorCtr="0">
              <a:noAutofit/>
            </a:bodyPr>
            <a:lstStyle/>
            <a:p>
              <a:pPr marL="171450" lvl="0" indent="-171450" defTabSz="622300">
                <a:spcBef>
                  <a:spcPct val="0"/>
                </a:spcBef>
                <a:spcAft>
                  <a:spcPts val="200"/>
                </a:spcAft>
                <a:buFont typeface="Arial" panose="020B0604020202020204" pitchFamily="34" charset="0"/>
                <a:buChar char="•"/>
              </a:pPr>
              <a:r>
                <a:rPr lang="en-CA" sz="1000" kern="1200" noProof="0" dirty="0">
                  <a:solidFill>
                    <a:schemeClr val="tx2"/>
                  </a:solidFill>
                </a:rPr>
                <a:t>Hubs in urban centres</a:t>
              </a:r>
            </a:p>
            <a:p>
              <a:pPr marL="171450" lvl="0" indent="-171450" defTabSz="622300">
                <a:spcBef>
                  <a:spcPct val="0"/>
                </a:spcBef>
                <a:spcAft>
                  <a:spcPts val="200"/>
                </a:spcAft>
                <a:buFont typeface="Arial" panose="020B0604020202020204" pitchFamily="34" charset="0"/>
                <a:buChar char="•"/>
              </a:pPr>
              <a:r>
                <a:rPr lang="en-CA" sz="1000" kern="1200" noProof="0" dirty="0">
                  <a:solidFill>
                    <a:schemeClr val="tx2"/>
                  </a:solidFill>
                </a:rPr>
                <a:t>Mobile outreach and workshops</a:t>
              </a:r>
            </a:p>
            <a:p>
              <a:pPr marL="171450" lvl="0" indent="-171450" defTabSz="622300">
                <a:spcBef>
                  <a:spcPct val="0"/>
                </a:spcBef>
                <a:spcAft>
                  <a:spcPts val="200"/>
                </a:spcAft>
                <a:buFont typeface="Arial" panose="020B0604020202020204" pitchFamily="34" charset="0"/>
                <a:buChar char="•"/>
              </a:pPr>
              <a:r>
                <a:rPr lang="en-CA" sz="1000" kern="1200" noProof="0" dirty="0">
                  <a:solidFill>
                    <a:schemeClr val="tx2"/>
                  </a:solidFill>
                </a:rPr>
                <a:t>Transit-accessible sites (overnight events)</a:t>
              </a:r>
            </a:p>
          </p:txBody>
        </p:sp>
        <p:sp>
          <p:nvSpPr>
            <p:cNvPr id="21" name="Rectangle 20">
              <a:extLst>
                <a:ext uri="{FF2B5EF4-FFF2-40B4-BE49-F238E27FC236}">
                  <a16:creationId xmlns:a16="http://schemas.microsoft.com/office/drawing/2014/main" id="{0A15F558-D5AE-32D7-69DA-2F2A99C48C19}"/>
                </a:ext>
              </a:extLst>
            </p:cNvPr>
            <p:cNvSpPr/>
            <p:nvPr/>
          </p:nvSpPr>
          <p:spPr>
            <a:xfrm>
              <a:off x="3838911" y="7189430"/>
              <a:ext cx="2628589" cy="339259"/>
            </a:xfrm>
            <a:prstGeom prst="rect">
              <a:avLst/>
            </a:prstGeom>
            <a:solidFill>
              <a:schemeClr val="bg1"/>
            </a:solidFill>
            <a:ln>
              <a:solidFill>
                <a:srgbClr val="4AACE8"/>
              </a:solidFill>
            </a:ln>
          </p:spPr>
          <p:style>
            <a:lnRef idx="2">
              <a:schemeClr val="lt1">
                <a:hueOff val="0"/>
                <a:satOff val="0"/>
                <a:lumOff val="0"/>
                <a:alphaOff val="0"/>
              </a:schemeClr>
            </a:lnRef>
            <a:fillRef idx="1">
              <a:scrgbClr r="0" g="0" b="0"/>
            </a:fillRef>
            <a:effectRef idx="0">
              <a:schemeClr val="accent6">
                <a:hueOff val="0"/>
                <a:satOff val="0"/>
                <a:lumOff val="0"/>
                <a:alphaOff val="0"/>
              </a:schemeClr>
            </a:effectRef>
            <a:fontRef idx="minor">
              <a:schemeClr val="lt1"/>
            </a:fontRef>
          </p:style>
          <p:txBody>
            <a:bodyPr spcFirstLastPara="0" vert="horz" wrap="square" lIns="36000" tIns="29645" rIns="36000" bIns="29645" numCol="1" spcCol="1270" anchor="ctr" anchorCtr="0">
              <a:noAutofit/>
            </a:bodyPr>
            <a:lstStyle/>
            <a:p>
              <a:pPr marL="0" lvl="0" indent="0" algn="ctr" defTabSz="622300">
                <a:spcBef>
                  <a:spcPct val="0"/>
                </a:spcBef>
                <a:buNone/>
              </a:pPr>
              <a:r>
                <a:rPr lang="en-CA" sz="1000" kern="1200" noProof="0" dirty="0">
                  <a:solidFill>
                    <a:schemeClr val="tx2"/>
                  </a:solidFill>
                </a:rPr>
                <a:t>Expenditures and pricing</a:t>
              </a:r>
            </a:p>
          </p:txBody>
        </p:sp>
      </p:grpSp>
      <p:sp>
        <p:nvSpPr>
          <p:cNvPr id="15" name="TextBox 14">
            <a:extLst>
              <a:ext uri="{FF2B5EF4-FFF2-40B4-BE49-F238E27FC236}">
                <a16:creationId xmlns:a16="http://schemas.microsoft.com/office/drawing/2014/main" id="{34CA53DF-0B07-E9D6-420C-0EAE7AB3BF9D}"/>
              </a:ext>
            </a:extLst>
          </p:cNvPr>
          <p:cNvSpPr txBox="1"/>
          <p:nvPr/>
        </p:nvSpPr>
        <p:spPr>
          <a:xfrm>
            <a:off x="303177" y="8437422"/>
            <a:ext cx="5628065" cy="355482"/>
          </a:xfrm>
          <a:prstGeom prst="rect">
            <a:avLst/>
          </a:prstGeom>
          <a:noFill/>
        </p:spPr>
        <p:txBody>
          <a:bodyPr wrap="square" lIns="0" tIns="0" rIns="0" bIns="0">
            <a:spAutoFit/>
          </a:bodyPr>
          <a:lstStyle/>
          <a:p>
            <a:pPr marL="0" marR="0" lvl="0" indent="0" algn="l" defTabSz="1219170" rtl="0" eaLnBrk="1" fontAlgn="auto" latinLnBrk="0" hangingPunct="1">
              <a:lnSpc>
                <a:spcPct val="110000"/>
              </a:lnSpc>
              <a:spcBef>
                <a:spcPts val="0"/>
              </a:spcBef>
              <a:spcAft>
                <a:spcPts val="600"/>
              </a:spcAft>
              <a:buClrTx/>
              <a:buSzTx/>
              <a:buFont typeface="Arial" panose="020B0604020202020204" pitchFamily="34" charset="0"/>
              <a:buNone/>
              <a:tabLst/>
              <a:defRPr/>
            </a:pPr>
            <a:r>
              <a:rPr kumimoji="0" lang="en-CA" sz="1050" i="0" u="none" strike="noStrike" kern="1200" cap="none" spc="0" normalizeH="0" baseline="0" noProof="0" dirty="0">
                <a:ln>
                  <a:noFill/>
                </a:ln>
                <a:solidFill>
                  <a:schemeClr val="tx2"/>
                </a:solidFill>
                <a:effectLst/>
                <a:uLnTx/>
                <a:uFillTx/>
                <a:latin typeface="Microsoft New Tai Lue"/>
                <a:ea typeface="+mn-ea"/>
                <a:cs typeface="+mn-cs"/>
              </a:rPr>
              <a:t>*Per person fees for overnight events in 2023 were set as </a:t>
            </a:r>
            <a:r>
              <a:rPr kumimoji="0" lang="en-CA" sz="1050" b="0" i="0" u="none" strike="noStrike" kern="1200" cap="none" spc="0" normalizeH="0" baseline="0" noProof="0" dirty="0">
                <a:ln>
                  <a:noFill/>
                </a:ln>
                <a:solidFill>
                  <a:schemeClr val="tx2"/>
                </a:solidFill>
                <a:effectLst/>
                <a:uLnTx/>
                <a:uFillTx/>
                <a:latin typeface="Microsoft New Tai Lue"/>
                <a:ea typeface="+mn-ea"/>
                <a:cs typeface="+mn-cs"/>
              </a:rPr>
              <a:t>$77 for the first person</a:t>
            </a:r>
            <a:r>
              <a:rPr lang="en-CA" sz="1050" noProof="0" dirty="0">
                <a:solidFill>
                  <a:schemeClr val="tx2"/>
                </a:solidFill>
                <a:latin typeface="Microsoft New Tai Lue"/>
              </a:rPr>
              <a:t> and</a:t>
            </a:r>
            <a:r>
              <a:rPr kumimoji="0" lang="en-CA" sz="1050" b="0" i="0" u="none" strike="noStrike" kern="1200" cap="none" spc="0" normalizeH="0" baseline="0" noProof="0" dirty="0">
                <a:ln>
                  <a:noFill/>
                </a:ln>
                <a:solidFill>
                  <a:schemeClr val="tx2"/>
                </a:solidFill>
                <a:effectLst/>
                <a:uLnTx/>
                <a:uFillTx/>
                <a:latin typeface="Microsoft New Tai Lue"/>
                <a:ea typeface="+mn-ea"/>
                <a:cs typeface="+mn-cs"/>
              </a:rPr>
              <a:t> $19.25 for each additional person, except children under six who could attend for free.</a:t>
            </a:r>
          </a:p>
        </p:txBody>
      </p:sp>
      <p:sp>
        <p:nvSpPr>
          <p:cNvPr id="32" name="TextBox 31">
            <a:extLst>
              <a:ext uri="{FF2B5EF4-FFF2-40B4-BE49-F238E27FC236}">
                <a16:creationId xmlns:a16="http://schemas.microsoft.com/office/drawing/2014/main" id="{229A7A69-7F4A-3BE0-35E2-3EA73150D2DD}"/>
              </a:ext>
            </a:extLst>
          </p:cNvPr>
          <p:cNvSpPr txBox="1"/>
          <p:nvPr/>
        </p:nvSpPr>
        <p:spPr>
          <a:xfrm>
            <a:off x="2906929" y="6176892"/>
            <a:ext cx="3494670" cy="1210588"/>
          </a:xfrm>
          <a:prstGeom prst="rect">
            <a:avLst/>
          </a:prstGeom>
          <a:noFill/>
        </p:spPr>
        <p:txBody>
          <a:bodyPr wrap="square" lIns="0" tIns="0" rIns="0" bIns="0">
            <a:spAutoFit/>
          </a:bodyPr>
          <a:lstStyle/>
          <a:p>
            <a:pPr marL="0" marR="0" lvl="0" indent="0" algn="l" defTabSz="1219170" rtl="0" eaLnBrk="1" fontAlgn="auto" latinLnBrk="0" hangingPunct="1">
              <a:lnSpc>
                <a:spcPct val="114000"/>
              </a:lnSpc>
              <a:spcBef>
                <a:spcPts val="0"/>
              </a:spcBef>
              <a:spcAft>
                <a:spcPts val="0"/>
              </a:spcAft>
              <a:buClrTx/>
              <a:buSzTx/>
              <a:buFont typeface="Arial" panose="020B0604020202020204" pitchFamily="34" charset="0"/>
              <a:buChar char="​"/>
              <a:tabLst/>
              <a:defRPr/>
            </a:pPr>
            <a:r>
              <a:rPr kumimoji="0" lang="en-CA" sz="1400" b="0" i="0" u="none" strike="noStrike" kern="100" cap="none" spc="30" normalizeH="0" baseline="0" noProof="0" dirty="0">
                <a:ln>
                  <a:noFill/>
                </a:ln>
                <a:solidFill>
                  <a:srgbClr val="007C7C"/>
                </a:solidFill>
                <a:effectLst/>
                <a:uLnTx/>
                <a:uFillTx/>
                <a:latin typeface="HelveticaNeue LT 55 Roman" panose="020B0604020202020204" pitchFamily="34" charset="0"/>
                <a:ea typeface="+mn-ea"/>
                <a:cs typeface="Times New Roman" panose="02020603050405020304" pitchFamily="18" charset="0"/>
              </a:rPr>
              <a:t>Key Findings</a:t>
            </a:r>
          </a:p>
          <a:p>
            <a:pPr marL="0" marR="0" lvl="0" indent="0" algn="l" defTabSz="1219170" rtl="0" eaLnBrk="1" fontAlgn="auto" latinLnBrk="0" hangingPunct="1">
              <a:lnSpc>
                <a:spcPct val="114000"/>
              </a:lnSpc>
              <a:spcBef>
                <a:spcPts val="0"/>
              </a:spcBef>
              <a:spcAft>
                <a:spcPts val="600"/>
              </a:spcAft>
              <a:buClrTx/>
              <a:buSzTx/>
              <a:buFont typeface="Arial" panose="020B0604020202020204" pitchFamily="34" charset="0"/>
              <a:buChar char="​"/>
              <a:tabLst/>
              <a:defRPr/>
            </a:pPr>
            <a:r>
              <a:rPr kumimoji="0" lang="en-CA" sz="1100" b="0" i="0" u="none" strike="noStrike" kern="1200" cap="none" spc="0" normalizeH="0" baseline="0" noProof="0" dirty="0">
                <a:ln>
                  <a:noFill/>
                </a:ln>
                <a:solidFill>
                  <a:srgbClr val="3C3D3E"/>
                </a:solidFill>
                <a:effectLst/>
                <a:uLnTx/>
                <a:uFillTx/>
                <a:latin typeface="Microsoft New Tai Lue"/>
                <a:ea typeface="+mn-ea"/>
                <a:cs typeface="+mn-cs"/>
              </a:rPr>
              <a:t>Financial documents and key informant interviews provided sufficient evidence that the LTC Program made efficient use of its resources, while also leveraging funds to explore new programming and maintain the affordability of events charging user fees.</a:t>
            </a:r>
          </a:p>
        </p:txBody>
      </p:sp>
      <p:cxnSp>
        <p:nvCxnSpPr>
          <p:cNvPr id="6" name="Straight Connector 5">
            <a:extLst>
              <a:ext uri="{FF2B5EF4-FFF2-40B4-BE49-F238E27FC236}">
                <a16:creationId xmlns:a16="http://schemas.microsoft.com/office/drawing/2014/main" id="{DA5685A8-B326-B643-6013-FD2B99BC0F23}"/>
              </a:ext>
            </a:extLst>
          </p:cNvPr>
          <p:cNvCxnSpPr/>
          <p:nvPr/>
        </p:nvCxnSpPr>
        <p:spPr>
          <a:xfrm>
            <a:off x="342900" y="8254314"/>
            <a:ext cx="2134578"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2975798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42900" y="914400"/>
            <a:ext cx="2376000" cy="627321"/>
          </a:xfrm>
        </p:spPr>
        <p:txBody>
          <a:bodyPr/>
          <a:lstStyle/>
          <a:p>
            <a:r>
              <a:rPr lang="en-CA" noProof="0" dirty="0"/>
              <a:t>Partnerships</a:t>
            </a:r>
          </a:p>
        </p:txBody>
      </p:sp>
      <p:sp>
        <p:nvSpPr>
          <p:cNvPr id="4" name="Text Placeholder 3"/>
          <p:cNvSpPr>
            <a:spLocks noGrp="1"/>
          </p:cNvSpPr>
          <p:nvPr>
            <p:ph type="body" sz="quarter" idx="16"/>
          </p:nvPr>
        </p:nvSpPr>
        <p:spPr>
          <a:xfrm>
            <a:off x="342900" y="1819206"/>
            <a:ext cx="2159568" cy="1714702"/>
          </a:xfrm>
        </p:spPr>
        <p:txBody>
          <a:bodyPr/>
          <a:lstStyle/>
          <a:p>
            <a:pPr>
              <a:lnSpc>
                <a:spcPct val="100000"/>
              </a:lnSpc>
            </a:pPr>
            <a:r>
              <a:rPr lang="en-CA" sz="1600" noProof="0" dirty="0">
                <a:solidFill>
                  <a:srgbClr val="007C7C"/>
                </a:solidFill>
                <a:latin typeface="Aptos" panose="020B0004020202020204" pitchFamily="34" charset="0"/>
              </a:rPr>
              <a:t>Local and national partnerships helped build the Learn-to Camp Program, lessening costs and helping urban hubs to reach and serve target audiences.</a:t>
            </a:r>
          </a:p>
        </p:txBody>
      </p:sp>
      <p:sp>
        <p:nvSpPr>
          <p:cNvPr id="5" name="Content Placeholder 4"/>
          <p:cNvSpPr>
            <a:spLocks noGrp="1"/>
          </p:cNvSpPr>
          <p:nvPr>
            <p:ph idx="1"/>
          </p:nvPr>
        </p:nvSpPr>
        <p:spPr>
          <a:xfrm>
            <a:off x="2885663" y="914400"/>
            <a:ext cx="3672000" cy="4772810"/>
          </a:xfrm>
        </p:spPr>
        <p:txBody>
          <a:bodyPr/>
          <a:lstStyle/>
          <a:p>
            <a:pPr marL="0" marR="0" lvl="0" indent="0" algn="l" defTabSz="1219170" rtl="0" eaLnBrk="1" fontAlgn="auto" latinLnBrk="0" hangingPunct="1">
              <a:lnSpc>
                <a:spcPct val="114000"/>
              </a:lnSpc>
              <a:spcBef>
                <a:spcPts val="0"/>
              </a:spcBef>
              <a:spcAft>
                <a:spcPts val="600"/>
              </a:spcAft>
              <a:buClrTx/>
              <a:buSzTx/>
              <a:buFont typeface="Arial" panose="020B0604020202020204" pitchFamily="34" charset="0"/>
              <a:buNone/>
              <a:tabLst/>
              <a:defRPr/>
            </a:pPr>
            <a:r>
              <a:rPr kumimoji="0" lang="en-CA" sz="1100" b="0" i="0" u="none" strike="noStrike" kern="1200" cap="none" spc="0" normalizeH="0" baseline="0" noProof="0" dirty="0">
                <a:ln>
                  <a:noFill/>
                </a:ln>
                <a:solidFill>
                  <a:srgbClr val="3C3D3E"/>
                </a:solidFill>
                <a:effectLst/>
                <a:uLnTx/>
                <a:uFillTx/>
                <a:latin typeface="Microsoft New Tai Lue"/>
                <a:ea typeface="+mn-ea"/>
                <a:cs typeface="+mn-cs"/>
              </a:rPr>
              <a:t>Partnership impacts and results were assessed through review of documents and financial information, </a:t>
            </a:r>
            <a:r>
              <a:rPr lang="en-CA" noProof="0" dirty="0">
                <a:solidFill>
                  <a:srgbClr val="3C3D3E"/>
                </a:solidFill>
                <a:latin typeface="Microsoft New Tai Lue"/>
              </a:rPr>
              <a:t>interviews with LTC staff, and data collected from LTC hub partners.</a:t>
            </a:r>
          </a:p>
          <a:p>
            <a:pPr lvl="1">
              <a:lnSpc>
                <a:spcPct val="114000"/>
              </a:lnSpc>
            </a:pPr>
            <a:r>
              <a:rPr lang="en-CA" spc="30" noProof="0" dirty="0"/>
              <a:t>National Partnership</a:t>
            </a:r>
          </a:p>
          <a:p>
            <a:pPr>
              <a:lnSpc>
                <a:spcPct val="114000"/>
              </a:lnSpc>
            </a:pPr>
            <a:r>
              <a:rPr lang="en-CA" noProof="0" dirty="0"/>
              <a:t>From 2011-12 to 2024-25, the LTC Program maintained a national partnership with Mountain Equipment Company* (MEC) which provided camping and outdoor equipment, support for overnight events, and promotion of LTC on the MEC website. Between 2021-22 to 2023-24, MEC also provided $75,000 per fiscal year to Parks Canada.</a:t>
            </a:r>
          </a:p>
          <a:p>
            <a:pPr>
              <a:lnSpc>
                <a:spcPct val="114000"/>
              </a:lnSpc>
            </a:pPr>
            <a:r>
              <a:rPr lang="en-CA" noProof="0" dirty="0"/>
              <a:t>Equipment supplied included tents, camping stoves, sleeping bags, sleeping mats, and other items used in the delivery of LTC overnights and workshops. Equipment donations between 2021 and 2024 were valued at around $25,000 per year.</a:t>
            </a:r>
          </a:p>
          <a:p>
            <a:pPr>
              <a:lnSpc>
                <a:spcPct val="114000"/>
              </a:lnSpc>
            </a:pPr>
            <a:r>
              <a:rPr lang="en-CA" noProof="0" dirty="0"/>
              <a:t>In return, MEC was identified as a national LTC partner, and its logo was featured on promotional outreach tools, social media, and presentations, as pictured in the image below. </a:t>
            </a:r>
          </a:p>
          <a:p>
            <a:pPr lvl="1">
              <a:lnSpc>
                <a:spcPct val="114000"/>
              </a:lnSpc>
            </a:pPr>
            <a:r>
              <a:rPr lang="en-CA" spc="30" noProof="0" dirty="0"/>
              <a:t>Urban Hub Partners</a:t>
            </a:r>
          </a:p>
          <a:p>
            <a:pPr>
              <a:lnSpc>
                <a:spcPct val="114000"/>
              </a:lnSpc>
            </a:pPr>
            <a:r>
              <a:rPr lang="en-CA" noProof="0" dirty="0"/>
              <a:t>LTC hub staff described local partnerships as central to achieving their goals. Key supports included recruiting participants, hosting outreach events, overnight events, and/or workshops, as well as delivering training. </a:t>
            </a:r>
          </a:p>
          <a:p>
            <a:pPr>
              <a:lnSpc>
                <a:spcPct val="114000"/>
              </a:lnSpc>
            </a:pPr>
            <a:endParaRPr lang="en-CA" noProof="0" dirty="0"/>
          </a:p>
        </p:txBody>
      </p:sp>
      <p:grpSp>
        <p:nvGrpSpPr>
          <p:cNvPr id="8" name="Group 7">
            <a:extLst>
              <a:ext uri="{FF2B5EF4-FFF2-40B4-BE49-F238E27FC236}">
                <a16:creationId xmlns:a16="http://schemas.microsoft.com/office/drawing/2014/main" id="{CFBF1D82-A7A2-D0D4-0CE5-16EAA1B142A1}"/>
              </a:ext>
            </a:extLst>
          </p:cNvPr>
          <p:cNvGrpSpPr/>
          <p:nvPr/>
        </p:nvGrpSpPr>
        <p:grpSpPr>
          <a:xfrm>
            <a:off x="2885663" y="5871447"/>
            <a:ext cx="3600000" cy="2766250"/>
            <a:chOff x="2906929" y="5702943"/>
            <a:chExt cx="3600000" cy="2766250"/>
          </a:xfrm>
        </p:grpSpPr>
        <p:pic>
          <p:nvPicPr>
            <p:cNvPr id="6" name="Picture 5" descr="A group of people sitting around a fire with a Parks Canada logo visible.">
              <a:extLst>
                <a:ext uri="{FF2B5EF4-FFF2-40B4-BE49-F238E27FC236}">
                  <a16:creationId xmlns:a16="http://schemas.microsoft.com/office/drawing/2014/main" id="{6EA7F0B8-BD6D-43FC-2C88-EA4CD247E790}"/>
                </a:ext>
              </a:extLst>
            </p:cNvPr>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906929" y="5702943"/>
              <a:ext cx="3600000" cy="2563953"/>
            </a:xfrm>
            <a:prstGeom prst="rect">
              <a:avLst/>
            </a:prstGeom>
          </p:spPr>
        </p:pic>
        <p:sp>
          <p:nvSpPr>
            <p:cNvPr id="7" name="TextBox 6">
              <a:extLst>
                <a:ext uri="{FF2B5EF4-FFF2-40B4-BE49-F238E27FC236}">
                  <a16:creationId xmlns:a16="http://schemas.microsoft.com/office/drawing/2014/main" id="{24F71EC2-44E1-9E75-9DB4-346F5D89EA7C}"/>
                </a:ext>
              </a:extLst>
            </p:cNvPr>
            <p:cNvSpPr txBox="1"/>
            <p:nvPr/>
          </p:nvSpPr>
          <p:spPr>
            <a:xfrm>
              <a:off x="2906929" y="8330694"/>
              <a:ext cx="2441249" cy="138499"/>
            </a:xfrm>
            <a:prstGeom prst="rect">
              <a:avLst/>
            </a:prstGeom>
            <a:noFill/>
          </p:spPr>
          <p:txBody>
            <a:bodyPr wrap="square" lIns="0" tIns="0" rIns="0" bIns="0">
              <a:spAutoFit/>
            </a:bodyPr>
            <a:lstStyle/>
            <a:p>
              <a:r>
                <a:rPr lang="en-CA" sz="900" noProof="0" dirty="0">
                  <a:solidFill>
                    <a:schemeClr val="tx2"/>
                  </a:solidFill>
                </a:rPr>
                <a:t>Image: LTC postcard with MEC branding.</a:t>
              </a:r>
              <a:endParaRPr lang="en-CA" sz="900" noProof="0" dirty="0"/>
            </a:p>
          </p:txBody>
        </p:sp>
      </p:grpSp>
      <p:sp>
        <p:nvSpPr>
          <p:cNvPr id="9" name="TextBox 8">
            <a:extLst>
              <a:ext uri="{FF2B5EF4-FFF2-40B4-BE49-F238E27FC236}">
                <a16:creationId xmlns:a16="http://schemas.microsoft.com/office/drawing/2014/main" id="{593CB39C-391D-C7E3-A09D-8429EFCB2D88}"/>
              </a:ext>
            </a:extLst>
          </p:cNvPr>
          <p:cNvSpPr txBox="1"/>
          <p:nvPr/>
        </p:nvSpPr>
        <p:spPr>
          <a:xfrm>
            <a:off x="2885663" y="8687136"/>
            <a:ext cx="3429000" cy="261610"/>
          </a:xfrm>
          <a:prstGeom prst="rect">
            <a:avLst/>
          </a:prstGeom>
          <a:noFill/>
        </p:spPr>
        <p:txBody>
          <a:bodyPr wrap="square" lIns="0">
            <a:spAutoFit/>
          </a:bodyPr>
          <a:lstStyle/>
          <a:p>
            <a:r>
              <a:rPr kumimoji="0" lang="en-CA" sz="1050" b="0" i="0" u="none" strike="noStrike" kern="1200" cap="none" spc="0" normalizeH="0" baseline="0" noProof="0" dirty="0">
                <a:ln>
                  <a:noFill/>
                </a:ln>
                <a:solidFill>
                  <a:srgbClr val="3C3D3E"/>
                </a:solidFill>
                <a:effectLst/>
                <a:uLnTx/>
                <a:uFillTx/>
                <a:ea typeface="+mn-ea"/>
                <a:cs typeface="+mn-cs"/>
              </a:rPr>
              <a:t>*Formally Mountain Equipment Co-op until 2021.</a:t>
            </a:r>
            <a:endParaRPr lang="en-CA" sz="1600" noProof="0" dirty="0"/>
          </a:p>
        </p:txBody>
      </p:sp>
    </p:spTree>
    <p:extLst>
      <p:ext uri="{BB962C8B-B14F-4D97-AF65-F5344CB8AC3E}">
        <p14:creationId xmlns:p14="http://schemas.microsoft.com/office/powerpoint/2010/main" val="2389019881"/>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3A1E16-2CD5-55A9-76F8-6AFB38377594}"/>
              </a:ext>
            </a:extLst>
          </p:cNvPr>
          <p:cNvSpPr>
            <a:spLocks noGrp="1"/>
          </p:cNvSpPr>
          <p:nvPr>
            <p:ph type="title"/>
          </p:nvPr>
        </p:nvSpPr>
        <p:spPr/>
        <p:txBody>
          <a:bodyPr/>
          <a:lstStyle/>
          <a:p>
            <a:r>
              <a:rPr lang="en-CA" noProof="0" dirty="0"/>
              <a:t>Partnerships</a:t>
            </a:r>
          </a:p>
        </p:txBody>
      </p:sp>
      <p:sp>
        <p:nvSpPr>
          <p:cNvPr id="3" name="Content Placeholder 2">
            <a:extLst>
              <a:ext uri="{FF2B5EF4-FFF2-40B4-BE49-F238E27FC236}">
                <a16:creationId xmlns:a16="http://schemas.microsoft.com/office/drawing/2014/main" id="{86C175B0-B725-4843-54BA-E92A3EE0AB20}"/>
              </a:ext>
            </a:extLst>
          </p:cNvPr>
          <p:cNvSpPr>
            <a:spLocks noGrp="1"/>
          </p:cNvSpPr>
          <p:nvPr>
            <p:ph idx="13"/>
          </p:nvPr>
        </p:nvSpPr>
        <p:spPr>
          <a:xfrm>
            <a:off x="342900" y="932400"/>
            <a:ext cx="2340000" cy="6935692"/>
          </a:xfrm>
        </p:spPr>
        <p:txBody>
          <a:bodyPr/>
          <a:lstStyle/>
          <a:p>
            <a:pPr>
              <a:lnSpc>
                <a:spcPct val="115000"/>
              </a:lnSpc>
            </a:pPr>
            <a:r>
              <a:rPr lang="en-CA" noProof="0" dirty="0"/>
              <a:t>Analysis of hub partner lists from the previous five years, including formal relationships with signed agreements as well as informal ties, found that each hub had well-developed networks within their regions. </a:t>
            </a:r>
          </a:p>
          <a:p>
            <a:pPr>
              <a:lnSpc>
                <a:spcPct val="115000"/>
              </a:lnSpc>
            </a:pPr>
            <a:r>
              <a:rPr lang="en-CA" noProof="0" dirty="0"/>
              <a:t>Recurring organization types included public libraries, welcome and resettlement centres for new Canadians, local museums, and both municipal and provincial parks. Less common were partnerships with advocacy groups for communities such as people with disabilities.</a:t>
            </a:r>
          </a:p>
          <a:p>
            <a:pPr>
              <a:lnSpc>
                <a:spcPct val="115000"/>
              </a:lnSpc>
            </a:pPr>
            <a:r>
              <a:rPr lang="en-CA" noProof="0" dirty="0"/>
              <a:t>Partnership-based access to locations for overnight events was particularly helpful for hubs without on-site or nearby access to Parks Canada campgrounds, including Vancouver and Toronto (after the closure of the Rouge campground). Organizations offering these kinds of sites included provincial park agencies as well as municipal parks.</a:t>
            </a:r>
          </a:p>
          <a:p>
            <a:pPr>
              <a:lnSpc>
                <a:spcPct val="115000"/>
              </a:lnSpc>
            </a:pPr>
            <a:r>
              <a:rPr lang="en-CA" noProof="0" dirty="0"/>
              <a:t>Other hub partners such as museums, libraries, community and welcome centres also played an important role in providing venues for outreach and workshops. That said, interviewees expressed that some partnerships were more effective than others in achieving these goals. For example, some interviewees described challenges with partners – such as public libraries – who did not have adequate reach to promote events.</a:t>
            </a:r>
          </a:p>
          <a:p>
            <a:pPr>
              <a:lnSpc>
                <a:spcPct val="115000"/>
              </a:lnSpc>
            </a:pPr>
            <a:endParaRPr lang="en-CA" noProof="0" dirty="0"/>
          </a:p>
          <a:p>
            <a:pPr>
              <a:lnSpc>
                <a:spcPct val="115000"/>
              </a:lnSpc>
            </a:pPr>
            <a:endParaRPr lang="en-CA" noProof="0" dirty="0"/>
          </a:p>
        </p:txBody>
      </p:sp>
      <p:sp>
        <p:nvSpPr>
          <p:cNvPr id="4" name="Content Placeholder 3">
            <a:extLst>
              <a:ext uri="{FF2B5EF4-FFF2-40B4-BE49-F238E27FC236}">
                <a16:creationId xmlns:a16="http://schemas.microsoft.com/office/drawing/2014/main" id="{BAF1BF68-7A48-EF66-6908-448FE0691F4B}"/>
              </a:ext>
            </a:extLst>
          </p:cNvPr>
          <p:cNvSpPr>
            <a:spLocks noGrp="1"/>
          </p:cNvSpPr>
          <p:nvPr>
            <p:ph idx="1"/>
          </p:nvPr>
        </p:nvSpPr>
        <p:spPr>
          <a:xfrm>
            <a:off x="2906929" y="914399"/>
            <a:ext cx="3600000" cy="7243949"/>
          </a:xfrm>
        </p:spPr>
        <p:txBody>
          <a:bodyPr/>
          <a:lstStyle/>
          <a:p>
            <a:pPr>
              <a:lnSpc>
                <a:spcPct val="114000"/>
              </a:lnSpc>
            </a:pPr>
            <a:r>
              <a:rPr lang="en-CA" noProof="0" dirty="0"/>
              <a:t>Partnerships were also felt to be the most efficient way of reaching target audiences through workshops and overnight events as well as a means of providing specialized training to hub staff, such as techniques for better serving neuro-divergent participants. Private overnight events with participants recruited from community organizations were often seen by staff as the most effective means of reducing knowledge and experience barriers.</a:t>
            </a:r>
          </a:p>
          <a:p>
            <a:pPr>
              <a:lnSpc>
                <a:spcPct val="114000"/>
              </a:lnSpc>
              <a:spcAft>
                <a:spcPts val="0"/>
              </a:spcAft>
              <a:buNone/>
            </a:pPr>
            <a:r>
              <a:rPr lang="en-CA" b="1" kern="100" spc="30" noProof="0" dirty="0">
                <a:ea typeface="Aptos" panose="020B0004020202020204" pitchFamily="34" charset="0"/>
                <a:cs typeface="Times New Roman" panose="02020603050405020304" pitchFamily="18" charset="0"/>
              </a:rPr>
              <a:t>LTC Partner Perspectives</a:t>
            </a:r>
          </a:p>
          <a:p>
            <a:pPr lvl="0" defTabSz="914400">
              <a:lnSpc>
                <a:spcPct val="114000"/>
              </a:lnSpc>
              <a:buNone/>
              <a:defRPr/>
            </a:pPr>
            <a:r>
              <a:rPr lang="en-CA" noProof="0" dirty="0"/>
              <a:t>In response to open-ended questions about their experiences of working with LTC, partners expressed their appreciation for the friendliness of staff and their adaptability, as LTC activities could be modified to better suit participants’ needs.</a:t>
            </a:r>
          </a:p>
          <a:p>
            <a:pPr>
              <a:lnSpc>
                <a:spcPct val="114000"/>
              </a:lnSpc>
              <a:buNone/>
            </a:pPr>
            <a:r>
              <a:rPr lang="en-CA" noProof="0" dirty="0"/>
              <a:t>Reported challenges were limited, with only one partner noting occasional issues with adapting to the needs of language learners, such as remembering to speak with a slower cadence.  </a:t>
            </a:r>
          </a:p>
          <a:p>
            <a:pPr>
              <a:lnSpc>
                <a:spcPct val="114000"/>
              </a:lnSpc>
              <a:spcAft>
                <a:spcPts val="0"/>
              </a:spcAft>
              <a:buNone/>
            </a:pPr>
            <a:r>
              <a:rPr lang="en-CA" b="1" noProof="0" dirty="0"/>
              <a:t>Unexpected Outcomes</a:t>
            </a:r>
          </a:p>
          <a:p>
            <a:pPr>
              <a:lnSpc>
                <a:spcPct val="114000"/>
              </a:lnSpc>
            </a:pPr>
            <a:r>
              <a:rPr lang="en-CA" noProof="0" dirty="0"/>
              <a:t>Finally, some local partnerships were described as having yielded results beyond LTC programming goals. Staff from the Fortress of Louisbourg National Historic Site reported significant benefits to their volunteer program via a partnership with the Canadian Coast Guard College, members of that organization having returned to  volunteer at other events held at the site, supporting Louisbourg’s visitor offer and enabling the site to host events outside of the summer months.</a:t>
            </a:r>
          </a:p>
          <a:p>
            <a:pPr lvl="1">
              <a:lnSpc>
                <a:spcPct val="114000"/>
              </a:lnSpc>
            </a:pPr>
            <a:r>
              <a:rPr lang="en-CA" sz="1400" noProof="0" dirty="0"/>
              <a:t>Key Findings</a:t>
            </a:r>
          </a:p>
          <a:p>
            <a:pPr lvl="1">
              <a:lnSpc>
                <a:spcPct val="114000"/>
              </a:lnSpc>
            </a:pPr>
            <a:r>
              <a:rPr lang="en-CA" sz="1100" noProof="0" dirty="0">
                <a:solidFill>
                  <a:schemeClr val="tx2"/>
                </a:solidFill>
                <a:latin typeface="+mn-lt"/>
              </a:rPr>
              <a:t>National partnerships provided benefits to the LTC Program as a whole, reducing equipment costs and helping to promote the Program across Canada. Local partnerships were especially helpful to LTC urban hubs in granting access to community spaces and reaching target audiences.</a:t>
            </a:r>
          </a:p>
        </p:txBody>
      </p:sp>
    </p:spTree>
    <p:extLst>
      <p:ext uri="{BB962C8B-B14F-4D97-AF65-F5344CB8AC3E}">
        <p14:creationId xmlns:p14="http://schemas.microsoft.com/office/powerpoint/2010/main" val="2174777934"/>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5680132"/>
            <a:ext cx="6667928" cy="2381026"/>
          </a:xfrm>
          <a:solidFill>
            <a:srgbClr val="D97A33"/>
          </a:solidFill>
        </p:spPr>
        <p:txBody>
          <a:bodyPr lIns="144000" tIns="72000" rIns="144000" bIns="72000" anchor="ctr"/>
          <a:lstStyle/>
          <a:p>
            <a:r>
              <a:rPr lang="en-CA" b="1" spc="80" noProof="0" dirty="0"/>
              <a:t>Recommendation and Management Response</a:t>
            </a:r>
          </a:p>
        </p:txBody>
      </p:sp>
    </p:spTree>
    <p:extLst>
      <p:ext uri="{BB962C8B-B14F-4D97-AF65-F5344CB8AC3E}">
        <p14:creationId xmlns:p14="http://schemas.microsoft.com/office/powerpoint/2010/main" val="65852363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hidden="1"/>
          <p:cNvSpPr>
            <a:spLocks noGrp="1"/>
          </p:cNvSpPr>
          <p:nvPr>
            <p:ph type="title"/>
          </p:nvPr>
        </p:nvSpPr>
        <p:spPr>
          <a:xfrm>
            <a:off x="401292" y="246268"/>
            <a:ext cx="4480685" cy="308368"/>
          </a:xfrm>
        </p:spPr>
        <p:txBody>
          <a:bodyPr/>
          <a:lstStyle/>
          <a:p>
            <a:r>
              <a:rPr lang="en-CA" sz="2400" noProof="0" dirty="0"/>
              <a:t>Recommendation 1 of X</a:t>
            </a:r>
          </a:p>
        </p:txBody>
      </p:sp>
      <p:graphicFrame>
        <p:nvGraphicFramePr>
          <p:cNvPr id="5" name="Table 1"/>
          <p:cNvGraphicFramePr>
            <a:graphicFrameLocks noGrp="1"/>
          </p:cNvGraphicFramePr>
          <p:nvPr>
            <p:extLst>
              <p:ext uri="{D42A27DB-BD31-4B8C-83A1-F6EECF244321}">
                <p14:modId xmlns:p14="http://schemas.microsoft.com/office/powerpoint/2010/main" val="1665253743"/>
              </p:ext>
            </p:extLst>
          </p:nvPr>
        </p:nvGraphicFramePr>
        <p:xfrm>
          <a:off x="308757" y="811598"/>
          <a:ext cx="6217120" cy="7608006"/>
        </p:xfrm>
        <a:graphic>
          <a:graphicData uri="http://schemas.openxmlformats.org/drawingml/2006/table">
            <a:tbl>
              <a:tblPr firstRow="1">
                <a:tableStyleId>{0E3FDE45-AF77-4B5C-9715-49D594BDF05E}</a:tableStyleId>
              </a:tblPr>
              <a:tblGrid>
                <a:gridCol w="6217120">
                  <a:extLst>
                    <a:ext uri="{9D8B030D-6E8A-4147-A177-3AD203B41FA5}">
                      <a16:colId xmlns:a16="http://schemas.microsoft.com/office/drawing/2014/main" val="3886424538"/>
                    </a:ext>
                  </a:extLst>
                </a:gridCol>
              </a:tblGrid>
              <a:tr h="308709">
                <a:tc>
                  <a:txBody>
                    <a:bodyPr/>
                    <a:lstStyle/>
                    <a:p>
                      <a:pPr marL="0" marR="0" lvl="0" indent="0" algn="l" defTabSz="1219170" rtl="0" eaLnBrk="1" fontAlgn="auto" latinLnBrk="0" hangingPunct="1">
                        <a:lnSpc>
                          <a:spcPct val="110000"/>
                        </a:lnSpc>
                        <a:spcBef>
                          <a:spcPts val="0"/>
                        </a:spcBef>
                        <a:spcAft>
                          <a:spcPts val="0"/>
                        </a:spcAft>
                        <a:buClrTx/>
                        <a:buSzTx/>
                        <a:buFontTx/>
                        <a:buNone/>
                        <a:tabLst/>
                        <a:defRPr/>
                      </a:pPr>
                      <a:endParaRPr lang="en-CA" sz="1800" b="0" spc="50" baseline="0" noProof="0" dirty="0">
                        <a:solidFill>
                          <a:schemeClr val="bg1"/>
                        </a:solidFill>
                        <a:latin typeface="HelveticaNeue LT 55 Roman" panose="020B0604020202020204" pitchFamily="34" charset="0"/>
                      </a:endParaRPr>
                    </a:p>
                  </a:txBody>
                  <a:tcPr marL="108000" marR="425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chemeClr val="accent2">
                        <a:lumMod val="75000"/>
                      </a:schemeClr>
                    </a:solidFill>
                  </a:tcPr>
                </a:tc>
                <a:extLst>
                  <a:ext uri="{0D108BD9-81ED-4DB2-BD59-A6C34878D82A}">
                    <a16:rowId xmlns:a16="http://schemas.microsoft.com/office/drawing/2014/main" val="2104297739"/>
                  </a:ext>
                </a:extLst>
              </a:tr>
              <a:tr h="4222430">
                <a:tc>
                  <a:txBody>
                    <a:bodyPr/>
                    <a:lstStyle/>
                    <a:p>
                      <a:pPr>
                        <a:lnSpc>
                          <a:spcPct val="115000"/>
                        </a:lnSpc>
                        <a:spcAft>
                          <a:spcPts val="600"/>
                        </a:spcAft>
                      </a:pPr>
                      <a:r>
                        <a:rPr lang="en-CA" sz="1600" b="1" noProof="0" dirty="0">
                          <a:effectLst/>
                        </a:rPr>
                        <a:t>Recommendation 1</a:t>
                      </a:r>
                    </a:p>
                    <a:p>
                      <a:pPr>
                        <a:lnSpc>
                          <a:spcPct val="114000"/>
                        </a:lnSpc>
                        <a:buNone/>
                      </a:pPr>
                      <a:r>
                        <a:rPr lang="en-CA" sz="1100" noProof="0" dirty="0">
                          <a:effectLst/>
                          <a:latin typeface="+mn-lt"/>
                          <a:ea typeface="Aptos" panose="020B0004020202020204" pitchFamily="34" charset="0"/>
                          <a:cs typeface="Aptos" panose="020B0004020202020204" pitchFamily="34" charset="0"/>
                        </a:rPr>
                        <a:t>The </a:t>
                      </a:r>
                      <a:r>
                        <a:rPr lang="en-CA" sz="1100" noProof="0" dirty="0">
                          <a:solidFill>
                            <a:schemeClr val="tx1"/>
                          </a:solidFill>
                          <a:effectLst/>
                          <a:latin typeface="+mn-lt"/>
                          <a:ea typeface="Aptos" panose="020B0004020202020204" pitchFamily="34" charset="0"/>
                          <a:cs typeface="Aptos" panose="020B0004020202020204" pitchFamily="34" charset="0"/>
                        </a:rPr>
                        <a:t>Vice-President, Strategic Policy, Business and Digital Services, should ensure that data collection commitments included in approved funding proposals for the measurement of program performance are clearly communicated to the relevant internal service business units (which may include the Office of Internal Audit and Evaluation, Access to Information and Privacy,  GBA Plus, and Performance and Analytics) and that resulting actions are confirmed between those business units and the program staff.</a:t>
                      </a:r>
                    </a:p>
                    <a:p>
                      <a:pPr>
                        <a:lnSpc>
                          <a:spcPct val="114000"/>
                        </a:lnSpc>
                        <a:buNone/>
                      </a:pPr>
                      <a:r>
                        <a:rPr lang="en-CA" sz="1100" noProof="0" dirty="0">
                          <a:solidFill>
                            <a:schemeClr val="tx1"/>
                          </a:solidFill>
                          <a:effectLst/>
                          <a:latin typeface="+mn-lt"/>
                          <a:ea typeface="Aptos" panose="020B0004020202020204" pitchFamily="34" charset="0"/>
                          <a:cs typeface="Aptos" panose="020B0004020202020204" pitchFamily="34" charset="0"/>
                        </a:rPr>
                        <a:t> </a:t>
                      </a:r>
                    </a:p>
                    <a:p>
                      <a:pPr>
                        <a:lnSpc>
                          <a:spcPct val="114000"/>
                        </a:lnSpc>
                        <a:spcAft>
                          <a:spcPts val="600"/>
                        </a:spcAft>
                        <a:buNone/>
                      </a:pPr>
                      <a:r>
                        <a:rPr lang="en-CA" sz="1100" noProof="0" dirty="0">
                          <a:solidFill>
                            <a:schemeClr val="tx1"/>
                          </a:solidFill>
                          <a:effectLst/>
                          <a:latin typeface="+mn-lt"/>
                          <a:ea typeface="Aptos" panose="020B0004020202020204" pitchFamily="34" charset="0"/>
                          <a:cs typeface="Aptos" panose="020B0004020202020204" pitchFamily="34" charset="0"/>
                        </a:rPr>
                        <a:t>While monitoring performance is the responsibility of program staff, ensuring internal service business units receive updates and confirm required actions would provide opportunities to:</a:t>
                      </a:r>
                    </a:p>
                    <a:p>
                      <a:pPr marL="171450" indent="-171450">
                        <a:lnSpc>
                          <a:spcPct val="114000"/>
                        </a:lnSpc>
                        <a:buFont typeface="Arial" panose="020B0604020202020204" pitchFamily="34" charset="0"/>
                        <a:buChar char="•"/>
                      </a:pPr>
                      <a:r>
                        <a:rPr lang="en-CA" sz="1100" noProof="0" dirty="0">
                          <a:solidFill>
                            <a:schemeClr val="tx1"/>
                          </a:solidFill>
                          <a:effectLst/>
                          <a:latin typeface="+mn-lt"/>
                          <a:ea typeface="Times New Roman" panose="02020603050405020304" pitchFamily="18" charset="0"/>
                          <a:cs typeface="Times New Roman" panose="02020603050405020304" pitchFamily="18" charset="0"/>
                        </a:rPr>
                        <a:t>Confirm that program performance indicators align with those established in Parks Canada’s Performance Information Profiles, or that any new performance indicators are </a:t>
                      </a:r>
                      <a:r>
                        <a:rPr lang="en-CA" sz="1100" kern="1200" noProof="0" dirty="0">
                          <a:solidFill>
                            <a:schemeClr val="tx1"/>
                          </a:solidFill>
                          <a:effectLst/>
                          <a:latin typeface="+mn-lt"/>
                          <a:ea typeface="Times New Roman" panose="02020603050405020304" pitchFamily="18" charset="0"/>
                          <a:cs typeface="Times New Roman" panose="02020603050405020304" pitchFamily="18" charset="0"/>
                        </a:rPr>
                        <a:t>added to those profiles;</a:t>
                      </a:r>
                    </a:p>
                    <a:p>
                      <a:pPr marL="171450" indent="-171450">
                        <a:lnSpc>
                          <a:spcPct val="114000"/>
                        </a:lnSpc>
                        <a:buFont typeface="Arial" panose="020B0604020202020204" pitchFamily="34" charset="0"/>
                        <a:buChar char="•"/>
                      </a:pPr>
                      <a:r>
                        <a:rPr lang="en-CA" sz="1100" kern="1200" noProof="0" dirty="0">
                          <a:solidFill>
                            <a:schemeClr val="tx1"/>
                          </a:solidFill>
                          <a:effectLst/>
                          <a:latin typeface="+mn-lt"/>
                          <a:ea typeface="+mn-ea"/>
                          <a:cs typeface="Times New Roman" panose="02020603050405020304" pitchFamily="18" charset="0"/>
                        </a:rPr>
                        <a:t>Ensure that performance data collection strategies are in place, including GBA Plus data requirements;</a:t>
                      </a:r>
                    </a:p>
                    <a:p>
                      <a:pPr marL="171450" indent="-171450">
                        <a:lnSpc>
                          <a:spcPct val="114000"/>
                        </a:lnSpc>
                        <a:buFont typeface="Arial" panose="020B0604020202020204" pitchFamily="34" charset="0"/>
                        <a:buChar char="•"/>
                      </a:pPr>
                      <a:r>
                        <a:rPr lang="en-CA" sz="1100" noProof="0" dirty="0">
                          <a:solidFill>
                            <a:schemeClr val="tx1"/>
                          </a:solidFill>
                          <a:effectLst/>
                          <a:latin typeface="+mn-lt"/>
                          <a:ea typeface="Times New Roman" panose="02020603050405020304" pitchFamily="18" charset="0"/>
                          <a:cs typeface="Times New Roman" panose="02020603050405020304" pitchFamily="18" charset="0"/>
                        </a:rPr>
                        <a:t>Clarify policies and procedures, such as those governing the collection of personal information and means of protecting privacy; and,</a:t>
                      </a:r>
                    </a:p>
                    <a:p>
                      <a:pPr marL="171450" indent="-171450">
                        <a:lnSpc>
                          <a:spcPct val="114000"/>
                        </a:lnSpc>
                        <a:buFont typeface="Arial" panose="020B0604020202020204" pitchFamily="34" charset="0"/>
                        <a:buChar char="•"/>
                      </a:pPr>
                      <a:r>
                        <a:rPr lang="en-CA" sz="1100" noProof="0" dirty="0">
                          <a:solidFill>
                            <a:schemeClr val="tx1"/>
                          </a:solidFill>
                          <a:effectLst/>
                          <a:latin typeface="+mn-lt"/>
                          <a:ea typeface="Times New Roman" panose="02020603050405020304" pitchFamily="18" charset="0"/>
                          <a:cs typeface="Times New Roman" panose="02020603050405020304" pitchFamily="18" charset="0"/>
                        </a:rPr>
                        <a:t>Ensure public opinion research components of planned evaluations are included in Parks Canada’s Risk-Based Audit and Evaluation Plan, as required.</a:t>
                      </a:r>
                      <a:endParaRPr lang="en-CA" sz="1100" noProof="0" dirty="0">
                        <a:solidFill>
                          <a:schemeClr val="tx1"/>
                        </a:solidFill>
                        <a:effectLst/>
                        <a:latin typeface="+mn-lt"/>
                        <a:ea typeface="Aptos" panose="020B0004020202020204" pitchFamily="34" charset="0"/>
                        <a:cs typeface="Times New Roman" panose="02020603050405020304" pitchFamily="18" charset="0"/>
                      </a:endParaRPr>
                    </a:p>
                    <a:p>
                      <a:pPr>
                        <a:lnSpc>
                          <a:spcPct val="115000"/>
                        </a:lnSpc>
                        <a:spcAft>
                          <a:spcPts val="600"/>
                        </a:spcAft>
                      </a:pPr>
                      <a:endParaRPr lang="en-CA" sz="1100" b="0" noProof="0" dirty="0">
                        <a:effectLst/>
                      </a:endParaRPr>
                    </a:p>
                  </a:txBody>
                  <a:tcPr marL="108000" marR="108000" marT="1080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tcPr>
                </a:tc>
                <a:extLst>
                  <a:ext uri="{0D108BD9-81ED-4DB2-BD59-A6C34878D82A}">
                    <a16:rowId xmlns:a16="http://schemas.microsoft.com/office/drawing/2014/main" val="261619658"/>
                  </a:ext>
                </a:extLst>
              </a:tr>
              <a:tr h="903213">
                <a:tc>
                  <a:txBody>
                    <a:bodyPr/>
                    <a:lstStyle/>
                    <a:p>
                      <a:pPr>
                        <a:spcBef>
                          <a:spcPts val="0"/>
                        </a:spcBef>
                        <a:spcAft>
                          <a:spcPts val="300"/>
                        </a:spcAft>
                      </a:pPr>
                      <a:r>
                        <a:rPr lang="en-CA" sz="1100" b="0" noProof="0" dirty="0"/>
                        <a:t>For key findings related to the above recommendation, please refer to the following sections::</a:t>
                      </a:r>
                    </a:p>
                    <a:p>
                      <a:pPr marL="171450" indent="-171450">
                        <a:spcAft>
                          <a:spcPts val="300"/>
                        </a:spcAft>
                        <a:buFont typeface="Wingdings" panose="05000000000000000000" pitchFamily="2" charset="2"/>
                        <a:buChar char="Ø"/>
                      </a:pPr>
                      <a:r>
                        <a:rPr lang="en-CA" sz="1100" noProof="0" dirty="0">
                          <a:solidFill>
                            <a:schemeClr val="tx1"/>
                          </a:solidFill>
                        </a:rPr>
                        <a:t>Target Audiences; Notes on Audience Data, pp. 23-24</a:t>
                      </a:r>
                    </a:p>
                    <a:p>
                      <a:pPr marL="171450" indent="-171450">
                        <a:spcAft>
                          <a:spcPts val="300"/>
                        </a:spcAft>
                        <a:buFont typeface="Wingdings" panose="05000000000000000000" pitchFamily="2" charset="2"/>
                        <a:buChar char="Ø"/>
                      </a:pPr>
                      <a:r>
                        <a:rPr lang="en-CA" sz="1100" noProof="0" dirty="0">
                          <a:solidFill>
                            <a:schemeClr val="tx1"/>
                          </a:solidFill>
                        </a:rPr>
                        <a:t>Minimizing Barriers; Notes on Performance Data , pp. 36-37</a:t>
                      </a:r>
                    </a:p>
                    <a:p>
                      <a:pPr marL="171450" indent="-171450">
                        <a:buFont typeface="Wingdings" panose="05000000000000000000" pitchFamily="2" charset="2"/>
                        <a:buChar char="Ø"/>
                      </a:pPr>
                      <a:endParaRPr lang="en-CA" sz="1100" noProof="0" dirty="0">
                        <a:solidFill>
                          <a:schemeClr val="tx1"/>
                        </a:solidFill>
                      </a:endParaRPr>
                    </a:p>
                  </a:txBody>
                  <a:tcPr marL="144000" marR="42504" marT="1080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bg2">
                        <a:lumMod val="20000"/>
                        <a:lumOff val="80000"/>
                      </a:schemeClr>
                    </a:solidFill>
                  </a:tcPr>
                </a:tc>
                <a:extLst>
                  <a:ext uri="{0D108BD9-81ED-4DB2-BD59-A6C34878D82A}">
                    <a16:rowId xmlns:a16="http://schemas.microsoft.com/office/drawing/2014/main" val="628408752"/>
                  </a:ext>
                </a:extLst>
              </a:tr>
              <a:tr h="424821">
                <a:tc>
                  <a:txBody>
                    <a:bodyPr/>
                    <a:lstStyle/>
                    <a:p>
                      <a:pPr>
                        <a:lnSpc>
                          <a:spcPct val="115000"/>
                        </a:lnSpc>
                        <a:spcAft>
                          <a:spcPts val="0"/>
                        </a:spcAft>
                      </a:pPr>
                      <a:r>
                        <a:rPr lang="en-CA" sz="1600" b="1" noProof="0" dirty="0">
                          <a:solidFill>
                            <a:schemeClr val="bg1"/>
                          </a:solidFill>
                          <a:effectLst/>
                        </a:rPr>
                        <a:t>Management Response</a:t>
                      </a:r>
                      <a:endParaRPr lang="en-CA" sz="1600" b="1" noProof="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108000" marR="425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chemeClr val="accent2">
                        <a:lumMod val="75000"/>
                      </a:schemeClr>
                    </a:solidFill>
                  </a:tcPr>
                </a:tc>
                <a:extLst>
                  <a:ext uri="{0D108BD9-81ED-4DB2-BD59-A6C34878D82A}">
                    <a16:rowId xmlns:a16="http://schemas.microsoft.com/office/drawing/2014/main" val="3227407383"/>
                  </a:ext>
                </a:extLst>
              </a:tr>
              <a:tr h="1748833">
                <a:tc>
                  <a:txBody>
                    <a:bodyPr/>
                    <a:lstStyle/>
                    <a:p>
                      <a:pPr>
                        <a:lnSpc>
                          <a:spcPct val="115000"/>
                        </a:lnSpc>
                        <a:spcAft>
                          <a:spcPts val="0"/>
                        </a:spcAft>
                      </a:pPr>
                      <a:r>
                        <a:rPr lang="en-CA" sz="1100" kern="1200" noProof="0" dirty="0">
                          <a:solidFill>
                            <a:schemeClr val="tx1"/>
                          </a:solidFill>
                          <a:effectLst/>
                          <a:latin typeface="+mn-lt"/>
                          <a:ea typeface="+mn-ea"/>
                          <a:cs typeface="+mn-cs"/>
                        </a:rPr>
                        <a:t>Agreed. The Vice-President, Strategic Policy, Business and Digital Services (SPBD), will ensure that the outcomes of successful funding proposals that include program performance measurement commitments are communicated to relevant internal service business units.  SPBD will also confirm with program areas and relevant internal service business units that required performance measurement elements are understood and addressed, including alignment with Parks Canada’s Performance Information Profiles, data collection strategies (including GBA+ considerations), and privacy requirements related to personal information. The Office of Internal Audit and Evaluation will ensure that evaluation planning requirements from successful funding proposals are integrated into the annual Risk-Based Audit and Evaluation Plan. </a:t>
                      </a:r>
                      <a:endParaRPr lang="en-CA" sz="1100" b="0" noProof="0" dirty="0">
                        <a:effectLst/>
                        <a:latin typeface="Calibri" panose="020F0502020204030204" pitchFamily="34" charset="0"/>
                        <a:ea typeface="Calibri" panose="020F0502020204030204" pitchFamily="34" charset="0"/>
                        <a:cs typeface="Times New Roman" panose="02020603050405020304" pitchFamily="18" charset="0"/>
                      </a:endParaRPr>
                    </a:p>
                  </a:txBody>
                  <a:tcPr marL="72000" marR="425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867789253"/>
                  </a:ext>
                </a:extLst>
              </a:tr>
            </a:tbl>
          </a:graphicData>
        </a:graphic>
      </p:graphicFrame>
    </p:spTree>
    <p:extLst>
      <p:ext uri="{BB962C8B-B14F-4D97-AF65-F5344CB8AC3E}">
        <p14:creationId xmlns:p14="http://schemas.microsoft.com/office/powerpoint/2010/main" val="306632980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 2">
            <a:extLst>
              <a:ext uri="{FF2B5EF4-FFF2-40B4-BE49-F238E27FC236}">
                <a16:creationId xmlns:a16="http://schemas.microsoft.com/office/drawing/2014/main" id="{25A5545B-4B32-82B6-CD56-9F1144A14A89}"/>
              </a:ext>
            </a:extLst>
          </p:cNvPr>
          <p:cNvGraphicFramePr>
            <a:graphicFrameLocks noGrp="1"/>
          </p:cNvGraphicFramePr>
          <p:nvPr>
            <p:extLst>
              <p:ext uri="{D42A27DB-BD31-4B8C-83A1-F6EECF244321}">
                <p14:modId xmlns:p14="http://schemas.microsoft.com/office/powerpoint/2010/main" val="3487805189"/>
              </p:ext>
            </p:extLst>
          </p:nvPr>
        </p:nvGraphicFramePr>
        <p:xfrm>
          <a:off x="350806" y="985652"/>
          <a:ext cx="6217120" cy="6543391"/>
        </p:xfrm>
        <a:graphic>
          <a:graphicData uri="http://schemas.openxmlformats.org/drawingml/2006/table">
            <a:tbl>
              <a:tblPr firstRow="1">
                <a:tableStyleId>{0E3FDE45-AF77-4B5C-9715-49D594BDF05E}</a:tableStyleId>
              </a:tblPr>
              <a:tblGrid>
                <a:gridCol w="2913317">
                  <a:extLst>
                    <a:ext uri="{9D8B030D-6E8A-4147-A177-3AD203B41FA5}">
                      <a16:colId xmlns:a16="http://schemas.microsoft.com/office/drawing/2014/main" val="3886424538"/>
                    </a:ext>
                  </a:extLst>
                </a:gridCol>
                <a:gridCol w="1205442">
                  <a:extLst>
                    <a:ext uri="{9D8B030D-6E8A-4147-A177-3AD203B41FA5}">
                      <a16:colId xmlns:a16="http://schemas.microsoft.com/office/drawing/2014/main" val="4026562898"/>
                    </a:ext>
                  </a:extLst>
                </a:gridCol>
                <a:gridCol w="2098361">
                  <a:extLst>
                    <a:ext uri="{9D8B030D-6E8A-4147-A177-3AD203B41FA5}">
                      <a16:colId xmlns:a16="http://schemas.microsoft.com/office/drawing/2014/main" val="3703137917"/>
                    </a:ext>
                  </a:extLst>
                </a:gridCol>
              </a:tblGrid>
              <a:tr h="425302">
                <a:tc>
                  <a:txBody>
                    <a:bodyPr/>
                    <a:lstStyle/>
                    <a:p>
                      <a:pPr>
                        <a:lnSpc>
                          <a:spcPct val="115000"/>
                        </a:lnSpc>
                        <a:spcAft>
                          <a:spcPts val="0"/>
                        </a:spcAft>
                      </a:pPr>
                      <a:r>
                        <a:rPr lang="en-CA" sz="1200" b="1" noProof="0" dirty="0">
                          <a:solidFill>
                            <a:schemeClr val="bg1"/>
                          </a:solidFill>
                          <a:effectLst/>
                        </a:rPr>
                        <a:t>Deliverable(s)</a:t>
                      </a:r>
                      <a:endParaRPr lang="en-CA" sz="1200" b="1" noProof="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108000" marR="425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75000"/>
                      </a:schemeClr>
                    </a:solidFill>
                  </a:tcPr>
                </a:tc>
                <a:tc>
                  <a:txBody>
                    <a:bodyPr/>
                    <a:lstStyle/>
                    <a:p>
                      <a:pPr>
                        <a:lnSpc>
                          <a:spcPct val="115000"/>
                        </a:lnSpc>
                        <a:spcAft>
                          <a:spcPts val="0"/>
                        </a:spcAft>
                      </a:pPr>
                      <a:r>
                        <a:rPr lang="en-CA" sz="1200" b="1" noProof="0" dirty="0">
                          <a:solidFill>
                            <a:schemeClr val="bg1"/>
                          </a:solidFill>
                          <a:effectLst/>
                        </a:rPr>
                        <a:t>Timeline</a:t>
                      </a:r>
                      <a:endParaRPr lang="en-CA" sz="1200" b="1" noProof="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72000" marR="425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75000"/>
                      </a:schemeClr>
                    </a:solidFill>
                  </a:tcPr>
                </a:tc>
                <a:tc>
                  <a:txBody>
                    <a:bodyPr/>
                    <a:lstStyle/>
                    <a:p>
                      <a:pPr>
                        <a:lnSpc>
                          <a:spcPct val="115000"/>
                        </a:lnSpc>
                        <a:spcAft>
                          <a:spcPts val="0"/>
                        </a:spcAft>
                      </a:pPr>
                      <a:r>
                        <a:rPr lang="en-CA" sz="1200" b="1" noProof="0" dirty="0">
                          <a:solidFill>
                            <a:schemeClr val="bg1"/>
                          </a:solidFill>
                          <a:effectLst/>
                        </a:rPr>
                        <a:t>Responsible position(s)</a:t>
                      </a:r>
                      <a:endParaRPr lang="en-CA" sz="1200" b="1" noProof="0" dirty="0">
                        <a:solidFill>
                          <a:schemeClr val="bg1"/>
                        </a:solidFill>
                        <a:effectLst/>
                        <a:latin typeface="Calibri" panose="020F0502020204030204" pitchFamily="34" charset="0"/>
                        <a:ea typeface="Calibri" panose="020F0502020204030204" pitchFamily="34" charset="0"/>
                        <a:cs typeface="Times New Roman" panose="02020603050405020304" pitchFamily="18" charset="0"/>
                      </a:endParaRPr>
                    </a:p>
                  </a:txBody>
                  <a:tcPr marL="72000" marR="42504"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2">
                        <a:lumMod val="75000"/>
                      </a:schemeClr>
                    </a:solidFill>
                  </a:tcPr>
                </a:tc>
                <a:extLst>
                  <a:ext uri="{0D108BD9-81ED-4DB2-BD59-A6C34878D82A}">
                    <a16:rowId xmlns:a16="http://schemas.microsoft.com/office/drawing/2014/main" val="188826945"/>
                  </a:ext>
                </a:extLst>
              </a:tr>
              <a:tr h="1344121">
                <a:tc>
                  <a:txBody>
                    <a:bodyPr/>
                    <a:lstStyle/>
                    <a:p>
                      <a:pPr>
                        <a:lnSpc>
                          <a:spcPct val="107000"/>
                        </a:lnSpc>
                        <a:spcAft>
                          <a:spcPts val="800"/>
                        </a:spcAft>
                        <a:buNone/>
                      </a:pPr>
                      <a:r>
                        <a:rPr lang="en-CA" sz="1100" kern="100" noProof="0" dirty="0">
                          <a:effectLst/>
                          <a:latin typeface="+mn-lt"/>
                          <a:ea typeface="Aptos" panose="020B0004020202020204" pitchFamily="34" charset="0"/>
                          <a:cs typeface="Times New Roman" panose="02020603050405020304" pitchFamily="18" charset="0"/>
                        </a:rPr>
                        <a:t>1.1 SPBD will communicate outcomes of successful funding proposals that include performance measurement commitments to relevant internal service business units, for example through email notification or other routine coordination mechanisms. </a:t>
                      </a:r>
                    </a:p>
                  </a:txBody>
                  <a:tcPr marL="108000" marR="68580" marT="1080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buNone/>
                      </a:pPr>
                      <a:r>
                        <a:rPr lang="en-CA" sz="1100" kern="100" noProof="0" dirty="0">
                          <a:effectLst/>
                          <a:latin typeface="+mn-lt"/>
                          <a:ea typeface="Aptos" panose="020B0004020202020204" pitchFamily="34" charset="0"/>
                          <a:cs typeface="Times New Roman" panose="02020603050405020304" pitchFamily="18" charset="0"/>
                        </a:rPr>
                        <a:t>April  2026</a:t>
                      </a:r>
                    </a:p>
                  </a:txBody>
                  <a:tcPr marL="108000" marR="68580" marT="1080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buNone/>
                      </a:pPr>
                      <a:r>
                        <a:rPr lang="en-CA" sz="1100" kern="100" noProof="0" dirty="0">
                          <a:effectLst/>
                          <a:latin typeface="+mn-lt"/>
                          <a:ea typeface="Aptos" panose="020B0004020202020204" pitchFamily="34" charset="0"/>
                          <a:cs typeface="Times New Roman" panose="02020603050405020304" pitchFamily="18" charset="0"/>
                        </a:rPr>
                        <a:t>Director, PLCA</a:t>
                      </a:r>
                    </a:p>
                    <a:p>
                      <a:pPr>
                        <a:buNone/>
                      </a:pPr>
                      <a:endParaRPr lang="en-CA" sz="100" kern="100" noProof="0" dirty="0">
                        <a:effectLst/>
                        <a:latin typeface="+mn-lt"/>
                        <a:ea typeface="Aptos" panose="020B0004020202020204" pitchFamily="34" charset="0"/>
                        <a:cs typeface="Times New Roman" panose="02020603050405020304" pitchFamily="18" charset="0"/>
                      </a:endParaRPr>
                    </a:p>
                    <a:p>
                      <a:pPr>
                        <a:buNone/>
                      </a:pPr>
                      <a:r>
                        <a:rPr lang="en-CA" sz="1100" noProof="0" dirty="0">
                          <a:effectLst/>
                          <a:latin typeface="+mn-lt"/>
                        </a:rPr>
                        <a:t>Executive Director, Strategic Policy, Planning and Investments</a:t>
                      </a:r>
                      <a:endParaRPr lang="en-CA" sz="1100" kern="100" noProof="0" dirty="0">
                        <a:effectLst/>
                        <a:latin typeface="+mn-lt"/>
                        <a:ea typeface="Aptos" panose="020B0004020202020204" pitchFamily="34" charset="0"/>
                        <a:cs typeface="Times New Roman" panose="02020603050405020304" pitchFamily="18" charset="0"/>
                      </a:endParaRPr>
                    </a:p>
                  </a:txBody>
                  <a:tcPr marL="108000" marR="68580" marT="1080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545366456"/>
                  </a:ext>
                </a:extLst>
              </a:tr>
              <a:tr h="3241964">
                <a:tc>
                  <a:txBody>
                    <a:bodyPr/>
                    <a:lstStyle/>
                    <a:p>
                      <a:pPr>
                        <a:lnSpc>
                          <a:spcPct val="107000"/>
                        </a:lnSpc>
                        <a:spcAft>
                          <a:spcPts val="800"/>
                        </a:spcAft>
                        <a:buNone/>
                      </a:pPr>
                      <a:r>
                        <a:rPr lang="en-CA" sz="1100" kern="100" noProof="0" dirty="0">
                          <a:effectLst/>
                          <a:latin typeface="+mn-lt"/>
                          <a:ea typeface="Aptos" panose="020B0004020202020204" pitchFamily="34" charset="0"/>
                          <a:cs typeface="Times New Roman" panose="02020603050405020304" pitchFamily="18" charset="0"/>
                        </a:rPr>
                        <a:t>1.2  Following funding decisions, SPBD will notify program areas and relevant service units of performance measurement requirements and data collection commitments identified in funding proposals.  This may include, for example, communicating relevant requirements through email confirmation, discussion during coordination meetings, or the use of internal tracking or checklist tools to support awareness of key elements such as  alignment with Performance Information Profiles, policy compliance ensuring appropriate data collection strategies, privacy considerations, and evaluation planning elements are in place.</a:t>
                      </a:r>
                    </a:p>
                  </a:txBody>
                  <a:tcPr marL="108000" marR="68580" marT="1080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buNone/>
                      </a:pPr>
                      <a:r>
                        <a:rPr lang="en-CA" sz="1100" kern="100" noProof="0" dirty="0">
                          <a:effectLst/>
                          <a:latin typeface="+mn-lt"/>
                          <a:ea typeface="Aptos" panose="020B0004020202020204" pitchFamily="34" charset="0"/>
                          <a:cs typeface="Times New Roman" panose="02020603050405020304" pitchFamily="18" charset="0"/>
                        </a:rPr>
                        <a:t>August  2026</a:t>
                      </a:r>
                    </a:p>
                  </a:txBody>
                  <a:tcPr marL="108000" marR="68580" marT="1080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buNone/>
                      </a:pPr>
                      <a:r>
                        <a:rPr lang="en-CA" sz="1100" kern="100" noProof="0" dirty="0">
                          <a:effectLst/>
                          <a:latin typeface="+mn-lt"/>
                          <a:ea typeface="Aptos" panose="020B0004020202020204" pitchFamily="34" charset="0"/>
                          <a:cs typeface="Times New Roman" panose="02020603050405020304" pitchFamily="18" charset="0"/>
                        </a:rPr>
                        <a:t>Director, PLCA</a:t>
                      </a:r>
                    </a:p>
                    <a:p>
                      <a:pPr>
                        <a:buNone/>
                      </a:pPr>
                      <a:endParaRPr lang="en-CA" sz="100" kern="100" noProof="0" dirty="0">
                        <a:effectLst/>
                        <a:latin typeface="+mn-lt"/>
                        <a:ea typeface="Aptos" panose="020B0004020202020204" pitchFamily="34" charset="0"/>
                        <a:cs typeface="Times New Roman" panose="02020603050405020304" pitchFamily="18" charset="0"/>
                      </a:endParaRPr>
                    </a:p>
                    <a:p>
                      <a:pPr>
                        <a:buNone/>
                      </a:pPr>
                      <a:r>
                        <a:rPr lang="en-CA" sz="1100" noProof="0" dirty="0">
                          <a:effectLst/>
                          <a:latin typeface="+mn-lt"/>
                        </a:rPr>
                        <a:t>Executive Director, Strategic Policy, Planning and Investments</a:t>
                      </a:r>
                      <a:endParaRPr lang="en-CA" sz="1100" kern="100" noProof="0" dirty="0">
                        <a:effectLst/>
                        <a:latin typeface="+mn-lt"/>
                        <a:ea typeface="Aptos" panose="020B0004020202020204" pitchFamily="34" charset="0"/>
                        <a:cs typeface="Times New Roman" panose="02020603050405020304" pitchFamily="18" charset="0"/>
                      </a:endParaRPr>
                    </a:p>
                    <a:p>
                      <a:pPr>
                        <a:buNone/>
                      </a:pPr>
                      <a:r>
                        <a:rPr lang="en-CA" sz="1100" kern="100" noProof="0" dirty="0">
                          <a:effectLst/>
                          <a:latin typeface="+mn-lt"/>
                          <a:ea typeface="Aptos" panose="020B0004020202020204" pitchFamily="34" charset="0"/>
                          <a:cs typeface="Times New Roman" panose="02020603050405020304" pitchFamily="18" charset="0"/>
                        </a:rPr>
                        <a:t> </a:t>
                      </a:r>
                    </a:p>
                    <a:p>
                      <a:pPr>
                        <a:buNone/>
                      </a:pPr>
                      <a:r>
                        <a:rPr lang="en-CA" sz="1100" kern="100" noProof="0" dirty="0">
                          <a:effectLst/>
                          <a:latin typeface="+mn-lt"/>
                          <a:ea typeface="Aptos" panose="020B0004020202020204" pitchFamily="34" charset="0"/>
                          <a:cs typeface="Times New Roman" panose="02020603050405020304" pitchFamily="18" charset="0"/>
                        </a:rPr>
                        <a:t> </a:t>
                      </a:r>
                    </a:p>
                    <a:p>
                      <a:pPr>
                        <a:buNone/>
                      </a:pPr>
                      <a:r>
                        <a:rPr lang="en-CA" sz="1100" kern="100" noProof="0" dirty="0">
                          <a:effectLst/>
                          <a:latin typeface="+mn-lt"/>
                          <a:ea typeface="Aptos" panose="020B0004020202020204" pitchFamily="34" charset="0"/>
                          <a:cs typeface="Times New Roman" panose="02020603050405020304" pitchFamily="18" charset="0"/>
                        </a:rPr>
                        <a:t> </a:t>
                      </a:r>
                    </a:p>
                  </a:txBody>
                  <a:tcPr marL="108000" marR="68580" marT="1080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06933271"/>
                  </a:ext>
                </a:extLst>
              </a:tr>
              <a:tr h="1532004">
                <a:tc>
                  <a:txBody>
                    <a:bodyPr/>
                    <a:lstStyle/>
                    <a:p>
                      <a:pPr>
                        <a:lnSpc>
                          <a:spcPct val="107000"/>
                        </a:lnSpc>
                        <a:spcAft>
                          <a:spcPts val="800"/>
                        </a:spcAft>
                        <a:buNone/>
                      </a:pPr>
                      <a:r>
                        <a:rPr lang="en-CA" sz="1100" kern="100" noProof="0" dirty="0">
                          <a:effectLst/>
                          <a:latin typeface="+mn-lt"/>
                          <a:ea typeface="Aptos" panose="020B0004020202020204" pitchFamily="34" charset="0"/>
                          <a:cs typeface="Times New Roman" panose="02020603050405020304" pitchFamily="18" charset="0"/>
                        </a:rPr>
                        <a:t>1.3 The OIAE will produce a process document outlining the steps involved in the development of the Parks Canada Risk-Based Audit and Evaluation Plan, including how public opinion research components of planned evaluations will be integrated into the plan.</a:t>
                      </a:r>
                    </a:p>
                  </a:txBody>
                  <a:tcPr marL="108000" marR="68580" marT="1080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nSpc>
                          <a:spcPct val="107000"/>
                        </a:lnSpc>
                        <a:spcAft>
                          <a:spcPts val="800"/>
                        </a:spcAft>
                        <a:buNone/>
                      </a:pPr>
                      <a:r>
                        <a:rPr lang="en-CA" sz="1100" kern="100" noProof="0" dirty="0">
                          <a:effectLst/>
                          <a:latin typeface="+mn-lt"/>
                          <a:ea typeface="Aptos" panose="020B0004020202020204" pitchFamily="34" charset="0"/>
                          <a:cs typeface="Times New Roman" panose="02020603050405020304" pitchFamily="18" charset="0"/>
                        </a:rPr>
                        <a:t>August 2026</a:t>
                      </a:r>
                    </a:p>
                  </a:txBody>
                  <a:tcPr marL="108000" marR="68580" marT="1080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buNone/>
                      </a:pPr>
                      <a:r>
                        <a:rPr lang="en-CA" sz="1100" kern="100" noProof="0" dirty="0">
                          <a:effectLst/>
                          <a:latin typeface="+mn-lt"/>
                          <a:ea typeface="Aptos" panose="020B0004020202020204" pitchFamily="34" charset="0"/>
                          <a:cs typeface="Times New Roman" panose="02020603050405020304" pitchFamily="18" charset="0"/>
                        </a:rPr>
                        <a:t>Chief Audit and Evaluation Executive</a:t>
                      </a:r>
                    </a:p>
                  </a:txBody>
                  <a:tcPr marL="108000" marR="68580" marT="10800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3772970"/>
                  </a:ext>
                </a:extLst>
              </a:tr>
            </a:tbl>
          </a:graphicData>
        </a:graphic>
      </p:graphicFrame>
    </p:spTree>
    <p:extLst>
      <p:ext uri="{BB962C8B-B14F-4D97-AF65-F5344CB8AC3E}">
        <p14:creationId xmlns:p14="http://schemas.microsoft.com/office/powerpoint/2010/main" val="381968667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03C1452-7087-732B-7802-00429B02BAE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036F0C2-9D39-2B1E-4D67-6CB55B523211}"/>
              </a:ext>
            </a:extLst>
          </p:cNvPr>
          <p:cNvSpPr>
            <a:spLocks noGrp="1"/>
          </p:cNvSpPr>
          <p:nvPr>
            <p:ph type="title"/>
          </p:nvPr>
        </p:nvSpPr>
        <p:spPr>
          <a:xfrm>
            <a:off x="350806" y="320828"/>
            <a:ext cx="5009291" cy="318654"/>
          </a:xfrm>
        </p:spPr>
        <p:txBody>
          <a:bodyPr/>
          <a:lstStyle/>
          <a:p>
            <a:r>
              <a:rPr lang="en-CA" sz="1600" noProof="0" dirty="0"/>
              <a:t>ANNEX A: Evaluation and Public Opinion Research</a:t>
            </a:r>
          </a:p>
        </p:txBody>
      </p:sp>
      <p:sp>
        <p:nvSpPr>
          <p:cNvPr id="17" name="TextBox 16">
            <a:extLst>
              <a:ext uri="{FF2B5EF4-FFF2-40B4-BE49-F238E27FC236}">
                <a16:creationId xmlns:a16="http://schemas.microsoft.com/office/drawing/2014/main" id="{5C1A1A78-3F37-237C-4971-E5EC84FEF65A}"/>
              </a:ext>
            </a:extLst>
          </p:cNvPr>
          <p:cNvSpPr txBox="1"/>
          <p:nvPr/>
        </p:nvSpPr>
        <p:spPr>
          <a:xfrm>
            <a:off x="350806" y="8236486"/>
            <a:ext cx="3919812" cy="161583"/>
          </a:xfrm>
          <a:prstGeom prst="rect">
            <a:avLst/>
          </a:prstGeom>
          <a:noFill/>
        </p:spPr>
        <p:txBody>
          <a:bodyPr wrap="square" lIns="0" tIns="0" rIns="0" bIns="0">
            <a:spAutoFit/>
          </a:bodyPr>
          <a:lstStyle/>
          <a:p>
            <a:r>
              <a:rPr lang="en-CA" sz="1050" noProof="0" dirty="0">
                <a:solidFill>
                  <a:schemeClr val="tx2"/>
                </a:solidFill>
              </a:rPr>
              <a:t>*Parks Canada’s is the Risk-Based Audit and Evaluation Plan</a:t>
            </a:r>
          </a:p>
        </p:txBody>
      </p:sp>
      <p:sp>
        <p:nvSpPr>
          <p:cNvPr id="8" name="Content Placeholder 7">
            <a:extLst>
              <a:ext uri="{FF2B5EF4-FFF2-40B4-BE49-F238E27FC236}">
                <a16:creationId xmlns:a16="http://schemas.microsoft.com/office/drawing/2014/main" id="{DB5FE20B-4AB7-A88E-0F0A-D513632DECA1}"/>
              </a:ext>
            </a:extLst>
          </p:cNvPr>
          <p:cNvSpPr>
            <a:spLocks noGrp="1"/>
          </p:cNvSpPr>
          <p:nvPr>
            <p:ph idx="12"/>
          </p:nvPr>
        </p:nvSpPr>
        <p:spPr>
          <a:xfrm>
            <a:off x="350806" y="863609"/>
            <a:ext cx="6164294" cy="6658552"/>
          </a:xfrm>
        </p:spPr>
        <p:txBody>
          <a:bodyPr numCol="2" spcCol="144000"/>
          <a:lstStyle/>
          <a:p>
            <a:pPr>
              <a:lnSpc>
                <a:spcPct val="115000"/>
              </a:lnSpc>
            </a:pPr>
            <a:r>
              <a:rPr lang="en-CA" noProof="0" dirty="0"/>
              <a:t>As noted on p. 37, a review of performance management results for LTC identified areas of uncertainty around data collection roles and practices, including distinctions between evaluations and public opinion research, which are subject to different governmental policies. </a:t>
            </a:r>
          </a:p>
          <a:p>
            <a:pPr>
              <a:lnSpc>
                <a:spcPct val="115000"/>
              </a:lnSpc>
              <a:spcAft>
                <a:spcPts val="0"/>
              </a:spcAft>
            </a:pPr>
            <a:r>
              <a:rPr lang="en-CA" b="1" noProof="0" dirty="0"/>
              <a:t>Performance Information </a:t>
            </a:r>
          </a:p>
          <a:p>
            <a:pPr>
              <a:lnSpc>
                <a:spcPct val="115000"/>
              </a:lnSpc>
            </a:pPr>
            <a:r>
              <a:rPr lang="en-CA" noProof="0" dirty="0"/>
              <a:t>Under the </a:t>
            </a:r>
            <a:r>
              <a:rPr lang="en-CA" i="1" noProof="0" dirty="0"/>
              <a:t>Policy on Results</a:t>
            </a:r>
            <a:r>
              <a:rPr lang="en-CA" noProof="0" dirty="0"/>
              <a:t>, departments and agencies are required to measure and evaluate their performance and use that information to manage and improve programs, policies and services.  </a:t>
            </a:r>
          </a:p>
          <a:p>
            <a:pPr>
              <a:lnSpc>
                <a:spcPct val="115000"/>
              </a:lnSpc>
            </a:pPr>
            <a:r>
              <a:rPr lang="en-CA" noProof="0" dirty="0"/>
              <a:t>The Directive on Results (which operationalizes the Policy) states that program officials are  responsible for the ongoing collection of valid, reliable, and useful performance data for both managing their programs and meeting performance reporting requirements, including for evaluations and Treasury Board submissions. </a:t>
            </a:r>
          </a:p>
          <a:p>
            <a:pPr>
              <a:lnSpc>
                <a:spcPct val="115000"/>
              </a:lnSpc>
              <a:spcBef>
                <a:spcPts val="600"/>
              </a:spcBef>
              <a:spcAft>
                <a:spcPts val="0"/>
              </a:spcAft>
            </a:pPr>
            <a:r>
              <a:rPr lang="en-CA" b="1" noProof="0" dirty="0"/>
              <a:t>Program Evaluation</a:t>
            </a:r>
          </a:p>
          <a:p>
            <a:pPr>
              <a:lnSpc>
                <a:spcPct val="115000"/>
              </a:lnSpc>
            </a:pPr>
            <a:r>
              <a:rPr lang="en-CA" noProof="0" dirty="0"/>
              <a:t>Program evaluation is defined in policy as the systematic collection and analysis of evidence on program outcomes to make judgments about their relevance and performance. </a:t>
            </a:r>
          </a:p>
          <a:p>
            <a:pPr>
              <a:lnSpc>
                <a:spcPct val="115000"/>
              </a:lnSpc>
            </a:pPr>
            <a:r>
              <a:rPr lang="en-CA" noProof="0" dirty="0"/>
              <a:t>Evaluators typically use information collected by programs while also designing and implementing additional research activities to generate evidence. Methods draw from the social sciences and are selected by evaluators in relation to research questions and policy guidance (such as considering GBA Plus requirements). </a:t>
            </a:r>
          </a:p>
          <a:p>
            <a:pPr lvl="1">
              <a:lnSpc>
                <a:spcPct val="115000"/>
              </a:lnSpc>
              <a:spcAft>
                <a:spcPts val="600"/>
              </a:spcAft>
            </a:pPr>
            <a:r>
              <a:rPr lang="en-CA" sz="1100" noProof="0" dirty="0">
                <a:solidFill>
                  <a:schemeClr val="tx2"/>
                </a:solidFill>
                <a:latin typeface="+mn-lt"/>
              </a:rPr>
              <a:t>Methods must be documented and justified in evaluation plans, with oversight provided by a Head of Evaluation and evaluation committees. Departments and agencies maintain five-year Departmental Evaluations Plans* which list upcoming mandatory (or legally required) and discretionary evaluations. </a:t>
            </a:r>
          </a:p>
          <a:p>
            <a:pPr lvl="1">
              <a:lnSpc>
                <a:spcPct val="115000"/>
              </a:lnSpc>
            </a:pPr>
            <a:r>
              <a:rPr lang="en-CA" sz="1100" b="1" noProof="0" dirty="0">
                <a:solidFill>
                  <a:schemeClr val="tx2"/>
                </a:solidFill>
                <a:latin typeface="+mn-lt"/>
              </a:rPr>
              <a:t>Public Opinion Research</a:t>
            </a:r>
          </a:p>
          <a:p>
            <a:pPr>
              <a:lnSpc>
                <a:spcPct val="115000"/>
              </a:lnSpc>
            </a:pPr>
            <a:r>
              <a:rPr lang="en-CA" noProof="0" dirty="0"/>
              <a:t>Public opinion research within the Government of Canada is the planned gathering of opinion-based information, such as attitudes, perceptions, or views, from target audiences to provide insight and support decision making. </a:t>
            </a:r>
          </a:p>
          <a:p>
            <a:pPr>
              <a:lnSpc>
                <a:spcPct val="115000"/>
              </a:lnSpc>
            </a:pPr>
            <a:r>
              <a:rPr lang="en-CA" noProof="0" dirty="0"/>
              <a:t>These activities are subject to the Policy on Communications and Federal Identity and guided by the Directive on the Management of Communication and Federal Identity. </a:t>
            </a:r>
          </a:p>
          <a:p>
            <a:pPr>
              <a:lnSpc>
                <a:spcPct val="115000"/>
              </a:lnSpc>
            </a:pPr>
            <a:r>
              <a:rPr lang="en-CA" noProof="0" dirty="0"/>
              <a:t>Common public opinion research methods, also drawn from the social sciences, include surveys, research panels, interviews, and focus groups. Activities not considered public opinion research by the Government of Canada include:</a:t>
            </a:r>
          </a:p>
          <a:p>
            <a:pPr marL="171450" indent="-171450">
              <a:lnSpc>
                <a:spcPct val="115000"/>
              </a:lnSpc>
              <a:spcAft>
                <a:spcPts val="300"/>
              </a:spcAft>
              <a:buFont typeface="Arial" panose="020B0604020202020204" pitchFamily="34" charset="0"/>
              <a:buChar char="•"/>
            </a:pPr>
            <a:r>
              <a:rPr lang="en-CA" noProof="0" dirty="0"/>
              <a:t>Consultations or engagement activities; </a:t>
            </a:r>
          </a:p>
          <a:p>
            <a:pPr marL="171450" indent="-171450">
              <a:lnSpc>
                <a:spcPct val="115000"/>
              </a:lnSpc>
              <a:spcAft>
                <a:spcPts val="300"/>
              </a:spcAft>
              <a:buFont typeface="Arial" panose="020B0604020202020204" pitchFamily="34" charset="0"/>
              <a:buChar char="•"/>
            </a:pPr>
            <a:r>
              <a:rPr lang="en-CA" noProof="0" dirty="0"/>
              <a:t>Usability testing; </a:t>
            </a:r>
          </a:p>
          <a:p>
            <a:pPr marL="171450" indent="-171450">
              <a:lnSpc>
                <a:spcPct val="115000"/>
              </a:lnSpc>
              <a:spcAft>
                <a:spcPts val="300"/>
              </a:spcAft>
              <a:buFont typeface="Arial" panose="020B0604020202020204" pitchFamily="34" charset="0"/>
              <a:buChar char="•"/>
            </a:pPr>
            <a:r>
              <a:rPr lang="en-CA" noProof="0" dirty="0"/>
              <a:t>Behavioural or factual research; </a:t>
            </a:r>
          </a:p>
          <a:p>
            <a:pPr marL="171450" indent="-171450">
              <a:lnSpc>
                <a:spcPct val="115000"/>
              </a:lnSpc>
              <a:spcAft>
                <a:spcPts val="300"/>
              </a:spcAft>
              <a:buFont typeface="Arial" panose="020B0604020202020204" pitchFamily="34" charset="0"/>
              <a:buChar char="•"/>
            </a:pPr>
            <a:r>
              <a:rPr lang="en-CA" noProof="0" dirty="0"/>
              <a:t>Literature reviews or reviews of secondary sources; </a:t>
            </a:r>
          </a:p>
          <a:p>
            <a:pPr marL="171450" indent="-171450">
              <a:lnSpc>
                <a:spcPct val="115000"/>
              </a:lnSpc>
              <a:spcAft>
                <a:spcPts val="300"/>
              </a:spcAft>
              <a:buFont typeface="Arial" panose="020B0604020202020204" pitchFamily="34" charset="0"/>
              <a:buChar char="•"/>
            </a:pPr>
            <a:r>
              <a:rPr lang="en-CA" noProof="0" dirty="0"/>
              <a:t>Secondary data analysis.</a:t>
            </a:r>
          </a:p>
          <a:p>
            <a:pPr>
              <a:lnSpc>
                <a:spcPct val="115000"/>
              </a:lnSpc>
              <a:spcBef>
                <a:spcPts val="600"/>
              </a:spcBef>
            </a:pPr>
            <a:r>
              <a:rPr lang="en-CA" noProof="0" dirty="0"/>
              <a:t>In addition, public opinion research components of program evaluations are not subject to the directive cited above when they are part of Departmental Evaluation Plans.**</a:t>
            </a:r>
          </a:p>
        </p:txBody>
      </p:sp>
      <p:sp>
        <p:nvSpPr>
          <p:cNvPr id="4" name="TextBox 3">
            <a:extLst>
              <a:ext uri="{FF2B5EF4-FFF2-40B4-BE49-F238E27FC236}">
                <a16:creationId xmlns:a16="http://schemas.microsoft.com/office/drawing/2014/main" id="{E1018E2D-CAB9-64B3-C3CA-D33295086D34}"/>
              </a:ext>
            </a:extLst>
          </p:cNvPr>
          <p:cNvSpPr txBox="1"/>
          <p:nvPr/>
        </p:nvSpPr>
        <p:spPr>
          <a:xfrm>
            <a:off x="350806" y="8513656"/>
            <a:ext cx="5889356" cy="323165"/>
          </a:xfrm>
          <a:prstGeom prst="rect">
            <a:avLst/>
          </a:prstGeom>
          <a:noFill/>
        </p:spPr>
        <p:txBody>
          <a:bodyPr wrap="square" lIns="0" tIns="0" rIns="0" bIns="0">
            <a:spAutoFit/>
          </a:bodyPr>
          <a:lstStyle/>
          <a:p>
            <a:r>
              <a:rPr lang="en-CA" sz="1050" noProof="0" dirty="0">
                <a:solidFill>
                  <a:schemeClr val="tx2"/>
                </a:solidFill>
              </a:rPr>
              <a:t>** See : https://www.canada.ca/en/treasury-board-secretariat/services/government-communications/public-opinion-research-government.html#toc3</a:t>
            </a:r>
          </a:p>
        </p:txBody>
      </p:sp>
      <p:cxnSp>
        <p:nvCxnSpPr>
          <p:cNvPr id="5" name="Straight Connector 4">
            <a:extLst>
              <a:ext uri="{FF2B5EF4-FFF2-40B4-BE49-F238E27FC236}">
                <a16:creationId xmlns:a16="http://schemas.microsoft.com/office/drawing/2014/main" id="{3FFF1EA4-7234-554C-FA7E-6601D4DDFD73}"/>
              </a:ext>
            </a:extLst>
          </p:cNvPr>
          <p:cNvCxnSpPr/>
          <p:nvPr/>
        </p:nvCxnSpPr>
        <p:spPr>
          <a:xfrm>
            <a:off x="342900" y="8063818"/>
            <a:ext cx="2134578"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940366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title="Tables and Figures"/>
          <p:cNvSpPr>
            <a:spLocks noGrp="1"/>
          </p:cNvSpPr>
          <p:nvPr>
            <p:ph type="title"/>
          </p:nvPr>
        </p:nvSpPr>
        <p:spPr/>
        <p:txBody>
          <a:bodyPr/>
          <a:lstStyle/>
          <a:p>
            <a:r>
              <a:rPr lang="en-CA" noProof="0" dirty="0"/>
              <a:t>List of Figures</a:t>
            </a:r>
          </a:p>
        </p:txBody>
      </p:sp>
      <p:graphicFrame>
        <p:nvGraphicFramePr>
          <p:cNvPr id="9" name="Content Placeholder 3" descr="List of all the charts or figures in this report with their page numbers in the second column." title="List of Figures"/>
          <p:cNvGraphicFramePr>
            <a:graphicFrameLocks noGrp="1"/>
          </p:cNvGraphicFramePr>
          <p:nvPr>
            <p:ph idx="10"/>
            <p:extLst>
              <p:ext uri="{D42A27DB-BD31-4B8C-83A1-F6EECF244321}">
                <p14:modId xmlns:p14="http://schemas.microsoft.com/office/powerpoint/2010/main" val="2918879531"/>
              </p:ext>
            </p:extLst>
          </p:nvPr>
        </p:nvGraphicFramePr>
        <p:xfrm>
          <a:off x="351027" y="1485613"/>
          <a:ext cx="5773325" cy="6900404"/>
        </p:xfrm>
        <a:graphic>
          <a:graphicData uri="http://schemas.openxmlformats.org/drawingml/2006/table">
            <a:tbl>
              <a:tblPr firstRow="1">
                <a:tableStyleId>{69012ECD-51FC-41F1-AA8D-1B2483CD663E}</a:tableStyleId>
              </a:tblPr>
              <a:tblGrid>
                <a:gridCol w="839820">
                  <a:extLst>
                    <a:ext uri="{9D8B030D-6E8A-4147-A177-3AD203B41FA5}">
                      <a16:colId xmlns:a16="http://schemas.microsoft.com/office/drawing/2014/main" val="4119707151"/>
                    </a:ext>
                  </a:extLst>
                </a:gridCol>
                <a:gridCol w="4146697">
                  <a:extLst>
                    <a:ext uri="{9D8B030D-6E8A-4147-A177-3AD203B41FA5}">
                      <a16:colId xmlns:a16="http://schemas.microsoft.com/office/drawing/2014/main" val="927817577"/>
                    </a:ext>
                  </a:extLst>
                </a:gridCol>
                <a:gridCol w="786808">
                  <a:extLst>
                    <a:ext uri="{9D8B030D-6E8A-4147-A177-3AD203B41FA5}">
                      <a16:colId xmlns:a16="http://schemas.microsoft.com/office/drawing/2014/main" val="3761567963"/>
                    </a:ext>
                  </a:extLst>
                </a:gridCol>
              </a:tblGrid>
              <a:tr h="362930">
                <a:tc>
                  <a:txBody>
                    <a:bodyPr/>
                    <a:lstStyle/>
                    <a:p>
                      <a:pPr marL="0" algn="l" defTabSz="1219170" rtl="0" eaLnBrk="1" latinLnBrk="0" hangingPunct="1"/>
                      <a:r>
                        <a:rPr lang="en-CA" sz="1200" b="0" kern="1200" noProof="0" dirty="0">
                          <a:solidFill>
                            <a:schemeClr val="lt1"/>
                          </a:solidFill>
                          <a:latin typeface="HelveticaNeue LT 65 Medium" panose="020B0804020202020204" pitchFamily="34" charset="0"/>
                          <a:ea typeface="+mn-ea"/>
                          <a:cs typeface="+mn-cs"/>
                        </a:rPr>
                        <a:t>Number</a:t>
                      </a:r>
                    </a:p>
                  </a:txBody>
                  <a:tcPr marL="59760" marR="0" marT="60960" marB="60960" anchor="ctr">
                    <a:lnL w="9525" cap="flat" cmpd="sng" algn="ctr">
                      <a:noFill/>
                      <a:prstDash val="solid"/>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algn="l" defTabSz="1219170" rtl="0" eaLnBrk="1" latinLnBrk="0" hangingPunct="1"/>
                      <a:r>
                        <a:rPr lang="en-CA" sz="1200" b="0" kern="1200" spc="50" baseline="0" noProof="0" dirty="0">
                          <a:solidFill>
                            <a:schemeClr val="lt1"/>
                          </a:solidFill>
                          <a:latin typeface="HelveticaNeue LT 65 Medium" panose="020B0804020202020204" pitchFamily="34" charset="0"/>
                          <a:ea typeface="+mn-ea"/>
                          <a:cs typeface="+mn-cs"/>
                        </a:rPr>
                        <a:t>Titles</a:t>
                      </a:r>
                    </a:p>
                  </a:txBody>
                  <a:tcPr marL="72000" marR="202388" marT="60960" marB="60960" anchor="ctr">
                    <a:lnL>
                      <a:noFill/>
                    </a:lnL>
                    <a:lnR>
                      <a:noFill/>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tc>
                  <a:txBody>
                    <a:bodyPr/>
                    <a:lstStyle/>
                    <a:p>
                      <a:pPr marL="0" algn="l" defTabSz="1219170" rtl="0" eaLnBrk="1" latinLnBrk="0" hangingPunct="1"/>
                      <a:r>
                        <a:rPr lang="en-CA" sz="1200" b="0" kern="1200" noProof="0" dirty="0">
                          <a:solidFill>
                            <a:schemeClr val="lt1"/>
                          </a:solidFill>
                          <a:latin typeface="HelveticaNeue LT 65 Medium" panose="020B0804020202020204" pitchFamily="34" charset="0"/>
                          <a:ea typeface="+mn-ea"/>
                          <a:cs typeface="+mn-cs"/>
                        </a:rPr>
                        <a:t>Page</a:t>
                      </a:r>
                    </a:p>
                  </a:txBody>
                  <a:tcPr marL="119521" marR="202388" marT="60960" marB="60960" anchor="ctr">
                    <a:lnL>
                      <a:noFill/>
                    </a:lnL>
                    <a:lnR w="9525" cap="flat" cmpd="sng" algn="ctr">
                      <a:noFill/>
                      <a:prstDash val="solid"/>
                    </a:lnR>
                    <a:lnT>
                      <a:noFill/>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accent2"/>
                    </a:solidFill>
                  </a:tcPr>
                </a:tc>
                <a:extLst>
                  <a:ext uri="{0D108BD9-81ED-4DB2-BD59-A6C34878D82A}">
                    <a16:rowId xmlns:a16="http://schemas.microsoft.com/office/drawing/2014/main" val="3202005067"/>
                  </a:ext>
                </a:extLst>
              </a:tr>
              <a:tr h="284238">
                <a:tc>
                  <a:txBody>
                    <a:bodyPr/>
                    <a:lstStyle/>
                    <a:p>
                      <a:r>
                        <a:rPr lang="en-CA" sz="1000" b="0" noProof="0" dirty="0">
                          <a:solidFill>
                            <a:schemeClr val="tx2"/>
                          </a:solidFill>
                          <a:latin typeface="+mn-lt"/>
                        </a:rPr>
                        <a:t>Figure 1</a:t>
                      </a:r>
                    </a:p>
                  </a:txBody>
                  <a:tcPr marL="57867" marR="0" marT="60960" marB="60960" anchor="ctr">
                    <a:lnL w="9525" cap="flat" cmpd="sng" algn="ctr">
                      <a:noFill/>
                      <a:prstDash val="solid"/>
                    </a:lnL>
                    <a:lnR>
                      <a:noFill/>
                    </a:lnR>
                    <a:lnT>
                      <a:noFill/>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CA" sz="1000" b="0" noProof="0" dirty="0">
                          <a:solidFill>
                            <a:schemeClr val="tx2"/>
                          </a:solidFill>
                          <a:latin typeface="+mn-lt"/>
                        </a:rPr>
                        <a:t>LTC timeline</a:t>
                      </a:r>
                    </a:p>
                  </a:txBody>
                  <a:tcPr marL="57867" marR="195975" marT="60960" marB="60960" anchor="ctr">
                    <a:lnL>
                      <a:noFill/>
                    </a:lnL>
                    <a:lnR>
                      <a:noFill/>
                    </a:lnR>
                    <a:lnT>
                      <a:noFill/>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CA" sz="1000" noProof="0" dirty="0">
                          <a:solidFill>
                            <a:schemeClr val="tx2"/>
                          </a:solidFill>
                        </a:rPr>
                        <a:t>10</a:t>
                      </a:r>
                    </a:p>
                  </a:txBody>
                  <a:tcPr marL="195975" marR="195975" marT="60960" marB="60960" anchor="ctr">
                    <a:lnL>
                      <a:noFill/>
                    </a:lnL>
                    <a:lnR w="9525" cap="flat" cmpd="sng" algn="ctr">
                      <a:noFill/>
                      <a:prstDash val="solid"/>
                    </a:lnR>
                    <a:lnT>
                      <a:noFill/>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625228781"/>
                  </a:ext>
                </a:extLst>
              </a:tr>
              <a:tr h="284238">
                <a:tc>
                  <a:txBody>
                    <a:bodyPr/>
                    <a:lstStyle/>
                    <a:p>
                      <a:r>
                        <a:rPr lang="en-CA" sz="1000" b="0" noProof="0" dirty="0">
                          <a:solidFill>
                            <a:schemeClr val="tx2"/>
                          </a:solidFill>
                          <a:latin typeface="+mn-lt"/>
                        </a:rPr>
                        <a:t>Figure 2</a:t>
                      </a:r>
                    </a:p>
                  </a:txBody>
                  <a:tcPr marL="57867" marR="0" marT="60960" marB="60960" anchor="ctr">
                    <a:lnL w="9525" cap="flat" cmpd="sng" algn="ctr">
                      <a:noFill/>
                      <a:prstDash val="solid"/>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CA" sz="1000" b="0" noProof="0" dirty="0">
                          <a:solidFill>
                            <a:schemeClr val="tx2"/>
                          </a:solidFill>
                          <a:latin typeface="+mn-lt"/>
                        </a:rPr>
                        <a:t>LTC Urban Hubs 2017-2025</a:t>
                      </a:r>
                    </a:p>
                  </a:txBody>
                  <a:tcPr marL="57867" marR="195975" marT="60960" marB="60960" anchor="ctr">
                    <a:lnL>
                      <a:noFill/>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CA" sz="1000" noProof="0" dirty="0">
                          <a:solidFill>
                            <a:schemeClr val="tx2"/>
                          </a:solidFill>
                        </a:rPr>
                        <a:t>11</a:t>
                      </a:r>
                    </a:p>
                  </a:txBody>
                  <a:tcPr marL="195975" marR="195975" marT="60960" marB="60960" anchor="ctr">
                    <a:lnL>
                      <a:noFill/>
                    </a:lnL>
                    <a:lnR w="9525" cap="flat" cmpd="sng" algn="ctr">
                      <a:noFill/>
                      <a:prstDash val="soli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605479073"/>
                  </a:ext>
                </a:extLst>
              </a:tr>
              <a:tr h="284238">
                <a:tc>
                  <a:txBody>
                    <a:bodyPr/>
                    <a:lstStyle/>
                    <a:p>
                      <a:r>
                        <a:rPr lang="en-CA" sz="1000" b="0" noProof="0" dirty="0">
                          <a:solidFill>
                            <a:schemeClr val="tx2"/>
                          </a:solidFill>
                          <a:latin typeface="+mn-lt"/>
                        </a:rPr>
                        <a:t>Figure 3</a:t>
                      </a:r>
                    </a:p>
                  </a:txBody>
                  <a:tcPr marL="57867" marR="0" marT="60960" marB="60960" anchor="ctr">
                    <a:lnL w="9525" cap="flat" cmpd="sng" algn="ctr">
                      <a:noFill/>
                      <a:prstDash val="solid"/>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CA" sz="1000" b="0" noProof="0" dirty="0">
                          <a:solidFill>
                            <a:schemeClr val="tx2"/>
                          </a:solidFill>
                          <a:latin typeface="+mn-lt"/>
                        </a:rPr>
                        <a:t>LTC engagement and experience continuum, 2017-2024</a:t>
                      </a:r>
                    </a:p>
                  </a:txBody>
                  <a:tcPr marL="57867" marR="195975" marT="60960" marB="60960" anchor="ctr">
                    <a:lnL>
                      <a:noFill/>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CA" sz="1000" noProof="0" dirty="0">
                          <a:solidFill>
                            <a:schemeClr val="tx2"/>
                          </a:solidFill>
                        </a:rPr>
                        <a:t>12</a:t>
                      </a:r>
                    </a:p>
                  </a:txBody>
                  <a:tcPr marL="195975" marR="195975" marT="60960" marB="60960" anchor="ctr">
                    <a:lnL>
                      <a:noFill/>
                    </a:lnL>
                    <a:lnR w="9525" cap="flat" cmpd="sng" algn="ctr">
                      <a:noFill/>
                      <a:prstDash val="soli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3434154"/>
                  </a:ext>
                </a:extLst>
              </a:tr>
              <a:tr h="284238">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CA" sz="1000" b="0" noProof="0" dirty="0">
                          <a:solidFill>
                            <a:schemeClr val="tx2"/>
                          </a:solidFill>
                          <a:latin typeface="+mn-lt"/>
                        </a:rPr>
                        <a:t>Figure</a:t>
                      </a:r>
                      <a:r>
                        <a:rPr lang="en-CA" sz="1000" b="0" baseline="0" noProof="0" dirty="0">
                          <a:solidFill>
                            <a:schemeClr val="tx2"/>
                          </a:solidFill>
                          <a:latin typeface="+mn-lt"/>
                        </a:rPr>
                        <a:t> 4</a:t>
                      </a:r>
                      <a:endParaRPr lang="en-CA" sz="1000" b="0" noProof="0" dirty="0">
                        <a:solidFill>
                          <a:schemeClr val="tx2"/>
                        </a:solidFill>
                        <a:latin typeface="+mn-lt"/>
                      </a:endParaRPr>
                    </a:p>
                  </a:txBody>
                  <a:tcPr marL="57867" marR="0" marT="60960" marB="60960" anchor="ctr">
                    <a:lnL w="9525" cap="flat" cmpd="sng" algn="ctr">
                      <a:noFill/>
                      <a:prstDash val="solid"/>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CA" sz="1000" b="0" kern="1200" noProof="0" dirty="0">
                          <a:solidFill>
                            <a:schemeClr val="tx2"/>
                          </a:solidFill>
                          <a:latin typeface="+mn-lt"/>
                          <a:ea typeface="+mn-ea"/>
                          <a:cs typeface="+mn-cs"/>
                        </a:rPr>
                        <a:t>Program governance and Ottawa Urban Hub</a:t>
                      </a:r>
                    </a:p>
                  </a:txBody>
                  <a:tcPr marL="57867" marR="195975" marT="60960" marB="60960" anchor="ctr">
                    <a:lnL>
                      <a:noFill/>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CA" sz="1000" noProof="0" dirty="0">
                          <a:solidFill>
                            <a:schemeClr val="tx2"/>
                          </a:solidFill>
                        </a:rPr>
                        <a:t>13</a:t>
                      </a:r>
                    </a:p>
                  </a:txBody>
                  <a:tcPr marL="195975" marR="195975" marT="60960" marB="60960" anchor="ctr">
                    <a:lnL>
                      <a:noFill/>
                    </a:lnL>
                    <a:lnR w="9525" cap="flat" cmpd="sng" algn="ctr">
                      <a:noFill/>
                      <a:prstDash val="soli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160676897"/>
                  </a:ext>
                </a:extLst>
              </a:tr>
              <a:tr h="284238">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CA" sz="1000" b="0" noProof="0" dirty="0">
                          <a:solidFill>
                            <a:schemeClr val="tx2"/>
                          </a:solidFill>
                          <a:latin typeface="+mn-lt"/>
                        </a:rPr>
                        <a:t>Figure 5</a:t>
                      </a:r>
                    </a:p>
                  </a:txBody>
                  <a:tcPr marL="57867" marR="0" marT="60960" marB="60960" anchor="ctr">
                    <a:lnL w="9525" cap="flat" cmpd="sng" algn="ctr">
                      <a:noFill/>
                      <a:prstDash val="solid"/>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CA" sz="1000" b="0" kern="1200" noProof="0" dirty="0">
                          <a:solidFill>
                            <a:schemeClr val="tx2"/>
                          </a:solidFill>
                          <a:latin typeface="+mn-lt"/>
                          <a:ea typeface="+mn-ea"/>
                          <a:cs typeface="+mn-cs"/>
                        </a:rPr>
                        <a:t>Urban Hub organizational structure</a:t>
                      </a:r>
                      <a:endParaRPr lang="en-CA" sz="1000" b="0" noProof="0" dirty="0">
                        <a:solidFill>
                          <a:schemeClr val="tx2"/>
                        </a:solidFill>
                        <a:latin typeface="+mn-lt"/>
                      </a:endParaRPr>
                    </a:p>
                  </a:txBody>
                  <a:tcPr marL="57867" marR="195975" marT="60960" marB="60960" anchor="ctr">
                    <a:lnL>
                      <a:noFill/>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CA" sz="1000" noProof="0" dirty="0">
                          <a:solidFill>
                            <a:schemeClr val="tx2"/>
                          </a:solidFill>
                        </a:rPr>
                        <a:t>13</a:t>
                      </a:r>
                    </a:p>
                  </a:txBody>
                  <a:tcPr marL="195975" marR="195975" marT="60960" marB="60960" anchor="ctr">
                    <a:lnL>
                      <a:noFill/>
                    </a:lnL>
                    <a:lnR w="9525" cap="flat" cmpd="sng" algn="ctr">
                      <a:noFill/>
                      <a:prstDash val="soli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844824812"/>
                  </a:ext>
                </a:extLst>
              </a:tr>
              <a:tr h="284238">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CA" sz="1000" b="0" noProof="0" dirty="0">
                          <a:solidFill>
                            <a:schemeClr val="tx2"/>
                          </a:solidFill>
                          <a:latin typeface="+mn-lt"/>
                        </a:rPr>
                        <a:t>Figure 6</a:t>
                      </a:r>
                    </a:p>
                  </a:txBody>
                  <a:tcPr marL="57867" marR="0" marT="60960" marB="60960" anchor="ctr">
                    <a:lnL w="9525" cap="flat" cmpd="sng" algn="ctr">
                      <a:noFill/>
                      <a:prstDash val="solid"/>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CA" sz="1000" b="0" noProof="0" dirty="0">
                          <a:solidFill>
                            <a:schemeClr val="tx2"/>
                          </a:solidFill>
                          <a:latin typeface="+mn-lt"/>
                        </a:rPr>
                        <a:t>Learn-to Camp logic model, 2017-2024 </a:t>
                      </a:r>
                    </a:p>
                  </a:txBody>
                  <a:tcPr marL="57867" marR="195975" marT="60960" marB="60960" anchor="ctr">
                    <a:lnL>
                      <a:noFill/>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CA" sz="1000" noProof="0" dirty="0">
                          <a:solidFill>
                            <a:schemeClr val="tx2"/>
                          </a:solidFill>
                        </a:rPr>
                        <a:t>14</a:t>
                      </a:r>
                    </a:p>
                  </a:txBody>
                  <a:tcPr marL="195975" marR="195975" marT="60960" marB="60960" anchor="ctr">
                    <a:lnL>
                      <a:noFill/>
                    </a:lnL>
                    <a:lnR w="9525" cap="flat" cmpd="sng" algn="ctr">
                      <a:noFill/>
                      <a:prstDash val="soli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228760869"/>
                  </a:ext>
                </a:extLst>
              </a:tr>
              <a:tr h="284238">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CA" sz="1000" b="0" noProof="0" dirty="0">
                          <a:solidFill>
                            <a:schemeClr val="tx2"/>
                          </a:solidFill>
                          <a:latin typeface="+mn-lt"/>
                        </a:rPr>
                        <a:t>Figure 7</a:t>
                      </a:r>
                    </a:p>
                  </a:txBody>
                  <a:tcPr marL="57867" marR="0" marT="60960" marB="60960" anchor="ctr">
                    <a:lnL w="9525" cap="flat" cmpd="sng" algn="ctr">
                      <a:noFill/>
                      <a:prstDash val="solid"/>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CA" sz="1000" b="0" noProof="0" dirty="0">
                          <a:solidFill>
                            <a:schemeClr val="tx2"/>
                          </a:solidFill>
                          <a:latin typeface="+mn-lt"/>
                        </a:rPr>
                        <a:t>Parks Canada policy and strategy alignments timeline</a:t>
                      </a:r>
                    </a:p>
                  </a:txBody>
                  <a:tcPr marL="57867" marR="195975" marT="60960" marB="60960" anchor="ctr">
                    <a:lnL>
                      <a:noFill/>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CA" sz="1000" noProof="0" dirty="0">
                          <a:solidFill>
                            <a:schemeClr val="tx2"/>
                          </a:solidFill>
                        </a:rPr>
                        <a:t>18</a:t>
                      </a:r>
                    </a:p>
                  </a:txBody>
                  <a:tcPr marL="195975" marR="195975" marT="60960" marB="60960" anchor="ctr">
                    <a:lnL>
                      <a:noFill/>
                    </a:lnL>
                    <a:lnR w="9525" cap="flat" cmpd="sng" algn="ctr">
                      <a:noFill/>
                      <a:prstDash val="soli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619903986"/>
                  </a:ext>
                </a:extLst>
              </a:tr>
              <a:tr h="284238">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CA" sz="1000" b="0" noProof="0" dirty="0">
                          <a:solidFill>
                            <a:schemeClr val="tx2"/>
                          </a:solidFill>
                          <a:latin typeface="+mn-lt"/>
                        </a:rPr>
                        <a:t>Figure 8</a:t>
                      </a:r>
                    </a:p>
                  </a:txBody>
                  <a:tcPr marL="57867" marR="0" marT="60960" marB="60960" anchor="ctr">
                    <a:lnL w="9525" cap="flat" cmpd="sng" algn="ctr">
                      <a:noFill/>
                      <a:prstDash val="solid"/>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CA" sz="1000" b="0" noProof="0" dirty="0">
                          <a:solidFill>
                            <a:schemeClr val="tx2"/>
                          </a:solidFill>
                          <a:latin typeface="+mn-lt"/>
                        </a:rPr>
                        <a:t>LTC target audiences, 2011 to 2024</a:t>
                      </a:r>
                    </a:p>
                  </a:txBody>
                  <a:tcPr marL="57867" marR="195975" marT="60960" marB="60960" anchor="ctr">
                    <a:lnL>
                      <a:noFill/>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CA" sz="1000" noProof="0" dirty="0">
                          <a:solidFill>
                            <a:schemeClr val="tx2"/>
                          </a:solidFill>
                        </a:rPr>
                        <a:t>22</a:t>
                      </a:r>
                    </a:p>
                  </a:txBody>
                  <a:tcPr marL="195975" marR="195975" marT="60960" marB="60960" anchor="ctr">
                    <a:lnL>
                      <a:noFill/>
                    </a:lnL>
                    <a:lnR w="9525" cap="flat" cmpd="sng" algn="ctr">
                      <a:noFill/>
                      <a:prstDash val="soli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147404253"/>
                  </a:ext>
                </a:extLst>
              </a:tr>
              <a:tr h="284238">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CA" sz="1000" b="0" noProof="0" dirty="0">
                          <a:solidFill>
                            <a:schemeClr val="tx2"/>
                          </a:solidFill>
                          <a:latin typeface="+mn-lt"/>
                        </a:rPr>
                        <a:t>Figure 9</a:t>
                      </a:r>
                    </a:p>
                  </a:txBody>
                  <a:tcPr marL="57867" marR="0" marT="60960" marB="60960" anchor="ctr">
                    <a:lnL w="9525" cap="flat" cmpd="sng" algn="ctr">
                      <a:noFill/>
                      <a:prstDash val="solid"/>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CA" sz="1000" b="0" noProof="0" dirty="0">
                          <a:solidFill>
                            <a:schemeClr val="tx2"/>
                          </a:solidFill>
                          <a:latin typeface="+mn-lt"/>
                        </a:rPr>
                        <a:t>Reported ages, LTC overnight campers 2017-2023</a:t>
                      </a:r>
                      <a:endParaRPr lang="en-CA" sz="1000" b="0" kern="100" noProof="0" dirty="0">
                        <a:solidFill>
                          <a:schemeClr val="tx2"/>
                        </a:solidFill>
                        <a:latin typeface="+mn-lt"/>
                        <a:ea typeface="Calibri" panose="020F0502020204030204" pitchFamily="34" charset="0"/>
                        <a:cs typeface="Times New Roman" panose="02020603050405020304" pitchFamily="18" charset="0"/>
                      </a:endParaRPr>
                    </a:p>
                  </a:txBody>
                  <a:tcPr marL="57867" marR="195975" marT="60960" marB="60960" anchor="ctr">
                    <a:lnL>
                      <a:noFill/>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CA" sz="1000" noProof="0" dirty="0">
                          <a:solidFill>
                            <a:schemeClr val="tx2"/>
                          </a:solidFill>
                        </a:rPr>
                        <a:t>22</a:t>
                      </a:r>
                    </a:p>
                  </a:txBody>
                  <a:tcPr marL="195975" marR="195975" marT="60960" marB="60960" anchor="ctr">
                    <a:lnL>
                      <a:noFill/>
                    </a:lnL>
                    <a:lnR w="9525" cap="flat" cmpd="sng" algn="ctr">
                      <a:noFill/>
                      <a:prstDash val="soli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460042220"/>
                  </a:ext>
                </a:extLst>
              </a:tr>
              <a:tr h="284238">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CA" sz="1000" b="0" noProof="0" dirty="0">
                          <a:solidFill>
                            <a:schemeClr val="tx2"/>
                          </a:solidFill>
                          <a:latin typeface="+mn-lt"/>
                          <a:ea typeface="Calibri" panose="020F0502020204030204" pitchFamily="34" charset="0"/>
                          <a:cs typeface="Times New Roman" panose="02020603050405020304" pitchFamily="18" charset="0"/>
                        </a:rPr>
                        <a:t>Figure 10</a:t>
                      </a:r>
                      <a:endParaRPr lang="en-CA" sz="1000" b="0" noProof="0" dirty="0">
                        <a:solidFill>
                          <a:schemeClr val="tx2"/>
                        </a:solidFill>
                        <a:latin typeface="+mn-lt"/>
                      </a:endParaRPr>
                    </a:p>
                  </a:txBody>
                  <a:tcPr marL="57867" marR="0" marT="60960" marB="60960" anchor="ctr">
                    <a:lnL w="9525" cap="flat" cmpd="sng" algn="ctr">
                      <a:noFill/>
                      <a:prstDash val="solid"/>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CA" sz="1000" b="0" noProof="0" dirty="0">
                          <a:solidFill>
                            <a:schemeClr val="tx2"/>
                          </a:solidFill>
                          <a:latin typeface="+mn-lt"/>
                        </a:rPr>
                        <a:t>LTC key performance indicator , 2017-2024</a:t>
                      </a:r>
                    </a:p>
                  </a:txBody>
                  <a:tcPr marL="57867" marR="195975" marT="60960" marB="60960" anchor="ctr">
                    <a:lnL>
                      <a:noFill/>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CA" sz="1000" noProof="0" dirty="0">
                          <a:solidFill>
                            <a:schemeClr val="tx2"/>
                          </a:solidFill>
                        </a:rPr>
                        <a:t>26</a:t>
                      </a:r>
                    </a:p>
                  </a:txBody>
                  <a:tcPr marL="195975" marR="195975" marT="60960" marB="60960" anchor="ctr">
                    <a:lnL>
                      <a:noFill/>
                    </a:lnL>
                    <a:lnR w="9525" cap="flat" cmpd="sng" algn="ctr">
                      <a:noFill/>
                      <a:prstDash val="soli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82088107"/>
                  </a:ext>
                </a:extLst>
              </a:tr>
              <a:tr h="284238">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CA" sz="1000" b="0" noProof="0" dirty="0">
                          <a:solidFill>
                            <a:schemeClr val="tx2"/>
                          </a:solidFill>
                          <a:latin typeface="+mn-lt"/>
                        </a:rPr>
                        <a:t>Figure 11</a:t>
                      </a:r>
                    </a:p>
                  </a:txBody>
                  <a:tcPr marL="57867" marR="0" marT="60960" marB="60960" anchor="ctr">
                    <a:lnL w="9525" cap="flat" cmpd="sng" algn="ctr">
                      <a:noFill/>
                      <a:prstDash val="solid"/>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CA" sz="1000" b="0" noProof="0" dirty="0">
                          <a:solidFill>
                            <a:schemeClr val="tx2"/>
                          </a:solidFill>
                          <a:latin typeface="+mn-lt"/>
                        </a:rPr>
                        <a:t>Total LTC reach per year, 2017-2024</a:t>
                      </a:r>
                    </a:p>
                  </a:txBody>
                  <a:tcPr marL="57867" marR="195975" marT="60960" marB="60960" anchor="ctr">
                    <a:lnL>
                      <a:noFill/>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CA" sz="1000" noProof="0" dirty="0">
                          <a:solidFill>
                            <a:schemeClr val="tx2"/>
                          </a:solidFill>
                        </a:rPr>
                        <a:t>27</a:t>
                      </a:r>
                    </a:p>
                  </a:txBody>
                  <a:tcPr marL="195975" marR="195975" marT="60960" marB="60960" anchor="ctr">
                    <a:lnL>
                      <a:noFill/>
                    </a:lnL>
                    <a:lnR w="9525" cap="flat" cmpd="sng" algn="ctr">
                      <a:noFill/>
                      <a:prstDash val="soli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65408693"/>
                  </a:ext>
                </a:extLst>
              </a:tr>
              <a:tr h="284238">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CA" sz="1000" b="0" noProof="0" dirty="0">
                          <a:solidFill>
                            <a:schemeClr val="tx2"/>
                          </a:solidFill>
                          <a:latin typeface="+mn-lt"/>
                        </a:rPr>
                        <a:t>Figure 12</a:t>
                      </a:r>
                    </a:p>
                  </a:txBody>
                  <a:tcPr marL="57867" marR="0" marT="60960" marB="60960" anchor="ctr">
                    <a:lnL w="9525" cap="flat" cmpd="sng" algn="ctr">
                      <a:noFill/>
                      <a:prstDash val="solid"/>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CA" sz="1000" b="0" noProof="0" dirty="0">
                          <a:solidFill>
                            <a:schemeClr val="tx2"/>
                          </a:solidFill>
                          <a:latin typeface="+mn-lt"/>
                        </a:rPr>
                        <a:t>Yearly average reach by Urban Hub</a:t>
                      </a:r>
                    </a:p>
                  </a:txBody>
                  <a:tcPr marL="57867" marR="195975" marT="60960" marB="60960" anchor="ctr">
                    <a:lnL>
                      <a:noFill/>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CA" sz="1000" noProof="0" dirty="0">
                          <a:solidFill>
                            <a:schemeClr val="tx2"/>
                          </a:solidFill>
                        </a:rPr>
                        <a:t>27</a:t>
                      </a:r>
                    </a:p>
                  </a:txBody>
                  <a:tcPr marL="195975" marR="195975" marT="60960" marB="60960" anchor="ctr">
                    <a:lnL>
                      <a:noFill/>
                    </a:lnL>
                    <a:lnR w="9525" cap="flat" cmpd="sng" algn="ctr">
                      <a:noFill/>
                      <a:prstDash val="soli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855562565"/>
                  </a:ext>
                </a:extLst>
              </a:tr>
              <a:tr h="284238">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CA" sz="1000" b="0" noProof="0" dirty="0">
                          <a:solidFill>
                            <a:schemeClr val="tx2"/>
                          </a:solidFill>
                          <a:latin typeface="+mn-lt"/>
                        </a:rPr>
                        <a:t>Figure 13</a:t>
                      </a:r>
                    </a:p>
                  </a:txBody>
                  <a:tcPr marL="57867" marR="0" marT="60960" marB="60960" anchor="ctr">
                    <a:lnL w="9525" cap="flat" cmpd="sng" algn="ctr">
                      <a:noFill/>
                      <a:prstDash val="solid"/>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CA" sz="1000" b="0" noProof="0" dirty="0">
                          <a:solidFill>
                            <a:schemeClr val="tx2"/>
                          </a:solidFill>
                          <a:latin typeface="+mn-lt"/>
                        </a:rPr>
                        <a:t>Outreach contacts and LTC participants, 2017-2024</a:t>
                      </a:r>
                    </a:p>
                  </a:txBody>
                  <a:tcPr marL="57867" marR="195975" marT="60960" marB="60960" anchor="ctr">
                    <a:lnL>
                      <a:noFill/>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CA" sz="1000" noProof="0" dirty="0">
                          <a:solidFill>
                            <a:schemeClr val="tx2"/>
                          </a:solidFill>
                        </a:rPr>
                        <a:t>27</a:t>
                      </a:r>
                    </a:p>
                  </a:txBody>
                  <a:tcPr marL="195975" marR="195975" marT="60960" marB="60960" anchor="ctr">
                    <a:lnL>
                      <a:noFill/>
                    </a:lnL>
                    <a:lnR w="9525" cap="flat" cmpd="sng" algn="ctr">
                      <a:noFill/>
                      <a:prstDash val="soli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084827903"/>
                  </a:ext>
                </a:extLst>
              </a:tr>
              <a:tr h="284238">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CA" sz="1000" b="0" noProof="0" dirty="0">
                          <a:solidFill>
                            <a:schemeClr val="tx2"/>
                          </a:solidFill>
                          <a:latin typeface="+mn-lt"/>
                        </a:rPr>
                        <a:t>Figure 14</a:t>
                      </a:r>
                    </a:p>
                  </a:txBody>
                  <a:tcPr marL="57867" marR="0" marT="60960" marB="60960" anchor="ctr">
                    <a:lnL w="9525" cap="flat" cmpd="sng" algn="ctr">
                      <a:noFill/>
                      <a:prstDash val="solid"/>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CA" sz="1000" b="0" noProof="0" dirty="0">
                          <a:solidFill>
                            <a:schemeClr val="tx2"/>
                          </a:solidFill>
                          <a:latin typeface="+mn-lt"/>
                        </a:rPr>
                        <a:t>Exposure and experience participation, 2017-2024 </a:t>
                      </a:r>
                    </a:p>
                  </a:txBody>
                  <a:tcPr marL="57867" marR="195975" marT="60960" marB="60960" anchor="ctr">
                    <a:lnL>
                      <a:noFill/>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CA" sz="1000" noProof="0" dirty="0">
                          <a:solidFill>
                            <a:schemeClr val="tx2"/>
                          </a:solidFill>
                        </a:rPr>
                        <a:t>29</a:t>
                      </a:r>
                    </a:p>
                  </a:txBody>
                  <a:tcPr marL="195975" marR="195975" marT="60960" marB="60960" anchor="ctr">
                    <a:lnL>
                      <a:noFill/>
                    </a:lnL>
                    <a:lnR w="9525" cap="flat" cmpd="sng" algn="ctr">
                      <a:noFill/>
                      <a:prstDash val="soli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6658558"/>
                  </a:ext>
                </a:extLst>
              </a:tr>
              <a:tr h="284238">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CA" sz="1000" b="0" noProof="0" dirty="0">
                          <a:solidFill>
                            <a:schemeClr val="tx2"/>
                          </a:solidFill>
                          <a:latin typeface="+mn-lt"/>
                        </a:rPr>
                        <a:t>Figure 15</a:t>
                      </a:r>
                    </a:p>
                  </a:txBody>
                  <a:tcPr marL="57867" marR="0" marT="60960" marB="60960" anchor="ctr">
                    <a:lnL w="9525" cap="flat" cmpd="sng" algn="ctr">
                      <a:noFill/>
                      <a:prstDash val="solid"/>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CA" sz="1000" b="0" kern="1200" noProof="0" dirty="0">
                          <a:solidFill>
                            <a:schemeClr val="tx2"/>
                          </a:solidFill>
                          <a:latin typeface="+mn-lt"/>
                          <a:ea typeface="+mn-ea"/>
                          <a:cs typeface="+mn-cs"/>
                        </a:rPr>
                        <a:t>Reported learning outcomes of LTC overnight events, 2017-2023</a:t>
                      </a:r>
                    </a:p>
                  </a:txBody>
                  <a:tcPr marL="57867" marR="195975" marT="60960" marB="60960" anchor="ctr">
                    <a:lnL>
                      <a:noFill/>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CA" sz="1000" noProof="0" dirty="0">
                          <a:solidFill>
                            <a:schemeClr val="tx2"/>
                          </a:solidFill>
                        </a:rPr>
                        <a:t>31</a:t>
                      </a:r>
                    </a:p>
                  </a:txBody>
                  <a:tcPr marL="195975" marR="195975" marT="60960" marB="60960" anchor="ctr">
                    <a:lnL>
                      <a:noFill/>
                    </a:lnL>
                    <a:lnR w="9525" cap="flat" cmpd="sng" algn="ctr">
                      <a:noFill/>
                      <a:prstDash val="soli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22892916"/>
                  </a:ext>
                </a:extLst>
              </a:tr>
              <a:tr h="284238">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CA" sz="1000" b="0" noProof="0" dirty="0">
                          <a:solidFill>
                            <a:schemeClr val="tx2"/>
                          </a:solidFill>
                          <a:latin typeface="+mn-lt"/>
                        </a:rPr>
                        <a:t>Figure 16</a:t>
                      </a:r>
                    </a:p>
                  </a:txBody>
                  <a:tcPr marL="57867" marR="0" marT="60960" marB="60960" anchor="ctr">
                    <a:lnL w="9525" cap="flat" cmpd="sng" algn="ctr">
                      <a:noFill/>
                      <a:prstDash val="solid"/>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CA" sz="1000" b="0" noProof="0" dirty="0">
                          <a:solidFill>
                            <a:schemeClr val="tx2"/>
                          </a:solidFill>
                          <a:latin typeface="+mn-lt"/>
                        </a:rPr>
                        <a:t>Overall satisfaction rating, LTC feedback form</a:t>
                      </a:r>
                    </a:p>
                  </a:txBody>
                  <a:tcPr marL="57867" marR="195975" marT="60960" marB="60960" anchor="ctr">
                    <a:lnL>
                      <a:noFill/>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CA" sz="1000" noProof="0" dirty="0">
                          <a:solidFill>
                            <a:schemeClr val="tx2"/>
                          </a:solidFill>
                        </a:rPr>
                        <a:t>33</a:t>
                      </a:r>
                    </a:p>
                  </a:txBody>
                  <a:tcPr marL="195975" marR="195975" marT="60960" marB="60960" anchor="ctr">
                    <a:lnL>
                      <a:noFill/>
                    </a:lnL>
                    <a:lnR w="9525" cap="flat" cmpd="sng" algn="ctr">
                      <a:noFill/>
                      <a:prstDash val="soli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29552226"/>
                  </a:ext>
                </a:extLst>
              </a:tr>
              <a:tr h="284238">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CA" sz="1000" b="0" noProof="0" dirty="0">
                          <a:solidFill>
                            <a:schemeClr val="tx2"/>
                          </a:solidFill>
                          <a:latin typeface="+mn-lt"/>
                        </a:rPr>
                        <a:t>Figure 17</a:t>
                      </a:r>
                    </a:p>
                  </a:txBody>
                  <a:tcPr marL="57867" marR="0" marT="60960" marB="60960" anchor="ctr">
                    <a:lnL w="9525" cap="flat" cmpd="sng" algn="ctr">
                      <a:noFill/>
                      <a:prstDash val="solid"/>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CA" sz="1000" b="0" noProof="0" dirty="0">
                          <a:solidFill>
                            <a:schemeClr val="tx2"/>
                          </a:solidFill>
                          <a:latin typeface="+mn-lt"/>
                        </a:rPr>
                        <a:t>% Agreement increased confidence to camp</a:t>
                      </a:r>
                    </a:p>
                  </a:txBody>
                  <a:tcPr marL="57867" marR="195975" marT="60960" marB="60960" anchor="ctr">
                    <a:lnL>
                      <a:noFill/>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CA" sz="1000" noProof="0" dirty="0">
                          <a:solidFill>
                            <a:schemeClr val="tx2"/>
                          </a:solidFill>
                        </a:rPr>
                        <a:t>33</a:t>
                      </a:r>
                    </a:p>
                  </a:txBody>
                  <a:tcPr marL="195975" marR="195975" marT="60960" marB="60960" anchor="ctr">
                    <a:lnL>
                      <a:noFill/>
                    </a:lnL>
                    <a:lnR w="9525" cap="flat" cmpd="sng" algn="ctr">
                      <a:noFill/>
                      <a:prstDash val="soli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993695443"/>
                  </a:ext>
                </a:extLst>
              </a:tr>
              <a:tr h="284238">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CA" sz="1000" b="0" noProof="0" dirty="0">
                          <a:solidFill>
                            <a:schemeClr val="tx2"/>
                          </a:solidFill>
                          <a:latin typeface="+mn-lt"/>
                        </a:rPr>
                        <a:t>Figure 18</a:t>
                      </a:r>
                    </a:p>
                  </a:txBody>
                  <a:tcPr marL="57867" marR="0" marT="60960" marB="60960" anchor="ctr">
                    <a:lnL w="9525" cap="flat" cmpd="sng" algn="ctr">
                      <a:noFill/>
                      <a:prstDash val="solid"/>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CA" sz="1000" b="0" noProof="0" dirty="0">
                          <a:solidFill>
                            <a:schemeClr val="tx2"/>
                          </a:solidFill>
                          <a:latin typeface="+mn-lt"/>
                        </a:rPr>
                        <a:t>Any remaining barriers to camping, 2017-2023</a:t>
                      </a:r>
                    </a:p>
                  </a:txBody>
                  <a:tcPr marL="57867" marR="195975" marT="60960" marB="60960" anchor="ctr">
                    <a:lnL>
                      <a:noFill/>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CA" sz="1000" noProof="0" dirty="0">
                          <a:solidFill>
                            <a:schemeClr val="tx2"/>
                          </a:solidFill>
                        </a:rPr>
                        <a:t>34</a:t>
                      </a:r>
                    </a:p>
                  </a:txBody>
                  <a:tcPr marL="195975" marR="195975" marT="60960" marB="60960" anchor="ctr">
                    <a:lnL>
                      <a:noFill/>
                    </a:lnL>
                    <a:lnR w="9525" cap="flat" cmpd="sng" algn="ctr">
                      <a:noFill/>
                      <a:prstDash val="soli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068457103"/>
                  </a:ext>
                </a:extLst>
              </a:tr>
              <a:tr h="284238">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CA" sz="1000" b="0" noProof="0" dirty="0">
                          <a:solidFill>
                            <a:schemeClr val="tx2"/>
                          </a:solidFill>
                          <a:latin typeface="+mn-lt"/>
                        </a:rPr>
                        <a:t>Figure 19</a:t>
                      </a:r>
                    </a:p>
                  </a:txBody>
                  <a:tcPr marL="57867" marR="0" marT="60960" marB="60960" anchor="ctr">
                    <a:lnL w="9525" cap="flat" cmpd="sng" algn="ctr">
                      <a:noFill/>
                      <a:prstDash val="solid"/>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CA" sz="1000" b="0" kern="1200" noProof="0" dirty="0">
                          <a:solidFill>
                            <a:schemeClr val="tx2"/>
                          </a:solidFill>
                          <a:latin typeface="+mn-lt"/>
                          <a:ea typeface="+mn-ea"/>
                          <a:cs typeface="+mn-cs"/>
                        </a:rPr>
                        <a:t>% Respondents who identified specific barriers</a:t>
                      </a:r>
                    </a:p>
                  </a:txBody>
                  <a:tcPr marL="57867" marR="195975" marT="60960" marB="60960" anchor="ctr">
                    <a:lnL>
                      <a:noFill/>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CA" sz="1000" noProof="0" dirty="0">
                          <a:solidFill>
                            <a:schemeClr val="tx2"/>
                          </a:solidFill>
                        </a:rPr>
                        <a:t>35</a:t>
                      </a:r>
                    </a:p>
                  </a:txBody>
                  <a:tcPr marL="195975" marR="195975" marT="60960" marB="60960" anchor="ctr">
                    <a:lnL>
                      <a:noFill/>
                    </a:lnL>
                    <a:lnR w="9525" cap="flat" cmpd="sng" algn="ctr">
                      <a:noFill/>
                      <a:prstDash val="soli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480191550"/>
                  </a:ext>
                </a:extLst>
              </a:tr>
              <a:tr h="284238">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CA" sz="1000" b="0" noProof="0" dirty="0">
                          <a:solidFill>
                            <a:schemeClr val="tx2"/>
                          </a:solidFill>
                          <a:latin typeface="+mn-lt"/>
                        </a:rPr>
                        <a:t>Figure 20</a:t>
                      </a:r>
                    </a:p>
                  </a:txBody>
                  <a:tcPr marL="57867" marR="0" marT="60960" marB="60960" anchor="ctr">
                    <a:lnL w="9525" cap="flat" cmpd="sng" algn="ctr">
                      <a:noFill/>
                      <a:prstDash val="solid"/>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CA" sz="1000" b="0" noProof="0" dirty="0">
                          <a:solidFill>
                            <a:schemeClr val="tx2"/>
                          </a:solidFill>
                          <a:latin typeface="+mn-lt"/>
                        </a:rPr>
                        <a:t>% Agreement interest in heritage places and connection to nature</a:t>
                      </a:r>
                    </a:p>
                  </a:txBody>
                  <a:tcPr marL="57867" marR="195975" marT="60960" marB="60960" anchor="ctr">
                    <a:lnL>
                      <a:noFill/>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CA" sz="1000" noProof="0" dirty="0">
                          <a:solidFill>
                            <a:schemeClr val="tx2"/>
                          </a:solidFill>
                        </a:rPr>
                        <a:t>36</a:t>
                      </a:r>
                    </a:p>
                  </a:txBody>
                  <a:tcPr marL="195975" marR="195975" marT="60960" marB="60960" anchor="ctr">
                    <a:lnL>
                      <a:noFill/>
                    </a:lnL>
                    <a:lnR w="9525" cap="flat" cmpd="sng" algn="ctr">
                      <a:noFill/>
                      <a:prstDash val="soli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594353216"/>
                  </a:ext>
                </a:extLst>
              </a:tr>
              <a:tr h="284238">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CA" sz="1000" b="0" noProof="0" dirty="0">
                          <a:solidFill>
                            <a:schemeClr val="tx2"/>
                          </a:solidFill>
                          <a:latin typeface="+mn-lt"/>
                        </a:rPr>
                        <a:t>Figure 21</a:t>
                      </a:r>
                    </a:p>
                  </a:txBody>
                  <a:tcPr marL="57867" marR="0" marT="60960" marB="60960" anchor="ctr">
                    <a:lnL w="9525" cap="flat" cmpd="sng" algn="ctr">
                      <a:noFill/>
                      <a:prstDash val="solid"/>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CA" sz="1000" b="0" noProof="0" dirty="0">
                          <a:solidFill>
                            <a:schemeClr val="tx2"/>
                          </a:solidFill>
                          <a:latin typeface="+mn-lt"/>
                        </a:rPr>
                        <a:t>LTC budget allocations, 2022-23 to 2026-27</a:t>
                      </a:r>
                    </a:p>
                  </a:txBody>
                  <a:tcPr marL="57867" marR="195975" marT="60960" marB="60960" anchor="ctr">
                    <a:lnL>
                      <a:noFill/>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CA" sz="1000" noProof="0" dirty="0">
                          <a:solidFill>
                            <a:schemeClr val="tx2"/>
                          </a:solidFill>
                        </a:rPr>
                        <a:t>39</a:t>
                      </a:r>
                    </a:p>
                  </a:txBody>
                  <a:tcPr marL="195975" marR="195975" marT="60960" marB="60960" anchor="ctr">
                    <a:lnL>
                      <a:noFill/>
                    </a:lnL>
                    <a:lnR w="9525" cap="flat" cmpd="sng" algn="ctr">
                      <a:noFill/>
                      <a:prstDash val="soli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61148515"/>
                  </a:ext>
                </a:extLst>
              </a:tr>
              <a:tr h="284238">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CA" sz="1000" b="0" noProof="0" dirty="0">
                          <a:solidFill>
                            <a:schemeClr val="tx2"/>
                          </a:solidFill>
                          <a:latin typeface="+mn-lt"/>
                        </a:rPr>
                        <a:t>Figure 22</a:t>
                      </a:r>
                    </a:p>
                  </a:txBody>
                  <a:tcPr marL="57867" marR="0" marT="60960" marB="60960" anchor="ctr">
                    <a:lnL w="9525" cap="flat" cmpd="sng" algn="ctr">
                      <a:noFill/>
                      <a:prstDash val="solid"/>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CA" sz="1000" b="0" noProof="0" dirty="0">
                          <a:solidFill>
                            <a:schemeClr val="tx2"/>
                          </a:solidFill>
                          <a:latin typeface="+mn-lt"/>
                        </a:rPr>
                        <a:t>LTC Urban Hubs financial planning cycle </a:t>
                      </a:r>
                    </a:p>
                  </a:txBody>
                  <a:tcPr marL="57867" marR="195975" marT="60960" marB="60960" anchor="ctr">
                    <a:lnL>
                      <a:noFill/>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CA" sz="1000" noProof="0" dirty="0">
                          <a:solidFill>
                            <a:schemeClr val="tx2"/>
                          </a:solidFill>
                        </a:rPr>
                        <a:t>41</a:t>
                      </a:r>
                    </a:p>
                  </a:txBody>
                  <a:tcPr marL="195975" marR="195975" marT="60960" marB="60960" anchor="ctr">
                    <a:lnL>
                      <a:noFill/>
                    </a:lnL>
                    <a:lnR w="9525" cap="flat" cmpd="sng" algn="ctr">
                      <a:noFill/>
                      <a:prstDash val="soli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234601358"/>
                  </a:ext>
                </a:extLst>
              </a:tr>
              <a:tr h="284238">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CA" sz="1000" b="0" noProof="0" dirty="0">
                          <a:solidFill>
                            <a:schemeClr val="tx2"/>
                          </a:solidFill>
                          <a:latin typeface="+mn-lt"/>
                        </a:rPr>
                        <a:t>Figure 23</a:t>
                      </a:r>
                    </a:p>
                  </a:txBody>
                  <a:tcPr marL="57867" marR="0" marT="60960" marB="60960" anchor="ctr">
                    <a:lnL w="9525" cap="flat" cmpd="sng" algn="ctr">
                      <a:noFill/>
                      <a:prstDash val="solid"/>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CA" sz="1000" b="0" noProof="0" dirty="0">
                          <a:solidFill>
                            <a:schemeClr val="tx2"/>
                          </a:solidFill>
                          <a:latin typeface="+mn-lt"/>
                        </a:rPr>
                        <a:t>LTC program design for costs and distance barriers, 2017 to 2024</a:t>
                      </a:r>
                    </a:p>
                  </a:txBody>
                  <a:tcPr marL="57867" marR="195975" marT="60960" marB="60960" anchor="ctr">
                    <a:lnL>
                      <a:noFill/>
                    </a:lnL>
                    <a:lnR>
                      <a:noFill/>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CA" sz="1000" noProof="0" dirty="0">
                          <a:solidFill>
                            <a:schemeClr val="tx2"/>
                          </a:solidFill>
                        </a:rPr>
                        <a:t>42</a:t>
                      </a:r>
                    </a:p>
                  </a:txBody>
                  <a:tcPr marL="195975" marR="195975" marT="60960" marB="60960" anchor="ctr">
                    <a:lnL>
                      <a:noFill/>
                    </a:lnL>
                    <a:lnR w="9525" cap="flat" cmpd="sng" algn="ctr">
                      <a:noFill/>
                      <a:prstDash val="solid"/>
                    </a:lnR>
                    <a:lnT w="12700" cap="flat" cmpd="sng" algn="ctr">
                      <a:solidFill>
                        <a:schemeClr val="bg1">
                          <a:lumMod val="85000"/>
                        </a:schemeClr>
                      </a:solidFill>
                      <a:prstDash val="solid"/>
                      <a:round/>
                      <a:headEnd type="none" w="med" len="med"/>
                      <a:tailEnd type="none" w="med" len="med"/>
                    </a:lnT>
                    <a:lnB w="12700" cap="flat" cmpd="sng" algn="ctr">
                      <a:solidFill>
                        <a:schemeClr val="bg1">
                          <a:lumMod val="85000"/>
                        </a:schemeClr>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3085515117"/>
                  </a:ext>
                </a:extLst>
              </a:tr>
            </a:tbl>
          </a:graphicData>
        </a:graphic>
      </p:graphicFrame>
    </p:spTree>
    <p:extLst>
      <p:ext uri="{BB962C8B-B14F-4D97-AF65-F5344CB8AC3E}">
        <p14:creationId xmlns:p14="http://schemas.microsoft.com/office/powerpoint/2010/main" val="337195170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51027" y="914400"/>
            <a:ext cx="2319984" cy="806115"/>
          </a:xfrm>
        </p:spPr>
        <p:txBody>
          <a:bodyPr/>
          <a:lstStyle/>
          <a:p>
            <a:r>
              <a:rPr lang="en-CA" sz="2800" noProof="0" dirty="0"/>
              <a:t>Acronyms and Abbreviations</a:t>
            </a:r>
          </a:p>
        </p:txBody>
      </p:sp>
      <p:sp>
        <p:nvSpPr>
          <p:cNvPr id="4" name="Rectangle 3"/>
          <p:cNvSpPr/>
          <p:nvPr/>
        </p:nvSpPr>
        <p:spPr>
          <a:xfrm>
            <a:off x="351027" y="2300117"/>
            <a:ext cx="2608727" cy="276999"/>
          </a:xfrm>
          <a:prstGeom prst="rect">
            <a:avLst/>
          </a:prstGeom>
        </p:spPr>
        <p:txBody>
          <a:bodyPr wrap="none" lIns="0">
            <a:spAutoFit/>
          </a:bodyPr>
          <a:lstStyle/>
          <a:p>
            <a:pPr lvl="0">
              <a:defRPr/>
            </a:pPr>
            <a:r>
              <a:rPr lang="en-CA" sz="1200" noProof="0" dirty="0">
                <a:latin typeface="+mj-lt"/>
              </a:rPr>
              <a:t>Table 1: Acronyms and Abbreviations</a:t>
            </a:r>
          </a:p>
        </p:txBody>
      </p:sp>
      <p:graphicFrame>
        <p:nvGraphicFramePr>
          <p:cNvPr id="7" name="Content Placeholder 6" descr="Table that lists all the acronyms and abbreviations used in this report, next to their names written out in full." title="Acronyms and Abbreviations"/>
          <p:cNvGraphicFramePr>
            <a:graphicFrameLocks noGrp="1"/>
          </p:cNvGraphicFramePr>
          <p:nvPr>
            <p:ph idx="4294967295"/>
            <p:extLst>
              <p:ext uri="{D42A27DB-BD31-4B8C-83A1-F6EECF244321}">
                <p14:modId xmlns:p14="http://schemas.microsoft.com/office/powerpoint/2010/main" val="1276958754"/>
              </p:ext>
            </p:extLst>
          </p:nvPr>
        </p:nvGraphicFramePr>
        <p:xfrm>
          <a:off x="351027" y="2664597"/>
          <a:ext cx="5730284" cy="3240000"/>
        </p:xfrm>
        <a:graphic>
          <a:graphicData uri="http://schemas.openxmlformats.org/drawingml/2006/table">
            <a:tbl>
              <a:tblPr firstRow="1">
                <a:tableStyleId>{0E3FDE45-AF77-4B5C-9715-49D594BDF05E}</a:tableStyleId>
              </a:tblPr>
              <a:tblGrid>
                <a:gridCol w="992687">
                  <a:extLst>
                    <a:ext uri="{9D8B030D-6E8A-4147-A177-3AD203B41FA5}">
                      <a16:colId xmlns:a16="http://schemas.microsoft.com/office/drawing/2014/main" val="591599797"/>
                    </a:ext>
                  </a:extLst>
                </a:gridCol>
                <a:gridCol w="4737597">
                  <a:extLst>
                    <a:ext uri="{9D8B030D-6E8A-4147-A177-3AD203B41FA5}">
                      <a16:colId xmlns:a16="http://schemas.microsoft.com/office/drawing/2014/main" val="265883048"/>
                    </a:ext>
                  </a:extLst>
                </a:gridCol>
              </a:tblGrid>
              <a:tr h="324000">
                <a:tc>
                  <a:txBody>
                    <a:bodyPr/>
                    <a:lstStyle/>
                    <a:p>
                      <a:pPr algn="l" fontAlgn="b"/>
                      <a:r>
                        <a:rPr lang="en-CA" sz="1200" u="none" strike="noStrike" noProof="0" dirty="0">
                          <a:effectLst/>
                        </a:rPr>
                        <a:t>Acronyms</a:t>
                      </a:r>
                      <a:endParaRPr lang="en-CA" sz="1200" b="0" i="0" u="none" strike="noStrike" noProof="0" dirty="0">
                        <a:solidFill>
                          <a:srgbClr val="000000"/>
                        </a:solidFill>
                        <a:effectLst/>
                        <a:latin typeface="Calibri" panose="020F0502020204030204" pitchFamily="34" charset="0"/>
                      </a:endParaRPr>
                    </a:p>
                  </a:txBody>
                  <a:tcPr marL="4299" marR="4299" marT="5278" marB="0" anchor="ctr"/>
                </a:tc>
                <a:tc>
                  <a:txBody>
                    <a:bodyPr/>
                    <a:lstStyle/>
                    <a:p>
                      <a:pPr algn="l" fontAlgn="b"/>
                      <a:r>
                        <a:rPr lang="en-CA" sz="1200" u="none" strike="noStrike" noProof="0" dirty="0">
                          <a:effectLst/>
                        </a:rPr>
                        <a:t>Names in Full</a:t>
                      </a:r>
                      <a:endParaRPr lang="en-CA" sz="1200" b="0" i="0" u="none" strike="noStrike" noProof="0" dirty="0">
                        <a:solidFill>
                          <a:srgbClr val="000000"/>
                        </a:solidFill>
                        <a:effectLst/>
                        <a:latin typeface="Calibri" panose="020F0502020204030204" pitchFamily="34" charset="0"/>
                      </a:endParaRPr>
                    </a:p>
                  </a:txBody>
                  <a:tcPr marL="4299" marR="4299" marT="5278" marB="0" anchor="ctr"/>
                </a:tc>
                <a:extLst>
                  <a:ext uri="{0D108BD9-81ED-4DB2-BD59-A6C34878D82A}">
                    <a16:rowId xmlns:a16="http://schemas.microsoft.com/office/drawing/2014/main" val="417617723"/>
                  </a:ext>
                </a:extLst>
              </a:tr>
              <a:tr h="324000">
                <a:tc>
                  <a:txBody>
                    <a:bodyPr/>
                    <a:lstStyle/>
                    <a:p>
                      <a:pPr marL="0" algn="l" defTabSz="1219170" rtl="0" eaLnBrk="1" fontAlgn="b" latinLnBrk="0" hangingPunct="1"/>
                      <a:r>
                        <a:rPr lang="en-CA" sz="1100" u="none" strike="noStrike" kern="1200" noProof="0" dirty="0">
                          <a:solidFill>
                            <a:schemeClr val="tx1"/>
                          </a:solidFill>
                          <a:effectLst/>
                          <a:latin typeface="+mn-lt"/>
                          <a:ea typeface="+mn-ea"/>
                          <a:cs typeface="+mn-cs"/>
                        </a:rPr>
                        <a:t>ERVE</a:t>
                      </a:r>
                    </a:p>
                  </a:txBody>
                  <a:tcPr marL="4299" marR="4299" marT="5278" marB="0" anchor="ctr"/>
                </a:tc>
                <a:tc>
                  <a:txBody>
                    <a:bodyPr/>
                    <a:lstStyle/>
                    <a:p>
                      <a:pPr marL="0" algn="l" defTabSz="1219170" rtl="0" eaLnBrk="1" fontAlgn="b" latinLnBrk="0" hangingPunct="1"/>
                      <a:r>
                        <a:rPr lang="en-CA" sz="1100" u="none" strike="noStrike" kern="1200" noProof="0" dirty="0">
                          <a:solidFill>
                            <a:schemeClr val="tx1"/>
                          </a:solidFill>
                          <a:effectLst/>
                          <a:latin typeface="+mn-lt"/>
                          <a:ea typeface="+mn-ea"/>
                          <a:cs typeface="+mn-cs"/>
                        </a:rPr>
                        <a:t>External Relations and Visitor Experience</a:t>
                      </a:r>
                    </a:p>
                  </a:txBody>
                  <a:tcPr marL="4299" marR="4299" marT="5278" marB="0" anchor="ctr"/>
                </a:tc>
                <a:extLst>
                  <a:ext uri="{0D108BD9-81ED-4DB2-BD59-A6C34878D82A}">
                    <a16:rowId xmlns:a16="http://schemas.microsoft.com/office/drawing/2014/main" val="3593067244"/>
                  </a:ext>
                </a:extLst>
              </a:tr>
              <a:tr h="324000">
                <a:tc>
                  <a:txBody>
                    <a:bodyPr/>
                    <a:lstStyle/>
                    <a:p>
                      <a:pPr marL="0" algn="l" defTabSz="1219170" rtl="0" eaLnBrk="1" fontAlgn="b" latinLnBrk="0" hangingPunct="1"/>
                      <a:r>
                        <a:rPr lang="en-CA" sz="1100" u="none" strike="noStrike" kern="1200" noProof="0" dirty="0">
                          <a:solidFill>
                            <a:schemeClr val="tx1"/>
                          </a:solidFill>
                          <a:effectLst/>
                          <a:latin typeface="+mn-lt"/>
                          <a:ea typeface="+mn-ea"/>
                          <a:cs typeface="+mn-cs"/>
                        </a:rPr>
                        <a:t>LTC</a:t>
                      </a:r>
                    </a:p>
                  </a:txBody>
                  <a:tcPr marL="4299" marR="4299" marT="5278" marB="0" anchor="ctr"/>
                </a:tc>
                <a:tc>
                  <a:txBody>
                    <a:bodyPr/>
                    <a:lstStyle/>
                    <a:p>
                      <a:pPr marL="0" algn="l" defTabSz="1219170" rtl="0" eaLnBrk="1" fontAlgn="b" latinLnBrk="0" hangingPunct="1"/>
                      <a:r>
                        <a:rPr lang="en-CA" sz="1100" u="none" strike="noStrike" kern="1200" noProof="0" dirty="0">
                          <a:solidFill>
                            <a:schemeClr val="tx1"/>
                          </a:solidFill>
                          <a:effectLst/>
                          <a:latin typeface="+mn-lt"/>
                          <a:ea typeface="+mn-ea"/>
                          <a:cs typeface="+mn-cs"/>
                        </a:rPr>
                        <a:t>Learn-to Camp</a:t>
                      </a:r>
                    </a:p>
                  </a:txBody>
                  <a:tcPr marL="4299" marR="4299" marT="5278" marB="0" anchor="ctr"/>
                </a:tc>
                <a:extLst>
                  <a:ext uri="{0D108BD9-81ED-4DB2-BD59-A6C34878D82A}">
                    <a16:rowId xmlns:a16="http://schemas.microsoft.com/office/drawing/2014/main" val="3757469988"/>
                  </a:ext>
                </a:extLst>
              </a:tr>
              <a:tr h="324000">
                <a:tc>
                  <a:txBody>
                    <a:bodyPr/>
                    <a:lstStyle/>
                    <a:p>
                      <a:pPr algn="l" fontAlgn="b"/>
                      <a:r>
                        <a:rPr lang="en-CA" sz="1100" b="0" i="0" u="none" strike="noStrike" noProof="0" dirty="0">
                          <a:solidFill>
                            <a:srgbClr val="000000"/>
                          </a:solidFill>
                          <a:effectLst/>
                          <a:latin typeface="+mn-lt"/>
                        </a:rPr>
                        <a:t>LTP </a:t>
                      </a:r>
                    </a:p>
                  </a:txBody>
                  <a:tcPr marL="4299" marR="4299" marT="5278" marB="0" anchor="ctr"/>
                </a:tc>
                <a:tc>
                  <a:txBody>
                    <a:bodyPr/>
                    <a:lstStyle/>
                    <a:p>
                      <a:pPr algn="l" fontAlgn="b"/>
                      <a:r>
                        <a:rPr lang="en-CA" sz="1100" b="0" i="0" u="none" strike="noStrike" noProof="0" dirty="0">
                          <a:solidFill>
                            <a:srgbClr val="000000"/>
                          </a:solidFill>
                          <a:effectLst/>
                          <a:latin typeface="+mn-lt"/>
                        </a:rPr>
                        <a:t>Learn-to Paddle</a:t>
                      </a:r>
                    </a:p>
                  </a:txBody>
                  <a:tcPr marL="4299" marR="4299" marT="5278" marB="0" anchor="ctr"/>
                </a:tc>
                <a:extLst>
                  <a:ext uri="{0D108BD9-81ED-4DB2-BD59-A6C34878D82A}">
                    <a16:rowId xmlns:a16="http://schemas.microsoft.com/office/drawing/2014/main" val="4254801962"/>
                  </a:ext>
                </a:extLst>
              </a:tr>
              <a:tr h="324000">
                <a:tc>
                  <a:txBody>
                    <a:bodyPr/>
                    <a:lstStyle/>
                    <a:p>
                      <a:pPr algn="l" fontAlgn="b"/>
                      <a:r>
                        <a:rPr lang="en-CA" sz="1100" b="0" i="0" u="none" strike="noStrike" noProof="0" dirty="0">
                          <a:solidFill>
                            <a:srgbClr val="000000"/>
                          </a:solidFill>
                          <a:effectLst/>
                          <a:latin typeface="+mn-lt"/>
                        </a:rPr>
                        <a:t>NHS</a:t>
                      </a:r>
                    </a:p>
                  </a:txBody>
                  <a:tcPr marL="4299" marR="4299" marT="5278" marB="0" anchor="ctr"/>
                </a:tc>
                <a:tc>
                  <a:txBody>
                    <a:bodyPr/>
                    <a:lstStyle/>
                    <a:p>
                      <a:pPr algn="l" fontAlgn="b"/>
                      <a:r>
                        <a:rPr lang="en-CA" sz="1100" b="0" i="0" u="none" strike="noStrike" noProof="0" dirty="0">
                          <a:solidFill>
                            <a:srgbClr val="000000"/>
                          </a:solidFill>
                          <a:effectLst/>
                          <a:latin typeface="+mn-lt"/>
                        </a:rPr>
                        <a:t>National Historic Site</a:t>
                      </a:r>
                    </a:p>
                  </a:txBody>
                  <a:tcPr marL="4299" marR="4299" marT="5278" marB="0" anchor="ctr"/>
                </a:tc>
                <a:extLst>
                  <a:ext uri="{0D108BD9-81ED-4DB2-BD59-A6C34878D82A}">
                    <a16:rowId xmlns:a16="http://schemas.microsoft.com/office/drawing/2014/main" val="3835716870"/>
                  </a:ext>
                </a:extLst>
              </a:tr>
              <a:tr h="324000">
                <a:tc>
                  <a:txBody>
                    <a:bodyPr/>
                    <a:lstStyle/>
                    <a:p>
                      <a:pPr marL="0" algn="l" defTabSz="1219170" rtl="0" eaLnBrk="1" fontAlgn="b" latinLnBrk="0" hangingPunct="1"/>
                      <a:r>
                        <a:rPr lang="en-CA" sz="1100" u="none" strike="noStrike" kern="1200" noProof="0" dirty="0">
                          <a:solidFill>
                            <a:schemeClr val="tx1"/>
                          </a:solidFill>
                          <a:effectLst/>
                          <a:latin typeface="+mn-lt"/>
                          <a:ea typeface="+mn-ea"/>
                          <a:cs typeface="+mn-cs"/>
                        </a:rPr>
                        <a:t>NUP</a:t>
                      </a:r>
                    </a:p>
                  </a:txBody>
                  <a:tcPr marL="4299" marR="4299" marT="5278" marB="0" anchor="ctr"/>
                </a:tc>
                <a:tc>
                  <a:txBody>
                    <a:bodyPr/>
                    <a:lstStyle/>
                    <a:p>
                      <a:pPr marL="0" algn="l" defTabSz="1219170" rtl="0" eaLnBrk="1" fontAlgn="b" latinLnBrk="0" hangingPunct="1"/>
                      <a:r>
                        <a:rPr lang="en-CA" sz="1100" u="none" strike="noStrike" kern="1200" noProof="0" dirty="0">
                          <a:solidFill>
                            <a:schemeClr val="tx1"/>
                          </a:solidFill>
                          <a:effectLst/>
                          <a:latin typeface="+mn-lt"/>
                          <a:ea typeface="+mn-ea"/>
                          <a:cs typeface="+mn-cs"/>
                        </a:rPr>
                        <a:t>National Urban Park</a:t>
                      </a:r>
                    </a:p>
                  </a:txBody>
                  <a:tcPr marL="4299" marR="4299" marT="5278" marB="0" anchor="ctr"/>
                </a:tc>
                <a:extLst>
                  <a:ext uri="{0D108BD9-81ED-4DB2-BD59-A6C34878D82A}">
                    <a16:rowId xmlns:a16="http://schemas.microsoft.com/office/drawing/2014/main" val="201434499"/>
                  </a:ext>
                </a:extLst>
              </a:tr>
              <a:tr h="324000">
                <a:tc>
                  <a:txBody>
                    <a:bodyPr/>
                    <a:lstStyle/>
                    <a:p>
                      <a:pPr marL="0" algn="l" defTabSz="1219170" rtl="0" eaLnBrk="1" fontAlgn="b" latinLnBrk="0" hangingPunct="1"/>
                      <a:r>
                        <a:rPr lang="en-CA" sz="1100" u="none" strike="noStrike" kern="1200" noProof="0" dirty="0">
                          <a:solidFill>
                            <a:schemeClr val="tx1"/>
                          </a:solidFill>
                          <a:effectLst/>
                          <a:latin typeface="+mn-lt"/>
                          <a:ea typeface="+mn-ea"/>
                          <a:cs typeface="+mn-cs"/>
                        </a:rPr>
                        <a:t>G&amp;S</a:t>
                      </a:r>
                    </a:p>
                  </a:txBody>
                  <a:tcPr marL="4299" marR="4299" marT="5278" marB="0" anchor="ctr"/>
                </a:tc>
                <a:tc>
                  <a:txBody>
                    <a:bodyPr/>
                    <a:lstStyle/>
                    <a:p>
                      <a:pPr marL="0" marR="0" lvl="0" indent="0" algn="l" defTabSz="1219170" rtl="0" eaLnBrk="1" fontAlgn="b" latinLnBrk="0" hangingPunct="1">
                        <a:lnSpc>
                          <a:spcPct val="100000"/>
                        </a:lnSpc>
                        <a:spcBef>
                          <a:spcPts val="0"/>
                        </a:spcBef>
                        <a:spcAft>
                          <a:spcPts val="0"/>
                        </a:spcAft>
                        <a:buClrTx/>
                        <a:buSzTx/>
                        <a:buFontTx/>
                        <a:buNone/>
                        <a:tabLst/>
                        <a:defRPr/>
                      </a:pPr>
                      <a:r>
                        <a:rPr lang="en-CA" sz="1100" u="none" strike="noStrike" kern="1200" noProof="0" dirty="0">
                          <a:solidFill>
                            <a:schemeClr val="tx1"/>
                          </a:solidFill>
                          <a:effectLst/>
                          <a:latin typeface="+mn-lt"/>
                          <a:ea typeface="+mn-ea"/>
                          <a:cs typeface="+mn-cs"/>
                        </a:rPr>
                        <a:t>Goods and Services</a:t>
                      </a:r>
                    </a:p>
                  </a:txBody>
                  <a:tcPr marL="4299" marR="4299" marT="5278" marB="0" anchor="ctr"/>
                </a:tc>
                <a:extLst>
                  <a:ext uri="{0D108BD9-81ED-4DB2-BD59-A6C34878D82A}">
                    <a16:rowId xmlns:a16="http://schemas.microsoft.com/office/drawing/2014/main" val="2642323804"/>
                  </a:ext>
                </a:extLst>
              </a:tr>
              <a:tr h="324000">
                <a:tc>
                  <a:txBody>
                    <a:bodyPr/>
                    <a:lstStyle/>
                    <a:p>
                      <a:pPr marL="0" algn="l" defTabSz="1219170" rtl="0" eaLnBrk="1" fontAlgn="b" latinLnBrk="0" hangingPunct="1"/>
                      <a:r>
                        <a:rPr lang="en-CA" sz="1100" u="none" strike="noStrike" kern="1200" noProof="0" dirty="0">
                          <a:solidFill>
                            <a:schemeClr val="tx1"/>
                          </a:solidFill>
                          <a:effectLst/>
                          <a:latin typeface="+mn-lt"/>
                          <a:ea typeface="+mn-ea"/>
                          <a:cs typeface="+mn-cs"/>
                        </a:rPr>
                        <a:t>GBA Plus</a:t>
                      </a:r>
                    </a:p>
                  </a:txBody>
                  <a:tcPr marL="4299" marR="4299" marT="5278" marB="0" anchor="ctr"/>
                </a:tc>
                <a:tc>
                  <a:txBody>
                    <a:bodyPr/>
                    <a:lstStyle/>
                    <a:p>
                      <a:pPr marL="0" algn="l" defTabSz="1219170" rtl="0" eaLnBrk="1" fontAlgn="b" latinLnBrk="0" hangingPunct="1"/>
                      <a:r>
                        <a:rPr lang="en-CA" sz="1100" u="none" strike="noStrike" kern="1200" noProof="0" dirty="0">
                          <a:solidFill>
                            <a:schemeClr val="tx1"/>
                          </a:solidFill>
                          <a:effectLst/>
                          <a:latin typeface="+mn-lt"/>
                          <a:ea typeface="+mn-ea"/>
                          <a:cs typeface="+mn-cs"/>
                        </a:rPr>
                        <a:t>Gender-Based Analysis Plus</a:t>
                      </a:r>
                    </a:p>
                  </a:txBody>
                  <a:tcPr marL="4299" marR="4299" marT="5278" marB="0" anchor="ctr"/>
                </a:tc>
                <a:extLst>
                  <a:ext uri="{0D108BD9-81ED-4DB2-BD59-A6C34878D82A}">
                    <a16:rowId xmlns:a16="http://schemas.microsoft.com/office/drawing/2014/main" val="1986864638"/>
                  </a:ext>
                </a:extLst>
              </a:tr>
              <a:tr h="324000">
                <a:tc>
                  <a:txBody>
                    <a:bodyPr/>
                    <a:lstStyle/>
                    <a:p>
                      <a:pPr marL="0" algn="l" defTabSz="1219170" rtl="0" eaLnBrk="1" fontAlgn="b" latinLnBrk="0" hangingPunct="1"/>
                      <a:r>
                        <a:rPr lang="en-CA" sz="1100" u="none" strike="noStrike" kern="1200" noProof="0" dirty="0">
                          <a:solidFill>
                            <a:schemeClr val="tx1"/>
                          </a:solidFill>
                          <a:effectLst/>
                          <a:latin typeface="+mn-lt"/>
                          <a:ea typeface="+mn-ea"/>
                          <a:cs typeface="+mn-cs"/>
                        </a:rPr>
                        <a:t>PIB</a:t>
                      </a:r>
                    </a:p>
                  </a:txBody>
                  <a:tcPr marL="4299" marR="4299" marT="5278" marB="0" anchor="ctr"/>
                </a:tc>
                <a:tc>
                  <a:txBody>
                    <a:bodyPr/>
                    <a:lstStyle/>
                    <a:p>
                      <a:pPr marL="0" algn="l" defTabSz="1219170" rtl="0" eaLnBrk="1" fontAlgn="b" latinLnBrk="0" hangingPunct="1"/>
                      <a:r>
                        <a:rPr lang="en-CA" sz="1100" u="none" strike="noStrike" kern="1200" noProof="0" dirty="0">
                          <a:solidFill>
                            <a:schemeClr val="tx1"/>
                          </a:solidFill>
                          <a:effectLst/>
                          <a:latin typeface="+mn-lt"/>
                          <a:ea typeface="+mn-ea"/>
                          <a:cs typeface="+mn-cs"/>
                        </a:rPr>
                        <a:t>Personal Information Banks</a:t>
                      </a:r>
                    </a:p>
                  </a:txBody>
                  <a:tcPr marL="4299" marR="4299" marT="5278" marB="0" anchor="ctr"/>
                </a:tc>
                <a:extLst>
                  <a:ext uri="{0D108BD9-81ED-4DB2-BD59-A6C34878D82A}">
                    <a16:rowId xmlns:a16="http://schemas.microsoft.com/office/drawing/2014/main" val="2320071031"/>
                  </a:ext>
                </a:extLst>
              </a:tr>
              <a:tr h="324000">
                <a:tc>
                  <a:txBody>
                    <a:bodyPr/>
                    <a:lstStyle/>
                    <a:p>
                      <a:pPr marL="0" algn="l" defTabSz="1219170" rtl="0" eaLnBrk="1" fontAlgn="b" latinLnBrk="0" hangingPunct="1"/>
                      <a:r>
                        <a:rPr lang="en-CA" sz="1100" u="none" strike="noStrike" kern="1200" noProof="0" dirty="0">
                          <a:solidFill>
                            <a:schemeClr val="tx1"/>
                          </a:solidFill>
                          <a:effectLst/>
                          <a:latin typeface="+mn-lt"/>
                          <a:ea typeface="+mn-ea"/>
                          <a:cs typeface="+mn-cs"/>
                        </a:rPr>
                        <a:t>PIP</a:t>
                      </a:r>
                    </a:p>
                  </a:txBody>
                  <a:tcPr marL="4299" marR="4299" marT="5278" marB="0" anchor="ctr"/>
                </a:tc>
                <a:tc>
                  <a:txBody>
                    <a:bodyPr/>
                    <a:lstStyle/>
                    <a:p>
                      <a:pPr marL="0" algn="l" defTabSz="1219170" rtl="0" eaLnBrk="1" fontAlgn="b" latinLnBrk="0" hangingPunct="1"/>
                      <a:r>
                        <a:rPr lang="en-CA" sz="1100" u="none" strike="noStrike" kern="1200" noProof="0" dirty="0">
                          <a:solidFill>
                            <a:schemeClr val="tx1"/>
                          </a:solidFill>
                          <a:effectLst/>
                          <a:latin typeface="+mn-lt"/>
                          <a:ea typeface="+mn-ea"/>
                          <a:cs typeface="+mn-cs"/>
                        </a:rPr>
                        <a:t>Program Information Profiles</a:t>
                      </a:r>
                    </a:p>
                  </a:txBody>
                  <a:tcPr marL="4299" marR="4299" marT="5278" marB="0" anchor="ctr"/>
                </a:tc>
                <a:extLst>
                  <a:ext uri="{0D108BD9-81ED-4DB2-BD59-A6C34878D82A}">
                    <a16:rowId xmlns:a16="http://schemas.microsoft.com/office/drawing/2014/main" val="1932828538"/>
                  </a:ext>
                </a:extLst>
              </a:tr>
            </a:tbl>
          </a:graphicData>
        </a:graphic>
      </p:graphicFrame>
    </p:spTree>
    <p:extLst>
      <p:ext uri="{BB962C8B-B14F-4D97-AF65-F5344CB8AC3E}">
        <p14:creationId xmlns:p14="http://schemas.microsoft.com/office/powerpoint/2010/main" val="36309996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alphaModFix amt="99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0" y="1413337"/>
            <a:ext cx="5150224" cy="2035277"/>
          </a:xfrm>
          <a:solidFill>
            <a:srgbClr val="253C6C">
              <a:alpha val="89000"/>
            </a:srgbClr>
          </a:solidFill>
        </p:spPr>
        <p:txBody>
          <a:bodyPr lIns="108000" tIns="72000" rIns="108000" bIns="72000" anchor="ctr"/>
          <a:lstStyle/>
          <a:p>
            <a:pPr algn="ctr"/>
            <a:r>
              <a:rPr lang="en-CA" sz="6000" b="1" spc="80" noProof="0" dirty="0"/>
              <a:t>About the Evaluation</a:t>
            </a:r>
          </a:p>
        </p:txBody>
      </p:sp>
    </p:spTree>
    <p:extLst>
      <p:ext uri="{BB962C8B-B14F-4D97-AF65-F5344CB8AC3E}">
        <p14:creationId xmlns:p14="http://schemas.microsoft.com/office/powerpoint/2010/main" val="22742342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noFill/>
        </p:spPr>
        <p:txBody>
          <a:bodyPr/>
          <a:lstStyle/>
          <a:p>
            <a:r>
              <a:rPr lang="en-CA" sz="3200" noProof="0" dirty="0">
                <a:solidFill>
                  <a:schemeClr val="tx1"/>
                </a:solidFill>
              </a:rPr>
              <a:t>Evaluation</a:t>
            </a:r>
            <a:br>
              <a:rPr lang="en-CA" sz="3200" noProof="0" dirty="0">
                <a:solidFill>
                  <a:schemeClr val="tx1"/>
                </a:solidFill>
              </a:rPr>
            </a:br>
            <a:r>
              <a:rPr lang="en-CA" sz="3200" noProof="0" dirty="0">
                <a:solidFill>
                  <a:schemeClr val="tx1"/>
                </a:solidFill>
              </a:rPr>
              <a:t>of the Learn-to Camp Program</a:t>
            </a:r>
          </a:p>
        </p:txBody>
      </p:sp>
      <p:sp>
        <p:nvSpPr>
          <p:cNvPr id="5" name="Content Placeholder 4"/>
          <p:cNvSpPr>
            <a:spLocks noGrp="1"/>
          </p:cNvSpPr>
          <p:nvPr>
            <p:ph idx="13"/>
          </p:nvPr>
        </p:nvSpPr>
        <p:spPr>
          <a:xfrm>
            <a:off x="342900" y="3357468"/>
            <a:ext cx="2257796" cy="4041600"/>
          </a:xfrm>
        </p:spPr>
        <p:txBody>
          <a:bodyPr/>
          <a:lstStyle/>
          <a:p>
            <a:pPr>
              <a:lnSpc>
                <a:spcPct val="110000"/>
              </a:lnSpc>
            </a:pPr>
            <a:r>
              <a:rPr lang="en-CA" sz="1400" b="1" spc="50" noProof="0" dirty="0"/>
              <a:t>Evaluation Questions</a:t>
            </a:r>
          </a:p>
          <a:p>
            <a:pPr marL="228600" indent="-228600">
              <a:lnSpc>
                <a:spcPct val="110000"/>
              </a:lnSpc>
              <a:buAutoNum type="arabicPeriod"/>
            </a:pPr>
            <a:r>
              <a:rPr lang="en-CA" noProof="0" dirty="0"/>
              <a:t>To what extent does the Learn-to Camp Program address the needs and interests of its target groups? </a:t>
            </a:r>
          </a:p>
          <a:p>
            <a:pPr marL="228600" indent="-228600">
              <a:lnSpc>
                <a:spcPct val="110000"/>
              </a:lnSpc>
              <a:buAutoNum type="arabicPeriod"/>
            </a:pPr>
            <a:r>
              <a:rPr lang="en-CA" noProof="0" dirty="0"/>
              <a:t>To what extent does the Learn-to Camp Program align with Parks Canada strategic priorities, as well as federal government priorities? </a:t>
            </a:r>
          </a:p>
          <a:p>
            <a:pPr marL="228600" indent="-228600">
              <a:lnSpc>
                <a:spcPct val="110000"/>
              </a:lnSpc>
              <a:buAutoNum type="arabicPeriod"/>
            </a:pPr>
            <a:r>
              <a:rPr lang="en-CA" noProof="0" dirty="0"/>
              <a:t>To what extent do the Learn-to Camp program components meet their objectives and targets? </a:t>
            </a:r>
          </a:p>
          <a:p>
            <a:pPr marL="228600" indent="-228600">
              <a:lnSpc>
                <a:spcPct val="110000"/>
              </a:lnSpc>
              <a:buAutoNum type="arabicPeriod"/>
            </a:pPr>
            <a:r>
              <a:rPr lang="en-CA" noProof="0" dirty="0"/>
              <a:t>To what extent does the program’s design, including its regional hub model, contribute to the efficient delivery of Learn-to Camp and Learn-to Paddle activities and events?</a:t>
            </a:r>
          </a:p>
        </p:txBody>
      </p:sp>
      <p:sp>
        <p:nvSpPr>
          <p:cNvPr id="6" name="Content Placeholder 5"/>
          <p:cNvSpPr>
            <a:spLocks noGrp="1"/>
          </p:cNvSpPr>
          <p:nvPr>
            <p:ph idx="1"/>
          </p:nvPr>
        </p:nvSpPr>
        <p:spPr>
          <a:xfrm>
            <a:off x="2885663" y="914400"/>
            <a:ext cx="3672000" cy="6480000"/>
          </a:xfrm>
        </p:spPr>
        <p:txBody>
          <a:bodyPr/>
          <a:lstStyle/>
          <a:p>
            <a:pPr>
              <a:lnSpc>
                <a:spcPct val="114000"/>
              </a:lnSpc>
              <a:spcAft>
                <a:spcPts val="800"/>
              </a:spcAft>
            </a:pPr>
            <a:r>
              <a:rPr lang="en-CA" noProof="0" dirty="0">
                <a:solidFill>
                  <a:schemeClr val="tx1"/>
                </a:solidFill>
              </a:rPr>
              <a:t>Consistent with the requirements of the </a:t>
            </a:r>
            <a:r>
              <a:rPr lang="en-CA" i="1" noProof="0" dirty="0">
                <a:solidFill>
                  <a:schemeClr val="tx1"/>
                </a:solidFill>
              </a:rPr>
              <a:t>Treasury Board Policy on Results </a:t>
            </a:r>
            <a:r>
              <a:rPr lang="en-CA" noProof="0" dirty="0">
                <a:solidFill>
                  <a:schemeClr val="tx1"/>
                </a:solidFill>
              </a:rPr>
              <a:t>(2016) and associated Directive on Results and Standard on Evaluation, this evaluation of Parks Canada’s Learn-to Camp Program examines the effectiveness, efficiency, and </a:t>
            </a:r>
            <a:r>
              <a:rPr lang="en-CA" noProof="0" dirty="0"/>
              <a:t>relevance</a:t>
            </a:r>
            <a:r>
              <a:rPr lang="en-CA" b="1" noProof="0" dirty="0"/>
              <a:t> </a:t>
            </a:r>
            <a:r>
              <a:rPr lang="en-CA" noProof="0" dirty="0"/>
              <a:t>of the program for the period between 2017-18 and 2024-25. </a:t>
            </a:r>
          </a:p>
          <a:p>
            <a:pPr>
              <a:lnSpc>
                <a:spcPct val="114000"/>
              </a:lnSpc>
              <a:spcAft>
                <a:spcPts val="800"/>
              </a:spcAft>
            </a:pPr>
            <a:r>
              <a:rPr lang="en-CA" noProof="0" dirty="0">
                <a:solidFill>
                  <a:schemeClr val="tx1"/>
                </a:solidFill>
              </a:rPr>
              <a:t>The scope includes all Learn-to Camp events held in-person as well as virtual workshops. Other communication channels were not considered. </a:t>
            </a:r>
          </a:p>
          <a:p>
            <a:pPr>
              <a:lnSpc>
                <a:spcPct val="114000"/>
              </a:lnSpc>
              <a:spcAft>
                <a:spcPts val="800"/>
              </a:spcAft>
            </a:pPr>
            <a:r>
              <a:rPr lang="en-CA" noProof="0" dirty="0">
                <a:solidFill>
                  <a:schemeClr val="tx1"/>
                </a:solidFill>
              </a:rPr>
              <a:t>Parks Canada evaluation staff conducted field work between </a:t>
            </a:r>
            <a:r>
              <a:rPr lang="en-CA" noProof="0" dirty="0"/>
              <a:t>August 2024 and July 2025.</a:t>
            </a:r>
            <a:r>
              <a:rPr lang="en-CA" noProof="0" dirty="0">
                <a:solidFill>
                  <a:schemeClr val="tx1"/>
                </a:solidFill>
              </a:rPr>
              <a:t> </a:t>
            </a:r>
            <a:r>
              <a:rPr lang="en-CA" noProof="0" dirty="0">
                <a:solidFill>
                  <a:schemeClr val="tx1"/>
                </a:solidFill>
                <a:latin typeface="+mn-lt"/>
              </a:rPr>
              <a:t>Data from multiple lines of evidence were collected for the evaluation. </a:t>
            </a:r>
          </a:p>
          <a:p>
            <a:pPr>
              <a:lnSpc>
                <a:spcPct val="114000"/>
              </a:lnSpc>
              <a:spcAft>
                <a:spcPts val="800"/>
              </a:spcAft>
            </a:pPr>
            <a:r>
              <a:rPr lang="en-CA" noProof="0" dirty="0">
                <a:solidFill>
                  <a:schemeClr val="tx1"/>
                </a:solidFill>
                <a:latin typeface="+mn-lt"/>
              </a:rPr>
              <a:t>These included:</a:t>
            </a:r>
          </a:p>
          <a:p>
            <a:pPr marL="228594" lvl="3" indent="-228594">
              <a:lnSpc>
                <a:spcPct val="114000"/>
              </a:lnSpc>
              <a:spcAft>
                <a:spcPts val="300"/>
              </a:spcAft>
              <a:buFont typeface="Arial" panose="020B0604020202020204" pitchFamily="34" charset="0"/>
              <a:buChar char="•"/>
            </a:pPr>
            <a:r>
              <a:rPr lang="en-CA" sz="1100" b="0" noProof="0" dirty="0">
                <a:solidFill>
                  <a:schemeClr val="tx1"/>
                </a:solidFill>
                <a:latin typeface="+mn-lt"/>
              </a:rPr>
              <a:t>Reviews of program planning and administrative documents</a:t>
            </a:r>
          </a:p>
          <a:p>
            <a:pPr marL="228594" lvl="3" indent="-228594">
              <a:lnSpc>
                <a:spcPct val="114000"/>
              </a:lnSpc>
              <a:spcAft>
                <a:spcPts val="300"/>
              </a:spcAft>
              <a:buFont typeface="Arial" panose="020B0604020202020204" pitchFamily="34" charset="0"/>
              <a:buChar char="•"/>
            </a:pPr>
            <a:r>
              <a:rPr lang="en-CA" sz="1100" b="0" noProof="0" dirty="0">
                <a:solidFill>
                  <a:schemeClr val="tx1"/>
                </a:solidFill>
                <a:latin typeface="+mn-lt"/>
              </a:rPr>
              <a:t>Key informant interviews of Parks Canada staff as well as local program partners</a:t>
            </a:r>
          </a:p>
          <a:p>
            <a:pPr marL="228594" lvl="3" indent="-228594">
              <a:lnSpc>
                <a:spcPct val="114000"/>
              </a:lnSpc>
              <a:spcAft>
                <a:spcPts val="300"/>
              </a:spcAft>
              <a:buFont typeface="Arial" panose="020B0604020202020204" pitchFamily="34" charset="0"/>
              <a:buChar char="•"/>
            </a:pPr>
            <a:r>
              <a:rPr lang="en-CA" sz="1100" b="0" noProof="0" dirty="0">
                <a:solidFill>
                  <a:schemeClr val="tx1"/>
                </a:solidFill>
                <a:latin typeface="+mn-lt"/>
              </a:rPr>
              <a:t>A review of program data, including financial information, LTC’s attendance database, and user feedback</a:t>
            </a:r>
          </a:p>
          <a:p>
            <a:pPr marL="228594" lvl="3" indent="-228594">
              <a:lnSpc>
                <a:spcPct val="114000"/>
              </a:lnSpc>
              <a:spcAft>
                <a:spcPts val="300"/>
              </a:spcAft>
              <a:buFont typeface="Arial" panose="020B0604020202020204" pitchFamily="34" charset="0"/>
              <a:buChar char="•"/>
            </a:pPr>
            <a:r>
              <a:rPr lang="en-CA" sz="1100" b="0" noProof="0" dirty="0">
                <a:solidFill>
                  <a:schemeClr val="tx1"/>
                </a:solidFill>
                <a:latin typeface="+mn-lt"/>
              </a:rPr>
              <a:t>A media scan of articles published on the Learn-to Camp program</a:t>
            </a:r>
            <a:endParaRPr lang="en-CA" sz="1100" noProof="0" dirty="0">
              <a:solidFill>
                <a:srgbClr val="FF0000"/>
              </a:solidFill>
              <a:latin typeface="+mn-lt"/>
            </a:endParaRPr>
          </a:p>
        </p:txBody>
      </p:sp>
    </p:spTree>
    <p:extLst>
      <p:ext uri="{BB962C8B-B14F-4D97-AF65-F5344CB8AC3E}">
        <p14:creationId xmlns:p14="http://schemas.microsoft.com/office/powerpoint/2010/main" val="9007993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cstate="print">
            <a:alphaModFix amt="99000"/>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3031958" y="6432427"/>
            <a:ext cx="3826042" cy="2012722"/>
          </a:xfrm>
          <a:solidFill>
            <a:srgbClr val="8D527A"/>
          </a:solidFill>
          <a:ln>
            <a:noFill/>
          </a:ln>
        </p:spPr>
        <p:txBody>
          <a:bodyPr lIns="180000" tIns="108000" rIns="180000" bIns="144000" anchor="ctr"/>
          <a:lstStyle/>
          <a:p>
            <a:pPr algn="ctr"/>
            <a:r>
              <a:rPr lang="en-CA" sz="6000" b="1" spc="100" noProof="0" dirty="0"/>
              <a:t>Program Profile</a:t>
            </a:r>
          </a:p>
        </p:txBody>
      </p:sp>
    </p:spTree>
    <p:extLst>
      <p:ext uri="{BB962C8B-B14F-4D97-AF65-F5344CB8AC3E}">
        <p14:creationId xmlns:p14="http://schemas.microsoft.com/office/powerpoint/2010/main" val="3352186970"/>
      </p:ext>
    </p:extLst>
  </p:cSld>
  <p:clrMapOvr>
    <a:masterClrMapping/>
  </p:clrMapOvr>
</p:sld>
</file>

<file path=ppt/theme/theme1.xml><?xml version="1.0" encoding="utf-8"?>
<a:theme xmlns:a="http://schemas.openxmlformats.org/drawingml/2006/main" name="Modern Swiss">
  <a:themeElements>
    <a:clrScheme name="PCA Evaluation">
      <a:dk1>
        <a:sysClr val="windowText" lastClr="000000"/>
      </a:dk1>
      <a:lt1>
        <a:sysClr val="window" lastClr="FFFFFF"/>
      </a:lt1>
      <a:dk2>
        <a:srgbClr val="3C3D3E"/>
      </a:dk2>
      <a:lt2>
        <a:srgbClr val="999683"/>
      </a:lt2>
      <a:accent1>
        <a:srgbClr val="D97A33"/>
      </a:accent1>
      <a:accent2>
        <a:srgbClr val="253C6C"/>
      </a:accent2>
      <a:accent3>
        <a:srgbClr val="55833B"/>
      </a:accent3>
      <a:accent4>
        <a:srgbClr val="6ABAEC"/>
      </a:accent4>
      <a:accent5>
        <a:srgbClr val="F9BD03"/>
      </a:accent5>
      <a:accent6>
        <a:srgbClr val="9EC551"/>
      </a:accent6>
      <a:hlink>
        <a:srgbClr val="3C3D3E"/>
      </a:hlink>
      <a:folHlink>
        <a:srgbClr val="999683"/>
      </a:folHlink>
    </a:clrScheme>
    <a:fontScheme name="Modern Swiss">
      <a:majorFont>
        <a:latin typeface="Arial"/>
        <a:ea typeface=""/>
        <a:cs typeface=""/>
      </a:majorFont>
      <a:minorFont>
        <a:latin typeface="Microsoft New Tai Lu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a:noFill/>
        </a:ln>
        <a:effectLst>
          <a:outerShdw dist="38100" dir="5400000" algn="t" rotWithShape="0">
            <a:schemeClr val="bg2">
              <a:alpha val="20000"/>
            </a:schemeClr>
          </a:outerShdw>
        </a:effectLst>
      </a:spPr>
      <a:bodyPr rtlCol="0" anchor="ctr"/>
      <a:lstStyle>
        <a:defPPr algn="ctr">
          <a:lnSpc>
            <a:spcPct val="95000"/>
          </a:lnSpc>
          <a:defRPr b="1" dirty="0" smtClean="0">
            <a:solidFill>
              <a:schemeClr val="tx2"/>
            </a:solidFill>
            <a:latin typeface="+mj-lt"/>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Office Theme">
  <a:themeElements>
    <a:clrScheme name="Modern Swiss">
      <a:dk1>
        <a:sysClr val="windowText" lastClr="000000"/>
      </a:dk1>
      <a:lt1>
        <a:sysClr val="window" lastClr="FFFFFF"/>
      </a:lt1>
      <a:dk2>
        <a:srgbClr val="3C3D3E"/>
      </a:dk2>
      <a:lt2>
        <a:srgbClr val="999683"/>
      </a:lt2>
      <a:accent1>
        <a:srgbClr val="E34A06"/>
      </a:accent1>
      <a:accent2>
        <a:srgbClr val="31CCE8"/>
      </a:accent2>
      <a:accent3>
        <a:srgbClr val="C1C139"/>
      </a:accent3>
      <a:accent4>
        <a:srgbClr val="118E97"/>
      </a:accent4>
      <a:accent5>
        <a:srgbClr val="F9BD03"/>
      </a:accent5>
      <a:accent6>
        <a:srgbClr val="407026"/>
      </a:accent6>
      <a:hlink>
        <a:srgbClr val="3C3D3E"/>
      </a:hlink>
      <a:folHlink>
        <a:srgbClr val="999683"/>
      </a:folHlink>
    </a:clrScheme>
    <a:fontScheme name="Modern Swiss">
      <a:majorFont>
        <a:latin typeface="Arial"/>
        <a:ea typeface=""/>
        <a:cs typeface=""/>
      </a:majorFont>
      <a:minorFont>
        <a:latin typeface="Microsoft New Tai Lu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Modern Swiss">
      <a:dk1>
        <a:sysClr val="windowText" lastClr="000000"/>
      </a:dk1>
      <a:lt1>
        <a:sysClr val="window" lastClr="FFFFFF"/>
      </a:lt1>
      <a:dk2>
        <a:srgbClr val="3C3D3E"/>
      </a:dk2>
      <a:lt2>
        <a:srgbClr val="999683"/>
      </a:lt2>
      <a:accent1>
        <a:srgbClr val="E34A06"/>
      </a:accent1>
      <a:accent2>
        <a:srgbClr val="31CCE8"/>
      </a:accent2>
      <a:accent3>
        <a:srgbClr val="C1C139"/>
      </a:accent3>
      <a:accent4>
        <a:srgbClr val="118E97"/>
      </a:accent4>
      <a:accent5>
        <a:srgbClr val="F9BD03"/>
      </a:accent5>
      <a:accent6>
        <a:srgbClr val="407026"/>
      </a:accent6>
      <a:hlink>
        <a:srgbClr val="3C3D3E"/>
      </a:hlink>
      <a:folHlink>
        <a:srgbClr val="999683"/>
      </a:folHlink>
    </a:clrScheme>
    <a:fontScheme name="Modern Swiss">
      <a:majorFont>
        <a:latin typeface="Arial"/>
        <a:ea typeface=""/>
        <a:cs typeface=""/>
      </a:majorFont>
      <a:minorFont>
        <a:latin typeface="Microsoft New Tai Lu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346474</TotalTime>
  <Words>13063</Words>
  <Application>Microsoft Office PowerPoint</Application>
  <PresentationFormat>Letter Paper (8.5x11 in)</PresentationFormat>
  <Paragraphs>876</Paragraphs>
  <Slides>48</Slides>
  <Notes>15</Notes>
  <HiddenSlides>0</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48</vt:i4>
      </vt:variant>
    </vt:vector>
  </HeadingPairs>
  <TitlesOfParts>
    <vt:vector size="61" baseType="lpstr">
      <vt:lpstr>Aptos</vt:lpstr>
      <vt:lpstr>Arial</vt:lpstr>
      <vt:lpstr>Calibri</vt:lpstr>
      <vt:lpstr>Corbel</vt:lpstr>
      <vt:lpstr>HelveticaNeue LT 45 Light</vt:lpstr>
      <vt:lpstr>HelveticaNeue LT 55 Roman</vt:lpstr>
      <vt:lpstr>HelveticaNeue LT 65 Medium</vt:lpstr>
      <vt:lpstr>Microsoft New Tai Lue</vt:lpstr>
      <vt:lpstr>Noto Sans</vt:lpstr>
      <vt:lpstr>Segoe UI</vt:lpstr>
      <vt:lpstr>Times New Roman</vt:lpstr>
      <vt:lpstr>Wingdings</vt:lpstr>
      <vt:lpstr>Modern Swiss</vt:lpstr>
      <vt:lpstr>Evaluation of the  Learn-to Camp Program</vt:lpstr>
      <vt:lpstr>PowerPoint Presentation</vt:lpstr>
      <vt:lpstr>Table of Contents</vt:lpstr>
      <vt:lpstr>List of Images</vt:lpstr>
      <vt:lpstr>List of Figures</vt:lpstr>
      <vt:lpstr>Acronyms and Abbreviations</vt:lpstr>
      <vt:lpstr>About the Evaluation</vt:lpstr>
      <vt:lpstr>Evaluation of the Learn-to Camp Program</vt:lpstr>
      <vt:lpstr>Program Profile</vt:lpstr>
      <vt:lpstr>Learn-to Camp 2011-2026</vt:lpstr>
      <vt:lpstr>Program Profile</vt:lpstr>
      <vt:lpstr>Program Profile</vt:lpstr>
      <vt:lpstr>Program Profile</vt:lpstr>
      <vt:lpstr>Program Profile</vt:lpstr>
      <vt:lpstr>Key Findings</vt:lpstr>
      <vt:lpstr>Relevance </vt:lpstr>
      <vt:lpstr>Alignment with Parks Canada Priorities </vt:lpstr>
      <vt:lpstr>Alignment with Parks Canada Priorities</vt:lpstr>
      <vt:lpstr>Alignment with Parks Canada Priorities</vt:lpstr>
      <vt:lpstr>Relevance to Target Audiences </vt:lpstr>
      <vt:lpstr>Relevance to Target Audiences</vt:lpstr>
      <vt:lpstr>Relevance to Target Audiences</vt:lpstr>
      <vt:lpstr>Relevance to Target Audiences</vt:lpstr>
      <vt:lpstr>Relevance to Target Audiences</vt:lpstr>
      <vt:lpstr>Effectiveness</vt:lpstr>
      <vt:lpstr>Objectives and LTC Targets</vt:lpstr>
      <vt:lpstr>Figure 11: Total LTC reach per year, 2017-2024</vt:lpstr>
      <vt:lpstr>Awareness Results </vt:lpstr>
      <vt:lpstr>PowerPoint Presentation</vt:lpstr>
      <vt:lpstr>Minimizing Barriers</vt:lpstr>
      <vt:lpstr>PowerPoint Presentation</vt:lpstr>
      <vt:lpstr>Minimizing Barriers</vt:lpstr>
      <vt:lpstr>PowerPoint Presentation</vt:lpstr>
      <vt:lpstr>Minimizing Barriers</vt:lpstr>
      <vt:lpstr>PowerPoint Presentation</vt:lpstr>
      <vt:lpstr>Minimizing Barriers</vt:lpstr>
      <vt:lpstr>Minimizing Barriers</vt:lpstr>
      <vt:lpstr>Efficiency</vt:lpstr>
      <vt:lpstr>Resources and Planned Expenditures</vt:lpstr>
      <vt:lpstr>Program Efficiency</vt:lpstr>
      <vt:lpstr>PowerPoint Presentation</vt:lpstr>
      <vt:lpstr>Program Efficiency</vt:lpstr>
      <vt:lpstr>Partnerships</vt:lpstr>
      <vt:lpstr>Partnerships</vt:lpstr>
      <vt:lpstr>Recommendation and Management Response</vt:lpstr>
      <vt:lpstr>Recommendation 1 of X</vt:lpstr>
      <vt:lpstr>PowerPoint Presentation</vt:lpstr>
      <vt:lpstr>ANNEX A: Evaluation and Public Opinion Research</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Gabrielle Trepanier</dc:creator>
  <cp:lastModifiedBy>Gabrielle Trépanier</cp:lastModifiedBy>
  <cp:revision>7079</cp:revision>
  <cp:lastPrinted>2014-02-11T23:37:51Z</cp:lastPrinted>
  <dcterms:created xsi:type="dcterms:W3CDTF">2014-02-07T03:47:22Z</dcterms:created>
  <dcterms:modified xsi:type="dcterms:W3CDTF">2026-07-07T14:40:31Z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1166664</vt:lpwstr>
  </property>
  <property fmtid="{D5CDD505-2E9C-101B-9397-08002B2CF9AE}" pid="3" name="NXPowerLiteSettings">
    <vt:lpwstr>F980073804F000</vt:lpwstr>
  </property>
  <property fmtid="{D5CDD505-2E9C-101B-9397-08002B2CF9AE}" pid="4" name="NXPowerLiteVersion">
    <vt:lpwstr>D5.0.2</vt:lpwstr>
  </property>
  <property fmtid="{D5CDD505-2E9C-101B-9397-08002B2CF9AE}" pid="5" name="MSIP_Label_35782630-6832-4466-af70-dc1805367448_Enabled">
    <vt:lpwstr>true</vt:lpwstr>
  </property>
  <property fmtid="{D5CDD505-2E9C-101B-9397-08002B2CF9AE}" pid="6" name="MSIP_Label_35782630-6832-4466-af70-dc1805367448_SetDate">
    <vt:lpwstr>2025-10-27T16:00:57Z</vt:lpwstr>
  </property>
  <property fmtid="{D5CDD505-2E9C-101B-9397-08002B2CF9AE}" pid="7" name="MSIP_Label_35782630-6832-4466-af70-dc1805367448_Method">
    <vt:lpwstr>Standard</vt:lpwstr>
  </property>
  <property fmtid="{D5CDD505-2E9C-101B-9397-08002B2CF9AE}" pid="8" name="MSIP_Label_35782630-6832-4466-af70-dc1805367448_Name">
    <vt:lpwstr>UNCLASSIFIED</vt:lpwstr>
  </property>
  <property fmtid="{D5CDD505-2E9C-101B-9397-08002B2CF9AE}" pid="9" name="MSIP_Label_35782630-6832-4466-af70-dc1805367448_SiteId">
    <vt:lpwstr>6f45dd51-039e-4566-bcc5-5b700537cb87</vt:lpwstr>
  </property>
  <property fmtid="{D5CDD505-2E9C-101B-9397-08002B2CF9AE}" pid="10" name="MSIP_Label_35782630-6832-4466-af70-dc1805367448_ActionId">
    <vt:lpwstr>f3d64f46-3bdd-4bee-aac7-e4ed592f0efc</vt:lpwstr>
  </property>
  <property fmtid="{D5CDD505-2E9C-101B-9397-08002B2CF9AE}" pid="11" name="MSIP_Label_35782630-6832-4466-af70-dc1805367448_ContentBits">
    <vt:lpwstr>0</vt:lpwstr>
  </property>
  <property fmtid="{D5CDD505-2E9C-101B-9397-08002B2CF9AE}" pid="12" name="MSIP_Label_35782630-6832-4466-af70-dc1805367448_Tag">
    <vt:lpwstr>10, 3, 0, 1</vt:lpwstr>
  </property>
</Properties>
</file>