
<file path=[Content_Types].xml><?xml version="1.0" encoding="utf-8"?>
<Types xmlns="http://schemas.openxmlformats.org/package/2006/content-types">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handoutMasterIdLst>
    <p:handoutMasterId r:id="rId5"/>
  </p:handoutMasterIdLst>
  <p:sldIdLst>
    <p:sldId id="1049" r:id="rId2"/>
    <p:sldId id="1048" r:id="rId3"/>
  </p:sldIdLst>
  <p:sldSz cx="9134475" cy="12179300" type="ledger"/>
  <p:notesSz cx="6858000" cy="9144000"/>
  <p:defaultTextStyle>
    <a:defPPr>
      <a:defRPr lang="en-US"/>
    </a:defPPr>
    <a:lvl1pPr marL="0" algn="l" defTabSz="1217889" rtl="0" eaLnBrk="1" latinLnBrk="0" hangingPunct="1">
      <a:defRPr sz="2397" kern="1200">
        <a:solidFill>
          <a:schemeClr val="tx1"/>
        </a:solidFill>
        <a:latin typeface="+mn-lt"/>
        <a:ea typeface="+mn-ea"/>
        <a:cs typeface="+mn-cs"/>
      </a:defRPr>
    </a:lvl1pPr>
    <a:lvl2pPr marL="608945" algn="l" defTabSz="1217889" rtl="0" eaLnBrk="1" latinLnBrk="0" hangingPunct="1">
      <a:defRPr sz="2397" kern="1200">
        <a:solidFill>
          <a:schemeClr val="tx1"/>
        </a:solidFill>
        <a:latin typeface="+mn-lt"/>
        <a:ea typeface="+mn-ea"/>
        <a:cs typeface="+mn-cs"/>
      </a:defRPr>
    </a:lvl2pPr>
    <a:lvl3pPr marL="1217889" algn="l" defTabSz="1217889" rtl="0" eaLnBrk="1" latinLnBrk="0" hangingPunct="1">
      <a:defRPr sz="2397" kern="1200">
        <a:solidFill>
          <a:schemeClr val="tx1"/>
        </a:solidFill>
        <a:latin typeface="+mn-lt"/>
        <a:ea typeface="+mn-ea"/>
        <a:cs typeface="+mn-cs"/>
      </a:defRPr>
    </a:lvl3pPr>
    <a:lvl4pPr marL="1826834" algn="l" defTabSz="1217889" rtl="0" eaLnBrk="1" latinLnBrk="0" hangingPunct="1">
      <a:defRPr sz="2397" kern="1200">
        <a:solidFill>
          <a:schemeClr val="tx1"/>
        </a:solidFill>
        <a:latin typeface="+mn-lt"/>
        <a:ea typeface="+mn-ea"/>
        <a:cs typeface="+mn-cs"/>
      </a:defRPr>
    </a:lvl4pPr>
    <a:lvl5pPr marL="2435779" algn="l" defTabSz="1217889" rtl="0" eaLnBrk="1" latinLnBrk="0" hangingPunct="1">
      <a:defRPr sz="2397" kern="1200">
        <a:solidFill>
          <a:schemeClr val="tx1"/>
        </a:solidFill>
        <a:latin typeface="+mn-lt"/>
        <a:ea typeface="+mn-ea"/>
        <a:cs typeface="+mn-cs"/>
      </a:defRPr>
    </a:lvl5pPr>
    <a:lvl6pPr marL="3044723" algn="l" defTabSz="1217889" rtl="0" eaLnBrk="1" latinLnBrk="0" hangingPunct="1">
      <a:defRPr sz="2397" kern="1200">
        <a:solidFill>
          <a:schemeClr val="tx1"/>
        </a:solidFill>
        <a:latin typeface="+mn-lt"/>
        <a:ea typeface="+mn-ea"/>
        <a:cs typeface="+mn-cs"/>
      </a:defRPr>
    </a:lvl6pPr>
    <a:lvl7pPr marL="3653668" algn="l" defTabSz="1217889" rtl="0" eaLnBrk="1" latinLnBrk="0" hangingPunct="1">
      <a:defRPr sz="2397" kern="1200">
        <a:solidFill>
          <a:schemeClr val="tx1"/>
        </a:solidFill>
        <a:latin typeface="+mn-lt"/>
        <a:ea typeface="+mn-ea"/>
        <a:cs typeface="+mn-cs"/>
      </a:defRPr>
    </a:lvl7pPr>
    <a:lvl8pPr marL="4262613" algn="l" defTabSz="1217889" rtl="0" eaLnBrk="1" latinLnBrk="0" hangingPunct="1">
      <a:defRPr sz="2397" kern="1200">
        <a:solidFill>
          <a:schemeClr val="tx1"/>
        </a:solidFill>
        <a:latin typeface="+mn-lt"/>
        <a:ea typeface="+mn-ea"/>
        <a:cs typeface="+mn-cs"/>
      </a:defRPr>
    </a:lvl8pPr>
    <a:lvl9pPr marL="4871557" algn="l" defTabSz="1217889" rtl="0" eaLnBrk="1" latinLnBrk="0" hangingPunct="1">
      <a:defRPr sz="2397" kern="1200">
        <a:solidFill>
          <a:schemeClr val="tx1"/>
        </a:solidFill>
        <a:latin typeface="+mn-lt"/>
        <a:ea typeface="+mn-ea"/>
        <a:cs typeface="+mn-cs"/>
      </a:defRPr>
    </a:lvl9pPr>
  </p:defaultTextStyle>
  <p:extLst>
    <p:ext uri="{521415D9-36F7-43E2-AB2F-B90AF26B5E84}">
      <p14:sectionLst xmlns:p14="http://schemas.microsoft.com/office/powerpoint/2010/main">
        <p14:section name="Modern Swiss" id="{FD2B0C0D-84C0-42ED-88AF-E5F83906AE8B}">
          <p14:sldIdLst>
            <p14:sldId id="1049"/>
            <p14:sldId id="1048"/>
          </p14:sldIdLst>
        </p14:section>
      </p14:sectionLst>
    </p:ext>
    <p:ext uri="{EFAFB233-063F-42B5-8137-9DF3F51BA10A}">
      <p15:sldGuideLst xmlns:p15="http://schemas.microsoft.com/office/powerpoint/2012/main">
        <p15:guide id="1" orient="horz" pos="4469" userDrawn="1">
          <p15:clr>
            <a:srgbClr val="A4A3A4"/>
          </p15:clr>
        </p15:guide>
        <p15:guide id="2" pos="2877"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5DAFBB94-E5E5-55CC-2C05-EEBD0AE4FC61}" name="Karine Kisilenko" initials="KK" userId="S::karine.kisilenko@pc.gc.ca::cc606d17-fe2d-483a-b03c-6e9695721b64"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Gabrielle Trepanier" initials="GT" lastIdx="1" clrIdx="0">
    <p:extLst>
      <p:ext uri="{19B8F6BF-5375-455C-9EA6-DF929625EA0E}">
        <p15:presenceInfo xmlns:p15="http://schemas.microsoft.com/office/powerpoint/2012/main" userId="Gabrielle Trepanier" providerId="None"/>
      </p:ext>
    </p:extLst>
  </p:cmAuthor>
  <p:cmAuthor id="2" name="Karine Kisilenko" initials="KK" lastIdx="62" clrIdx="1">
    <p:extLst>
      <p:ext uri="{19B8F6BF-5375-455C-9EA6-DF929625EA0E}">
        <p15:presenceInfo xmlns:p15="http://schemas.microsoft.com/office/powerpoint/2012/main" userId="S-1-5-21-3900171960-2937217841-1450768761-103224" providerId="AD"/>
      </p:ext>
    </p:extLst>
  </p:cmAuthor>
  <p:cmAuthor id="3" name="Julia DeJong" initials="JD" lastIdx="11" clrIdx="2">
    <p:extLst>
      <p:ext uri="{19B8F6BF-5375-455C-9EA6-DF929625EA0E}">
        <p15:presenceInfo xmlns:p15="http://schemas.microsoft.com/office/powerpoint/2012/main" userId="S-1-5-21-3900171960-2937217841-1450768761-12593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FEFF1"/>
    <a:srgbClr val="000000"/>
    <a:srgbClr val="E8E8EB"/>
    <a:srgbClr val="007C7C"/>
    <a:srgbClr val="FFFFFF"/>
    <a:srgbClr val="253C6C"/>
    <a:srgbClr val="55833B"/>
    <a:srgbClr val="D97A33"/>
    <a:srgbClr val="AD4C24"/>
    <a:srgbClr val="897B6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8EC20E35-A176-4012-BC5E-935CFFF8708E}" styleName="Medium Style 3">
    <a:wholeTbl>
      <a:tcTxStyle>
        <a:fontRef idx="minor"/>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dk1"/>
          </a:solidFill>
        </a:fill>
      </a:tcStyle>
    </a:lastCol>
    <a:firstCol>
      <a:tcTxStyle b="on">
        <a:fontRef idx="minor">
          <a:scrgbClr r="0" g="0" b="0"/>
        </a:fontRef>
        <a:schemeClr val="lt1"/>
      </a:tcTxStyle>
      <a:tcStyle>
        <a:tcBdr/>
        <a:fill>
          <a:solidFill>
            <a:schemeClr val="dk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0E3FDE45-AF77-4B5C-9715-49D594BDF05E}" styleName="Light Style 1 - Acc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Light Style 2 - Acc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778" autoAdjust="0"/>
    <p:restoredTop sz="93023" autoAdjust="0"/>
  </p:normalViewPr>
  <p:slideViewPr>
    <p:cSldViewPr snapToGrid="0" snapToObjects="1">
      <p:cViewPr varScale="1">
        <p:scale>
          <a:sx n="61" d="100"/>
          <a:sy n="61" d="100"/>
        </p:scale>
        <p:origin x="2970" y="78"/>
      </p:cViewPr>
      <p:guideLst>
        <p:guide orient="horz" pos="4469"/>
        <p:guide pos="2877"/>
      </p:guideLst>
    </p:cSldViewPr>
  </p:slideViewPr>
  <p:notesTextViewPr>
    <p:cViewPr>
      <p:scale>
        <a:sx n="1" d="1"/>
        <a:sy n="1" d="1"/>
      </p:scale>
      <p:origin x="0" y="0"/>
    </p:cViewPr>
  </p:notesTextViewPr>
  <p:sorterViewPr>
    <p:cViewPr>
      <p:scale>
        <a:sx n="100" d="100"/>
        <a:sy n="100" d="100"/>
      </p:scale>
      <p:origin x="0" y="0"/>
    </p:cViewPr>
  </p:sorterViewPr>
  <p:notesViewPr>
    <p:cSldViewPr snapToGrid="0" snapToObjects="1">
      <p:cViewPr>
        <p:scale>
          <a:sx n="66" d="100"/>
          <a:sy n="66" d="100"/>
        </p:scale>
        <p:origin x="-2748" y="-15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commentAuthors" Target="commentAuthors.xml"/><Relationship Id="rId11" Type="http://schemas.microsoft.com/office/2018/10/relationships/authors" Target="authors.xml"/><Relationship Id="rId5" Type="http://schemas.openxmlformats.org/officeDocument/2006/relationships/handoutMaster" Target="handoutMasters/handoutMaster1.xml"/><Relationship Id="rId10" Type="http://schemas.openxmlformats.org/officeDocument/2006/relationships/tableStyles" Target="tableStyles.xml"/><Relationship Id="rId4" Type="http://schemas.openxmlformats.org/officeDocument/2006/relationships/notesMaster" Target="notesMasters/notesMaster1.xml"/><Relationship Id="rId9"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8B8EB65-FCB1-492D-96F1-1EEFDB36395A}" type="datetimeFigureOut">
              <a:rPr lang="en-US" smtClean="0"/>
              <a:t>3/16/2026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28B7C37-3688-416D-8869-513F3AB67DF6}" type="slidenum">
              <a:rPr lang="en-US" smtClean="0"/>
              <a:t>‹#›</a:t>
            </a:fld>
            <a:endParaRPr lang="en-US"/>
          </a:p>
        </p:txBody>
      </p:sp>
    </p:spTree>
    <p:extLst>
      <p:ext uri="{BB962C8B-B14F-4D97-AF65-F5344CB8AC3E}">
        <p14:creationId xmlns:p14="http://schemas.microsoft.com/office/powerpoint/2010/main" val="26792278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272A57C-5FAA-4E66-BDD9-A79C3D547D7C}" type="datetimeFigureOut">
              <a:rPr lang="en-US" smtClean="0"/>
              <a:t>3/16/2026</a:t>
            </a:fld>
            <a:endParaRPr lang="en-US"/>
          </a:p>
        </p:txBody>
      </p:sp>
      <p:sp>
        <p:nvSpPr>
          <p:cNvPr id="4" name="Slide Image Placeholder 3"/>
          <p:cNvSpPr>
            <a:spLocks noGrp="1" noRot="1" noChangeAspect="1"/>
          </p:cNvSpPr>
          <p:nvPr>
            <p:ph type="sldImg" idx="2"/>
          </p:nvPr>
        </p:nvSpPr>
        <p:spPr>
          <a:xfrm>
            <a:off x="2143125" y="685800"/>
            <a:ext cx="25717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19303DE-3E45-4DD3-9505-92EF4803EF97}" type="slidenum">
              <a:rPr lang="en-US" smtClean="0"/>
              <a:t>‹#›</a:t>
            </a:fld>
            <a:endParaRPr lang="en-US"/>
          </a:p>
        </p:txBody>
      </p:sp>
    </p:spTree>
    <p:extLst>
      <p:ext uri="{BB962C8B-B14F-4D97-AF65-F5344CB8AC3E}">
        <p14:creationId xmlns:p14="http://schemas.microsoft.com/office/powerpoint/2010/main" val="587102967"/>
      </p:ext>
    </p:extLst>
  </p:cSld>
  <p:clrMap bg1="lt1" tx1="dk1" bg2="lt2" tx2="dk2" accent1="accent1" accent2="accent2" accent3="accent3" accent4="accent4" accent5="accent5" accent6="accent6" hlink="hlink" folHlink="folHlink"/>
  <p:notesStyle>
    <a:lvl1pPr marL="152236" indent="-152236" algn="l" defTabSz="1217889" rtl="0" eaLnBrk="1" latinLnBrk="0" hangingPunct="1">
      <a:lnSpc>
        <a:spcPct val="110000"/>
      </a:lnSpc>
      <a:spcBef>
        <a:spcPts val="400"/>
      </a:spcBef>
      <a:buFont typeface="Arial" panose="020B0604020202020204" pitchFamily="34" charset="0"/>
      <a:buChar char="•"/>
      <a:defRPr sz="1598" kern="1200">
        <a:solidFill>
          <a:schemeClr val="tx1"/>
        </a:solidFill>
        <a:latin typeface="+mn-lt"/>
        <a:ea typeface="+mn-ea"/>
        <a:cs typeface="+mn-cs"/>
      </a:defRPr>
    </a:lvl1pPr>
    <a:lvl2pPr marL="304472" indent="-152236" algn="l" defTabSz="1217889" rtl="0" eaLnBrk="1" latinLnBrk="0" hangingPunct="1">
      <a:lnSpc>
        <a:spcPct val="100000"/>
      </a:lnSpc>
      <a:spcBef>
        <a:spcPts val="400"/>
      </a:spcBef>
      <a:buFont typeface="Arial" panose="020B0604020202020204" pitchFamily="34" charset="0"/>
      <a:buChar char="•"/>
      <a:defRPr sz="1465" kern="1200">
        <a:solidFill>
          <a:schemeClr val="tx1"/>
        </a:solidFill>
        <a:latin typeface="+mn-lt"/>
        <a:ea typeface="+mn-ea"/>
        <a:cs typeface="+mn-cs"/>
      </a:defRPr>
    </a:lvl2pPr>
    <a:lvl3pPr marL="456709"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3pPr>
    <a:lvl4pPr marL="608945"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4pPr>
    <a:lvl5pPr marL="761181" indent="-152236" algn="l" defTabSz="1217889" rtl="0" eaLnBrk="1" latinLnBrk="0" hangingPunct="1">
      <a:lnSpc>
        <a:spcPct val="95000"/>
      </a:lnSpc>
      <a:spcBef>
        <a:spcPts val="400"/>
      </a:spcBef>
      <a:buFont typeface="Arial" panose="020B0604020202020204" pitchFamily="34" charset="0"/>
      <a:buChar char="•"/>
      <a:defRPr sz="1465" kern="1200">
        <a:solidFill>
          <a:schemeClr val="tx1"/>
        </a:solidFill>
        <a:latin typeface="+mn-lt"/>
        <a:ea typeface="+mn-ea"/>
        <a:cs typeface="+mn-cs"/>
      </a:defRPr>
    </a:lvl5pPr>
    <a:lvl6pPr marL="3044723" algn="l" defTabSz="1217889" rtl="0" eaLnBrk="1" latinLnBrk="0" hangingPunct="1">
      <a:defRPr sz="1598" kern="1200">
        <a:solidFill>
          <a:schemeClr val="tx1"/>
        </a:solidFill>
        <a:latin typeface="+mn-lt"/>
        <a:ea typeface="+mn-ea"/>
        <a:cs typeface="+mn-cs"/>
      </a:defRPr>
    </a:lvl6pPr>
    <a:lvl7pPr marL="3653668" algn="l" defTabSz="1217889" rtl="0" eaLnBrk="1" latinLnBrk="0" hangingPunct="1">
      <a:defRPr sz="1598" kern="1200">
        <a:solidFill>
          <a:schemeClr val="tx1"/>
        </a:solidFill>
        <a:latin typeface="+mn-lt"/>
        <a:ea typeface="+mn-ea"/>
        <a:cs typeface="+mn-cs"/>
      </a:defRPr>
    </a:lvl7pPr>
    <a:lvl8pPr marL="4262613" algn="l" defTabSz="1217889" rtl="0" eaLnBrk="1" latinLnBrk="0" hangingPunct="1">
      <a:defRPr sz="1598" kern="1200">
        <a:solidFill>
          <a:schemeClr val="tx1"/>
        </a:solidFill>
        <a:latin typeface="+mn-lt"/>
        <a:ea typeface="+mn-ea"/>
        <a:cs typeface="+mn-cs"/>
      </a:defRPr>
    </a:lvl8pPr>
    <a:lvl9pPr marL="4871557" algn="l" defTabSz="1217889" rtl="0" eaLnBrk="1" latinLnBrk="0" hangingPunct="1">
      <a:defRPr sz="1598"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image" Target="../media/image1.tif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Second page">
    <p:spTree>
      <p:nvGrpSpPr>
        <p:cNvPr id="1" name=""/>
        <p:cNvGrpSpPr/>
        <p:nvPr/>
      </p:nvGrpSpPr>
      <p:grpSpPr>
        <a:xfrm>
          <a:off x="0" y="0"/>
          <a:ext cx="0" cy="0"/>
          <a:chOff x="0" y="0"/>
          <a:chExt cx="0" cy="0"/>
        </a:xfrm>
      </p:grpSpPr>
      <p:pic>
        <p:nvPicPr>
          <p:cNvPr id="9" name="Picture 8" descr="Canada Wordmark.tif"/>
          <p:cNvPicPr/>
          <p:nvPr userDrawn="1"/>
        </p:nvPicPr>
        <p:blipFill>
          <a:blip r:embed="rId2" cstate="print">
            <a:extLst>
              <a:ext uri="{28A0092B-C50C-407E-A947-70E740481C1C}">
                <a14:useLocalDpi xmlns:a14="http://schemas.microsoft.com/office/drawing/2010/main" val="0"/>
              </a:ext>
            </a:extLst>
          </a:blip>
          <a:stretch>
            <a:fillRect/>
          </a:stretch>
        </p:blipFill>
        <p:spPr>
          <a:xfrm>
            <a:off x="7170039" y="11121198"/>
            <a:ext cx="1306737" cy="608965"/>
          </a:xfrm>
          <a:prstGeom prst="rect">
            <a:avLst/>
          </a:prstGeom>
        </p:spPr>
      </p:pic>
      <p:pic>
        <p:nvPicPr>
          <p:cNvPr id="10" name="Picture 9" descr="PC Signature EN.tif"/>
          <p:cNvPicPr/>
          <p:nvPr userDrawn="1"/>
        </p:nvPicPr>
        <p:blipFill>
          <a:blip r:embed="rId3" cstate="print">
            <a:extLst>
              <a:ext uri="{28A0092B-C50C-407E-A947-70E740481C1C}">
                <a14:useLocalDpi xmlns:a14="http://schemas.microsoft.com/office/drawing/2010/main" val="0"/>
              </a:ext>
            </a:extLst>
          </a:blip>
          <a:stretch>
            <a:fillRect/>
          </a:stretch>
        </p:blipFill>
        <p:spPr>
          <a:xfrm>
            <a:off x="591521" y="11121198"/>
            <a:ext cx="1622215" cy="608965"/>
          </a:xfrm>
          <a:prstGeom prst="rect">
            <a:avLst/>
          </a:prstGeom>
        </p:spPr>
      </p:pic>
    </p:spTree>
    <p:extLst>
      <p:ext uri="{BB962C8B-B14F-4D97-AF65-F5344CB8AC3E}">
        <p14:creationId xmlns:p14="http://schemas.microsoft.com/office/powerpoint/2010/main" val="7453796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Findings Overview">
    <p:bg>
      <p:bgPr>
        <a:solidFill>
          <a:schemeClr val="accent6">
            <a:lumMod val="60000"/>
            <a:lumOff val="40000"/>
          </a:schemeClr>
        </a:solidFill>
        <a:effectLst/>
      </p:bgPr>
    </p:bg>
    <p:spTree>
      <p:nvGrpSpPr>
        <p:cNvPr id="1" name=""/>
        <p:cNvGrpSpPr/>
        <p:nvPr/>
      </p:nvGrpSpPr>
      <p:grpSpPr>
        <a:xfrm>
          <a:off x="0" y="0"/>
          <a:ext cx="0" cy="0"/>
          <a:chOff x="0" y="0"/>
          <a:chExt cx="0" cy="0"/>
        </a:xfrm>
      </p:grpSpPr>
      <p:sp>
        <p:nvSpPr>
          <p:cNvPr id="6" name="Title 1"/>
          <p:cNvSpPr>
            <a:spLocks noGrp="1"/>
          </p:cNvSpPr>
          <p:nvPr>
            <p:ph type="title"/>
          </p:nvPr>
        </p:nvSpPr>
        <p:spPr>
          <a:xfrm>
            <a:off x="1342491" y="1217930"/>
            <a:ext cx="7016938" cy="2048339"/>
          </a:xfrm>
        </p:spPr>
        <p:txBody>
          <a:bodyPr/>
          <a:lstStyle>
            <a:lvl1pPr>
              <a:defRPr sz="5860" spc="-200" baseline="0">
                <a:solidFill>
                  <a:schemeClr val="bg1"/>
                </a:solidFill>
                <a:latin typeface="HelveticaNeue LT 45 Light" panose="020B0403020202020204" pitchFamily="34" charset="0"/>
              </a:defRPr>
            </a:lvl1pPr>
          </a:lstStyle>
          <a:p>
            <a:r>
              <a:rPr lang="en-US" dirty="0"/>
              <a:t>Click to edit Master title style</a:t>
            </a:r>
          </a:p>
        </p:txBody>
      </p:sp>
      <p:sp>
        <p:nvSpPr>
          <p:cNvPr id="5" name="Table Placeholder 2"/>
          <p:cNvSpPr>
            <a:spLocks noGrp="1"/>
          </p:cNvSpPr>
          <p:nvPr>
            <p:ph type="tbl" sz="quarter" idx="11"/>
          </p:nvPr>
        </p:nvSpPr>
        <p:spPr>
          <a:xfrm>
            <a:off x="836320" y="6132569"/>
            <a:ext cx="7523109" cy="4642530"/>
          </a:xfrm>
        </p:spPr>
        <p:txBody>
          <a:bodyPr/>
          <a:lstStyle>
            <a:lvl1pPr>
              <a:defRPr>
                <a:solidFill>
                  <a:schemeClr val="tx1"/>
                </a:solidFill>
                <a:latin typeface="+mn-lt"/>
              </a:defRPr>
            </a:lvl1pPr>
          </a:lstStyle>
          <a:p>
            <a:endParaRPr lang="en-CA" dirty="0"/>
          </a:p>
        </p:txBody>
      </p:sp>
    </p:spTree>
    <p:extLst>
      <p:ext uri="{BB962C8B-B14F-4D97-AF65-F5344CB8AC3E}">
        <p14:creationId xmlns:p14="http://schemas.microsoft.com/office/powerpoint/2010/main" val="30721063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Basic page 1 Column">
    <p:spTree>
      <p:nvGrpSpPr>
        <p:cNvPr id="1" name=""/>
        <p:cNvGrpSpPr/>
        <p:nvPr/>
      </p:nvGrpSpPr>
      <p:grpSpPr>
        <a:xfrm>
          <a:off x="0" y="0"/>
          <a:ext cx="0" cy="0"/>
          <a:chOff x="0" y="0"/>
          <a:chExt cx="0" cy="0"/>
        </a:xfrm>
      </p:grpSpPr>
      <p:sp>
        <p:nvSpPr>
          <p:cNvPr id="2" name="Title 1"/>
          <p:cNvSpPr>
            <a:spLocks noGrp="1"/>
          </p:cNvSpPr>
          <p:nvPr>
            <p:ph type="title"/>
          </p:nvPr>
        </p:nvSpPr>
        <p:spPr>
          <a:xfrm>
            <a:off x="456724" y="1217931"/>
            <a:ext cx="3164700" cy="1246700"/>
          </a:xfrm>
        </p:spPr>
        <p:txBody>
          <a:bodyPr vert="horz" wrap="square" lIns="0" tIns="0" rIns="0" bIns="0" rtlCol="0" anchor="t">
            <a:noAutofit/>
          </a:bodyPr>
          <a:lstStyle>
            <a:lvl1pPr>
              <a:defRPr lang="en-US" sz="3729" spc="0" baseline="0">
                <a:latin typeface="HelveticaNeue LT 45 Light" panose="020B0403020202020204" pitchFamily="34" charset="0"/>
              </a:defRPr>
            </a:lvl1pPr>
          </a:lstStyle>
          <a:p>
            <a:pPr lvl="0"/>
            <a:r>
              <a:rPr lang="en-CA" noProof="0" dirty="0"/>
              <a:t>Click to edit Master title style</a:t>
            </a:r>
          </a:p>
        </p:txBody>
      </p:sp>
      <p:sp>
        <p:nvSpPr>
          <p:cNvPr id="8" name="Text Placeholder 1"/>
          <p:cNvSpPr>
            <a:spLocks noGrp="1"/>
          </p:cNvSpPr>
          <p:nvPr>
            <p:ph type="body" sz="quarter" idx="15"/>
          </p:nvPr>
        </p:nvSpPr>
        <p:spPr>
          <a:xfrm>
            <a:off x="457299" y="3670706"/>
            <a:ext cx="2876425" cy="1513955"/>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9" name="Text Placeholder 2"/>
          <p:cNvSpPr>
            <a:spLocks noGrp="1"/>
          </p:cNvSpPr>
          <p:nvPr>
            <p:ph type="body" sz="quarter" idx="16"/>
          </p:nvPr>
        </p:nvSpPr>
        <p:spPr>
          <a:xfrm>
            <a:off x="457299" y="5957377"/>
            <a:ext cx="2876425" cy="1513955"/>
          </a:xfrm>
        </p:spPr>
        <p:txBody>
          <a:bodyPr/>
          <a:lstStyle>
            <a:lvl3pPr>
              <a:defRPr>
                <a:solidFill>
                  <a:srgbClr val="007C7C"/>
                </a:solidFill>
              </a:defRPr>
            </a:lvl3pPr>
          </a:lstStyle>
          <a:p>
            <a:pPr lvl="0"/>
            <a:r>
              <a:rPr lang="en-US" dirty="0"/>
              <a:t>Edit Master text styles</a:t>
            </a:r>
          </a:p>
          <a:p>
            <a:pPr lvl="1"/>
            <a:r>
              <a:rPr lang="en-US" dirty="0"/>
              <a:t>Second level</a:t>
            </a:r>
          </a:p>
          <a:p>
            <a:pPr lvl="2"/>
            <a:r>
              <a:rPr lang="en-US" dirty="0"/>
              <a:t>Third level</a:t>
            </a:r>
          </a:p>
        </p:txBody>
      </p:sp>
      <p:sp>
        <p:nvSpPr>
          <p:cNvPr id="3" name="Content Placeholder 1"/>
          <p:cNvSpPr>
            <a:spLocks noGrp="1"/>
          </p:cNvSpPr>
          <p:nvPr>
            <p:ph idx="1" hasCustomPrompt="1"/>
          </p:nvPr>
        </p:nvSpPr>
        <p:spPr/>
        <p:txBody>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4"/>
            <a:endParaRPr lang="en-CA" noProof="0" dirty="0"/>
          </a:p>
        </p:txBody>
      </p:sp>
      <p:sp>
        <p:nvSpPr>
          <p:cNvPr id="7" name="Text Placeholder 3"/>
          <p:cNvSpPr>
            <a:spLocks noGrp="1"/>
          </p:cNvSpPr>
          <p:nvPr>
            <p:ph type="body" sz="quarter" idx="10" hasCustomPrompt="1"/>
          </p:nvPr>
        </p:nvSpPr>
        <p:spPr>
          <a:xfrm>
            <a:off x="1299907" y="11378625"/>
            <a:ext cx="6731767" cy="800676"/>
          </a:xfrm>
        </p:spPr>
        <p:txBody>
          <a:bodyPr/>
          <a:lstStyle>
            <a:lvl1pPr>
              <a:lnSpc>
                <a:spcPct val="85000"/>
              </a:lnSpc>
              <a:buFontTx/>
              <a:buNone/>
              <a:defRPr sz="1465" i="0">
                <a:solidFill>
                  <a:schemeClr val="tx2"/>
                </a:solidFill>
                <a:latin typeface="+mn-lt"/>
              </a:defRPr>
            </a:lvl1pPr>
            <a:lvl2pPr>
              <a:lnSpc>
                <a:spcPct val="85000"/>
              </a:lnSpc>
              <a:buFontTx/>
              <a:buNone/>
              <a:defRPr sz="1421">
                <a:solidFill>
                  <a:schemeClr val="bg2"/>
                </a:solidFill>
                <a:latin typeface="+mn-lt"/>
              </a:defRPr>
            </a:lvl2pPr>
            <a:lvl3pPr>
              <a:lnSpc>
                <a:spcPct val="85000"/>
              </a:lnSpc>
              <a:buFontTx/>
              <a:buNone/>
              <a:defRPr sz="1421">
                <a:solidFill>
                  <a:schemeClr val="bg2"/>
                </a:solidFill>
                <a:latin typeface="+mn-lt"/>
              </a:defRPr>
            </a:lvl3pPr>
            <a:lvl4pPr>
              <a:lnSpc>
                <a:spcPct val="85000"/>
              </a:lnSpc>
              <a:buFontTx/>
              <a:buNone/>
              <a:defRPr sz="1421">
                <a:solidFill>
                  <a:schemeClr val="bg2"/>
                </a:solidFill>
                <a:latin typeface="+mn-lt"/>
              </a:defRPr>
            </a:lvl4pPr>
            <a:lvl5pPr marL="0" indent="0">
              <a:lnSpc>
                <a:spcPct val="85000"/>
              </a:lnSpc>
              <a:buFontTx/>
              <a:buNone/>
              <a:defRPr sz="1421">
                <a:solidFill>
                  <a:schemeClr val="bg2"/>
                </a:solidFill>
                <a:latin typeface="+mn-lt"/>
              </a:defRPr>
            </a:lvl5pPr>
          </a:lstStyle>
          <a:p>
            <a:pPr lvl="0"/>
            <a:r>
              <a:rPr lang="en-US" dirty="0"/>
              <a:t>Click to insert attribution</a:t>
            </a:r>
          </a:p>
        </p:txBody>
      </p:sp>
    </p:spTree>
    <p:extLst>
      <p:ext uri="{BB962C8B-B14F-4D97-AF65-F5344CB8AC3E}">
        <p14:creationId xmlns:p14="http://schemas.microsoft.com/office/powerpoint/2010/main" val="30332337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Large Table">
    <p:spTree>
      <p:nvGrpSpPr>
        <p:cNvPr id="1" name=""/>
        <p:cNvGrpSpPr/>
        <p:nvPr/>
      </p:nvGrpSpPr>
      <p:grpSpPr>
        <a:xfrm>
          <a:off x="0" y="0"/>
          <a:ext cx="0" cy="0"/>
          <a:chOff x="0" y="0"/>
          <a:chExt cx="0" cy="0"/>
        </a:xfrm>
      </p:grpSpPr>
      <p:sp>
        <p:nvSpPr>
          <p:cNvPr id="8" name="Title 4"/>
          <p:cNvSpPr>
            <a:spLocks noGrp="1"/>
          </p:cNvSpPr>
          <p:nvPr>
            <p:ph type="title"/>
          </p:nvPr>
        </p:nvSpPr>
        <p:spPr>
          <a:xfrm>
            <a:off x="456723" y="472845"/>
            <a:ext cx="6001996" cy="551693"/>
          </a:xfrm>
        </p:spPr>
        <p:txBody>
          <a:bodyPr vert="horz" wrap="square" lIns="0" tIns="0" rIns="0" bIns="0" rtlCol="0" anchor="t">
            <a:noAutofit/>
          </a:bodyPr>
          <a:lstStyle>
            <a:lvl1pPr>
              <a:defRPr lang="en-CA" dirty="0"/>
            </a:lvl1pPr>
          </a:lstStyle>
          <a:p>
            <a:pPr lvl="0"/>
            <a:r>
              <a:rPr lang="en-US" dirty="0"/>
              <a:t>Click to edit Master title style</a:t>
            </a:r>
            <a:endParaRPr lang="en-CA" dirty="0"/>
          </a:p>
        </p:txBody>
      </p:sp>
      <p:sp>
        <p:nvSpPr>
          <p:cNvPr id="3" name="Content Placeholder 2"/>
          <p:cNvSpPr>
            <a:spLocks noGrp="1"/>
          </p:cNvSpPr>
          <p:nvPr>
            <p:ph idx="1"/>
          </p:nvPr>
        </p:nvSpPr>
        <p:spPr>
          <a:xfrm>
            <a:off x="456725" y="1413757"/>
            <a:ext cx="8151500" cy="955889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4902939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3 columns of text">
    <p:spTree>
      <p:nvGrpSpPr>
        <p:cNvPr id="1" name=""/>
        <p:cNvGrpSpPr/>
        <p:nvPr/>
      </p:nvGrpSpPr>
      <p:grpSpPr>
        <a:xfrm>
          <a:off x="0" y="0"/>
          <a:ext cx="0" cy="0"/>
          <a:chOff x="0" y="0"/>
          <a:chExt cx="0" cy="0"/>
        </a:xfrm>
      </p:grpSpPr>
      <p:sp>
        <p:nvSpPr>
          <p:cNvPr id="2" name="Title 1"/>
          <p:cNvSpPr>
            <a:spLocks noGrp="1"/>
          </p:cNvSpPr>
          <p:nvPr>
            <p:ph type="title"/>
          </p:nvPr>
        </p:nvSpPr>
        <p:spPr>
          <a:xfrm>
            <a:off x="456724" y="1217931"/>
            <a:ext cx="3164700" cy="1246700"/>
          </a:xfrm>
        </p:spPr>
        <p:txBody>
          <a:bodyPr vert="horz" wrap="square" lIns="0" tIns="0" rIns="0" bIns="0" rtlCol="0" anchor="t">
            <a:noAutofit/>
          </a:bodyPr>
          <a:lstStyle>
            <a:lvl1pPr>
              <a:defRPr lang="en-US" dirty="0"/>
            </a:lvl1pPr>
          </a:lstStyle>
          <a:p>
            <a:pPr lvl="0"/>
            <a:r>
              <a:rPr lang="en-US" dirty="0"/>
              <a:t>Click to edit Master title style</a:t>
            </a:r>
          </a:p>
        </p:txBody>
      </p:sp>
      <p:sp>
        <p:nvSpPr>
          <p:cNvPr id="6" name="Content Placeholder 1"/>
          <p:cNvSpPr>
            <a:spLocks noGrp="1"/>
          </p:cNvSpPr>
          <p:nvPr>
            <p:ph idx="12"/>
          </p:nvPr>
        </p:nvSpPr>
        <p:spPr>
          <a:xfrm>
            <a:off x="456725" y="3279781"/>
            <a:ext cx="2877000" cy="6445205"/>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3" name="Content Placeholder 2"/>
          <p:cNvSpPr>
            <a:spLocks noGrp="1"/>
          </p:cNvSpPr>
          <p:nvPr>
            <p:ph idx="1"/>
          </p:nvPr>
        </p:nvSpPr>
        <p:spPr>
          <a:xfrm>
            <a:off x="3823598" y="1217931"/>
            <a:ext cx="2349550" cy="8507055"/>
          </a:xfrm>
        </p:spPr>
        <p:txBody>
          <a:bodyPr/>
          <a:lstStyle>
            <a:lvl1pPr>
              <a:defRPr>
                <a:latin typeface="+mn-lt"/>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6" name="Content Placeholder 3"/>
          <p:cNvSpPr>
            <a:spLocks noGrp="1"/>
          </p:cNvSpPr>
          <p:nvPr>
            <p:ph idx="10"/>
          </p:nvPr>
        </p:nvSpPr>
        <p:spPr>
          <a:xfrm>
            <a:off x="6402650" y="1217926"/>
            <a:ext cx="2349550" cy="8507060"/>
          </a:xfrm>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4288681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MRAP">
    <p:spTree>
      <p:nvGrpSpPr>
        <p:cNvPr id="1" name=""/>
        <p:cNvGrpSpPr/>
        <p:nvPr/>
      </p:nvGrpSpPr>
      <p:grpSpPr>
        <a:xfrm>
          <a:off x="0" y="0"/>
          <a:ext cx="0" cy="0"/>
          <a:chOff x="0" y="0"/>
          <a:chExt cx="0" cy="0"/>
        </a:xfrm>
      </p:grpSpPr>
      <p:sp>
        <p:nvSpPr>
          <p:cNvPr id="12" name="Title 4"/>
          <p:cNvSpPr>
            <a:spLocks noGrp="1"/>
          </p:cNvSpPr>
          <p:nvPr>
            <p:ph type="title"/>
          </p:nvPr>
        </p:nvSpPr>
        <p:spPr>
          <a:xfrm>
            <a:off x="467255" y="215111"/>
            <a:ext cx="5968023" cy="424429"/>
          </a:xfrm>
        </p:spPr>
        <p:txBody>
          <a:bodyPr vert="horz" wrap="square" lIns="0" tIns="0" rIns="0" bIns="0" rtlCol="0" anchor="t">
            <a:noAutofit/>
          </a:bodyPr>
          <a:lstStyle>
            <a:lvl1pPr>
              <a:defRPr lang="en-CA" sz="3197" dirty="0"/>
            </a:lvl1pPr>
          </a:lstStyle>
          <a:p>
            <a:pPr lvl="0"/>
            <a:r>
              <a:rPr lang="en-US" dirty="0"/>
              <a:t>Click to edit Master title style</a:t>
            </a:r>
            <a:endParaRPr lang="en-CA" dirty="0"/>
          </a:p>
        </p:txBody>
      </p:sp>
      <p:sp>
        <p:nvSpPr>
          <p:cNvPr id="8" name="Content Placeholder 2"/>
          <p:cNvSpPr>
            <a:spLocks noGrp="1"/>
          </p:cNvSpPr>
          <p:nvPr>
            <p:ph idx="12"/>
          </p:nvPr>
        </p:nvSpPr>
        <p:spPr>
          <a:xfrm>
            <a:off x="467254" y="1494733"/>
            <a:ext cx="8210497" cy="9477914"/>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extBox 5"/>
          <p:cNvSpPr txBox="1"/>
          <p:nvPr userDrawn="1"/>
        </p:nvSpPr>
        <p:spPr>
          <a:xfrm>
            <a:off x="8454934" y="11361868"/>
            <a:ext cx="222817" cy="218650"/>
          </a:xfrm>
          <a:prstGeom prst="rect">
            <a:avLst/>
          </a:prstGeom>
          <a:noFill/>
        </p:spPr>
        <p:txBody>
          <a:bodyPr wrap="none" lIns="0" tIns="0" rIns="0" bIns="0" rtlCol="0">
            <a:spAutoFit/>
          </a:bodyPr>
          <a:lstStyle/>
          <a:p>
            <a:pPr algn="r"/>
            <a:fld id="{2385CB4A-7E96-44CA-B116-B71B544B697D}" type="slidenum">
              <a:rPr lang="en-US" sz="1421" smtClean="0">
                <a:solidFill>
                  <a:schemeClr val="bg2"/>
                </a:solidFill>
              </a:rPr>
              <a:pPr algn="r"/>
              <a:t>‹#›</a:t>
            </a:fld>
            <a:endParaRPr lang="en-US" sz="1421" dirty="0">
              <a:solidFill>
                <a:schemeClr val="bg2"/>
              </a:solidFill>
            </a:endParaRPr>
          </a:p>
        </p:txBody>
      </p:sp>
      <p:sp>
        <p:nvSpPr>
          <p:cNvPr id="7" name="TextBox 6"/>
          <p:cNvSpPr txBox="1"/>
          <p:nvPr userDrawn="1"/>
        </p:nvSpPr>
        <p:spPr>
          <a:xfrm>
            <a:off x="8303949" y="11361868"/>
            <a:ext cx="43281" cy="218650"/>
          </a:xfrm>
          <a:prstGeom prst="rect">
            <a:avLst/>
          </a:prstGeom>
          <a:noFill/>
        </p:spPr>
        <p:txBody>
          <a:bodyPr wrap="none" lIns="0" tIns="0" rIns="0" bIns="0" rtlCol="0">
            <a:spAutoFit/>
          </a:bodyPr>
          <a:lstStyle/>
          <a:p>
            <a:pPr algn="r"/>
            <a:r>
              <a:rPr lang="en-US" sz="1421" dirty="0">
                <a:solidFill>
                  <a:schemeClr val="bg2"/>
                </a:solidFill>
              </a:rPr>
              <a:t>|</a:t>
            </a:r>
          </a:p>
        </p:txBody>
      </p:sp>
      <p:cxnSp>
        <p:nvCxnSpPr>
          <p:cNvPr id="13" name="Straight Connector 12"/>
          <p:cNvCxnSpPr/>
          <p:nvPr userDrawn="1"/>
        </p:nvCxnSpPr>
        <p:spPr>
          <a:xfrm>
            <a:off x="467255" y="816547"/>
            <a:ext cx="8199450" cy="0"/>
          </a:xfrm>
          <a:prstGeom prst="line">
            <a:avLst/>
          </a:prstGeom>
          <a:ln w="12700">
            <a:solidFill>
              <a:schemeClr val="tx2"/>
            </a:solidFill>
            <a:beve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7775031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Grid">
    <p:spTree>
      <p:nvGrpSpPr>
        <p:cNvPr id="1" name=""/>
        <p:cNvGrpSpPr/>
        <p:nvPr/>
      </p:nvGrpSpPr>
      <p:grpSpPr>
        <a:xfrm>
          <a:off x="0" y="0"/>
          <a:ext cx="0" cy="0"/>
          <a:chOff x="0" y="0"/>
          <a:chExt cx="0" cy="0"/>
        </a:xfrm>
      </p:grpSpPr>
      <p:grpSp>
        <p:nvGrpSpPr>
          <p:cNvPr id="4" name="Group 3"/>
          <p:cNvGrpSpPr/>
          <p:nvPr userDrawn="1"/>
        </p:nvGrpSpPr>
        <p:grpSpPr>
          <a:xfrm>
            <a:off x="0" y="0"/>
            <a:ext cx="9134475" cy="12179300"/>
            <a:chOff x="0" y="0"/>
            <a:chExt cx="9144000" cy="6858000"/>
          </a:xfrm>
        </p:grpSpPr>
        <p:cxnSp>
          <p:nvCxnSpPr>
            <p:cNvPr id="49" name="Straight Connector 48"/>
            <p:cNvCxnSpPr/>
            <p:nvPr userDrawn="1"/>
          </p:nvCxnSpPr>
          <p:spPr>
            <a:xfrm>
              <a:off x="4572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userDrawn="1"/>
          </p:nvCxnSpPr>
          <p:spPr>
            <a:xfrm>
              <a:off x="868680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userDrawn="1"/>
          </p:nvCxnSpPr>
          <p:spPr>
            <a:xfrm>
              <a:off x="111372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userDrawn="1"/>
          </p:nvCxnSpPr>
          <p:spPr>
            <a:xfrm>
              <a:off x="130062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userDrawn="1"/>
          </p:nvCxnSpPr>
          <p:spPr>
            <a:xfrm>
              <a:off x="195439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userDrawn="1"/>
          </p:nvCxnSpPr>
          <p:spPr>
            <a:xfrm>
              <a:off x="214305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userDrawn="1"/>
          </p:nvCxnSpPr>
          <p:spPr>
            <a:xfrm>
              <a:off x="279682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userDrawn="1"/>
          </p:nvCxnSpPr>
          <p:spPr>
            <a:xfrm>
              <a:off x="2990753"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userDrawn="1"/>
          </p:nvCxnSpPr>
          <p:spPr>
            <a:xfrm>
              <a:off x="363925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userDrawn="1"/>
          </p:nvCxnSpPr>
          <p:spPr>
            <a:xfrm>
              <a:off x="382907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userDrawn="1"/>
          </p:nvCxnSpPr>
          <p:spPr>
            <a:xfrm>
              <a:off x="44787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4" name="Straight Connector 73"/>
            <p:cNvCxnSpPr/>
            <p:nvPr userDrawn="1"/>
          </p:nvCxnSpPr>
          <p:spPr>
            <a:xfrm>
              <a:off x="467033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userDrawn="1"/>
          </p:nvCxnSpPr>
          <p:spPr>
            <a:xfrm>
              <a:off x="532410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userDrawn="1"/>
          </p:nvCxnSpPr>
          <p:spPr>
            <a:xfrm>
              <a:off x="551276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userDrawn="1"/>
          </p:nvCxnSpPr>
          <p:spPr>
            <a:xfrm>
              <a:off x="6166536"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userDrawn="1"/>
          </p:nvCxnSpPr>
          <p:spPr>
            <a:xfrm>
              <a:off x="6355190"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userDrawn="1"/>
          </p:nvCxnSpPr>
          <p:spPr>
            <a:xfrm>
              <a:off x="7008964"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userDrawn="1"/>
          </p:nvCxnSpPr>
          <p:spPr>
            <a:xfrm>
              <a:off x="7197618"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userDrawn="1"/>
          </p:nvCxnSpPr>
          <p:spPr>
            <a:xfrm>
              <a:off x="7851392"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userDrawn="1"/>
          </p:nvCxnSpPr>
          <p:spPr>
            <a:xfrm>
              <a:off x="8040049" y="0"/>
              <a:ext cx="0" cy="685800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userDrawn="1"/>
          </p:nvCxnSpPr>
          <p:spPr>
            <a:xfrm>
              <a:off x="0" y="4572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1" name="Straight Connector 60"/>
            <p:cNvCxnSpPr/>
            <p:nvPr userDrawn="1"/>
          </p:nvCxnSpPr>
          <p:spPr>
            <a:xfrm>
              <a:off x="0" y="6858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userDrawn="1"/>
          </p:nvCxnSpPr>
          <p:spPr>
            <a:xfrm>
              <a:off x="0" y="61785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userDrawn="1"/>
          </p:nvCxnSpPr>
          <p:spPr>
            <a:xfrm>
              <a:off x="0" y="640715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userDrawn="1"/>
          </p:nvCxnSpPr>
          <p:spPr>
            <a:xfrm flipH="1">
              <a:off x="0" y="3429000"/>
              <a:ext cx="9144000" cy="0"/>
            </a:xfrm>
            <a:prstGeom prst="line">
              <a:avLst/>
            </a:prstGeom>
            <a:ln>
              <a:solidFill>
                <a:srgbClr val="FF0066"/>
              </a:solidFill>
              <a:prstDash val="sysDash"/>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6649215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221443" y="239899"/>
            <a:ext cx="8691589" cy="627416"/>
          </a:xfrm>
          <a:prstGeom prst="rect">
            <a:avLst/>
          </a:prstGeom>
        </p:spPr>
        <p:txBody>
          <a:bodyPr vert="horz" wrap="square" lIns="0" tIns="0" rIns="0" bIns="0" rtlCol="0" anchor="t">
            <a:noAutofit/>
          </a:bodyPr>
          <a:lstStyle/>
          <a:p>
            <a:r>
              <a:rPr lang="en-CA" noProof="0" dirty="0"/>
              <a:t>All Click To Edit Master Title Style</a:t>
            </a:r>
          </a:p>
        </p:txBody>
      </p:sp>
      <p:sp>
        <p:nvSpPr>
          <p:cNvPr id="3" name="Text Placeholder 2"/>
          <p:cNvSpPr>
            <a:spLocks noGrp="1"/>
          </p:cNvSpPr>
          <p:nvPr>
            <p:ph type="body" idx="1"/>
          </p:nvPr>
        </p:nvSpPr>
        <p:spPr>
          <a:xfrm>
            <a:off x="221442" y="1217929"/>
            <a:ext cx="8691589" cy="10444673"/>
          </a:xfrm>
          <a:prstGeom prst="rect">
            <a:avLst/>
          </a:prstGeom>
        </p:spPr>
        <p:txBody>
          <a:bodyPr vert="horz" lIns="0" tIns="0" rIns="0" bIns="0" rtlCol="0">
            <a:noAutofit/>
          </a:bodyPr>
          <a:lstStyle/>
          <a:p>
            <a:pPr lvl="0"/>
            <a:r>
              <a:rPr lang="en-CA" noProof="0" dirty="0"/>
              <a:t>Click to edit Master text styles</a:t>
            </a:r>
          </a:p>
          <a:p>
            <a:pPr lvl="1"/>
            <a:r>
              <a:rPr lang="en-CA" noProof="0" dirty="0"/>
              <a:t>Second level</a:t>
            </a:r>
          </a:p>
          <a:p>
            <a:pPr lvl="2"/>
            <a:r>
              <a:rPr lang="en-CA" noProof="0" dirty="0"/>
              <a:t>Third level</a:t>
            </a:r>
          </a:p>
          <a:p>
            <a:pPr lvl="3"/>
            <a:r>
              <a:rPr lang="en-CA" noProof="0" dirty="0"/>
              <a:t>Fourth level</a:t>
            </a:r>
          </a:p>
          <a:p>
            <a:pPr lvl="4"/>
            <a:r>
              <a:rPr lang="en-CA" noProof="0" dirty="0"/>
              <a:t>Fifth level</a:t>
            </a:r>
          </a:p>
          <a:p>
            <a:pPr lvl="5"/>
            <a:endParaRPr lang="en-CA" noProof="0" dirty="0"/>
          </a:p>
        </p:txBody>
      </p:sp>
    </p:spTree>
    <p:extLst>
      <p:ext uri="{BB962C8B-B14F-4D97-AF65-F5344CB8AC3E}">
        <p14:creationId xmlns:p14="http://schemas.microsoft.com/office/powerpoint/2010/main" val="3728137087"/>
      </p:ext>
    </p:extLst>
  </p:cSld>
  <p:clrMap bg1="lt1" tx1="dk1" bg2="lt2" tx2="dk2" accent1="accent1" accent2="accent2" accent3="accent3" accent4="accent4" accent5="accent5" accent6="accent6" hlink="hlink" folHlink="folHlink"/>
  <p:sldLayoutIdLst>
    <p:sldLayoutId id="2147483743" r:id="rId1"/>
    <p:sldLayoutId id="2147483660" r:id="rId2"/>
    <p:sldLayoutId id="2147483663" r:id="rId3"/>
    <p:sldLayoutId id="2147483745" r:id="rId4"/>
    <p:sldLayoutId id="2147483749" r:id="rId5"/>
    <p:sldLayoutId id="2147483754" r:id="rId6"/>
    <p:sldLayoutId id="2147483655" r:id="rId7"/>
  </p:sldLayoutIdLst>
  <p:txStyles>
    <p:titleStyle>
      <a:lvl1pPr algn="l" defTabSz="1623813" rtl="0" eaLnBrk="1" latinLnBrk="0" hangingPunct="1">
        <a:lnSpc>
          <a:spcPct val="95000"/>
        </a:lnSpc>
        <a:spcBef>
          <a:spcPct val="0"/>
        </a:spcBef>
        <a:buNone/>
        <a:defRPr sz="3729" b="0" i="0" kern="1200" spc="0" baseline="0">
          <a:solidFill>
            <a:schemeClr val="tx2"/>
          </a:solidFill>
          <a:latin typeface="HelveticaNeue LT 45 Light" panose="020B0403020202020204" pitchFamily="34" charset="0"/>
          <a:ea typeface="+mj-ea"/>
          <a:cs typeface="+mj-cs"/>
        </a:defRPr>
      </a:lvl1pPr>
    </p:titleStyle>
    <p:body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p:bodyStyle>
    <p:otherStyle>
      <a:defPPr>
        <a:defRPr lang="en-US"/>
      </a:defPPr>
      <a:lvl1pPr marL="0" algn="l" defTabSz="1623813" rtl="0" eaLnBrk="1" latinLnBrk="0" hangingPunct="1">
        <a:defRPr sz="3197" kern="1200">
          <a:solidFill>
            <a:schemeClr val="tx1"/>
          </a:solidFill>
          <a:latin typeface="+mn-lt"/>
          <a:ea typeface="+mn-ea"/>
          <a:cs typeface="+mn-cs"/>
        </a:defRPr>
      </a:lvl1pPr>
      <a:lvl2pPr marL="811906" algn="l" defTabSz="1623813" rtl="0" eaLnBrk="1" latinLnBrk="0" hangingPunct="1">
        <a:defRPr sz="3197" kern="1200">
          <a:solidFill>
            <a:schemeClr val="tx1"/>
          </a:solidFill>
          <a:latin typeface="+mn-lt"/>
          <a:ea typeface="+mn-ea"/>
          <a:cs typeface="+mn-cs"/>
        </a:defRPr>
      </a:lvl2pPr>
      <a:lvl3pPr marL="1623813" algn="l" defTabSz="1623813" rtl="0" eaLnBrk="1" latinLnBrk="0" hangingPunct="1">
        <a:defRPr sz="3197" kern="1200">
          <a:solidFill>
            <a:schemeClr val="tx1"/>
          </a:solidFill>
          <a:latin typeface="+mn-lt"/>
          <a:ea typeface="+mn-ea"/>
          <a:cs typeface="+mn-cs"/>
        </a:defRPr>
      </a:lvl3pPr>
      <a:lvl4pPr marL="2435717" algn="l" defTabSz="1623813" rtl="0" eaLnBrk="1" latinLnBrk="0" hangingPunct="1">
        <a:defRPr sz="3197" kern="1200">
          <a:solidFill>
            <a:schemeClr val="tx1"/>
          </a:solidFill>
          <a:latin typeface="+mn-lt"/>
          <a:ea typeface="+mn-ea"/>
          <a:cs typeface="+mn-cs"/>
        </a:defRPr>
      </a:lvl4pPr>
      <a:lvl5pPr marL="3247624" algn="l" defTabSz="1623813" rtl="0" eaLnBrk="1" latinLnBrk="0" hangingPunct="1">
        <a:defRPr sz="3197" kern="1200">
          <a:solidFill>
            <a:schemeClr val="tx1"/>
          </a:solidFill>
          <a:latin typeface="+mn-lt"/>
          <a:ea typeface="+mn-ea"/>
          <a:cs typeface="+mn-cs"/>
        </a:defRPr>
      </a:lvl5pPr>
      <a:lvl6pPr marL="4059530" algn="l" defTabSz="1623813" rtl="0" eaLnBrk="1" latinLnBrk="0" hangingPunct="1">
        <a:defRPr sz="3197" kern="1200">
          <a:solidFill>
            <a:schemeClr val="tx1"/>
          </a:solidFill>
          <a:latin typeface="+mn-lt"/>
          <a:ea typeface="+mn-ea"/>
          <a:cs typeface="+mn-cs"/>
        </a:defRPr>
      </a:lvl6pPr>
      <a:lvl7pPr marL="4871436" algn="l" defTabSz="1623813" rtl="0" eaLnBrk="1" latinLnBrk="0" hangingPunct="1">
        <a:defRPr sz="3197" kern="1200">
          <a:solidFill>
            <a:schemeClr val="tx1"/>
          </a:solidFill>
          <a:latin typeface="+mn-lt"/>
          <a:ea typeface="+mn-ea"/>
          <a:cs typeface="+mn-cs"/>
        </a:defRPr>
      </a:lvl7pPr>
      <a:lvl8pPr marL="5683341" algn="l" defTabSz="1623813" rtl="0" eaLnBrk="1" latinLnBrk="0" hangingPunct="1">
        <a:defRPr sz="3197" kern="1200">
          <a:solidFill>
            <a:schemeClr val="tx1"/>
          </a:solidFill>
          <a:latin typeface="+mn-lt"/>
          <a:ea typeface="+mn-ea"/>
          <a:cs typeface="+mn-cs"/>
        </a:defRPr>
      </a:lvl8pPr>
      <a:lvl9pPr marL="6495247" algn="l" defTabSz="1623813" rtl="0" eaLnBrk="1" latinLnBrk="0" hangingPunct="1">
        <a:defRPr sz="3197"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thenounproject.com/term/info/78186" TargetMode="External"/><Relationship Id="rId2" Type="http://schemas.openxmlformats.org/officeDocument/2006/relationships/hyperlink" Target="https://www.pc.gc.ca/"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hyperlink" Target="https://thenounproject.com/term/info/78186" TargetMode="External"/><Relationship Id="rId2" Type="http://schemas.openxmlformats.org/officeDocument/2006/relationships/hyperlink" Target="https://www.pc.gc.ca/" TargetMode="External"/><Relationship Id="rId1" Type="http://schemas.openxmlformats.org/officeDocument/2006/relationships/slideLayout" Target="../slideLayouts/slideLayout4.xml"/><Relationship Id="rId5" Type="http://schemas.openxmlformats.org/officeDocument/2006/relationships/image" Target="../media/image4.png"/><Relationship Id="rId4" Type="http://schemas.openxmlformats.org/officeDocument/2006/relationships/image" Target="../media/image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52910D-6639-C39C-B377-6493327C3AA3}"/>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E05A629D-257F-C205-76DD-CA261DA74E5F}"/>
              </a:ext>
            </a:extLst>
          </p:cNvPr>
          <p:cNvSpPr>
            <a:spLocks noGrp="1"/>
          </p:cNvSpPr>
          <p:nvPr>
            <p:ph type="title"/>
          </p:nvPr>
        </p:nvSpPr>
        <p:spPr>
          <a:xfrm>
            <a:off x="456723" y="201588"/>
            <a:ext cx="6001996" cy="712812"/>
          </a:xfrm>
        </p:spPr>
        <p:txBody>
          <a:bodyPr/>
          <a:lstStyle/>
          <a:p>
            <a:r>
              <a:rPr lang="en-CA" sz="3200" dirty="0">
                <a:solidFill>
                  <a:schemeClr val="tx1"/>
                </a:solidFill>
                <a:latin typeface="Noto Sans" panose="020B0502040504020204" pitchFamily="34" charset="0"/>
                <a:ea typeface="Noto Sans" panose="020B0502040504020204" pitchFamily="34" charset="0"/>
                <a:cs typeface="Noto Sans" panose="020B0502040504020204" pitchFamily="34" charset="0"/>
              </a:rPr>
              <a:t>Results at a Glance</a:t>
            </a:r>
            <a:br>
              <a:rPr lang="en-CA"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CA" sz="1400" dirty="0">
                <a:latin typeface="Noto Sans" panose="020B0502040504020204" pitchFamily="34" charset="0"/>
                <a:ea typeface="Noto Sans" panose="020B0502040504020204" pitchFamily="34" charset="0"/>
                <a:cs typeface="Noto Sans" panose="020B0502040504020204" pitchFamily="34" charset="0"/>
              </a:rPr>
              <a:t>Evaluation of the Learn-to Camp Program</a:t>
            </a:r>
          </a:p>
        </p:txBody>
      </p:sp>
      <p:sp>
        <p:nvSpPr>
          <p:cNvPr id="3" name="Content Placeholder 2">
            <a:extLst>
              <a:ext uri="{FF2B5EF4-FFF2-40B4-BE49-F238E27FC236}">
                <a16:creationId xmlns:a16="http://schemas.microsoft.com/office/drawing/2014/main" id="{A4C8B63C-018F-E260-BA66-506DF41EB0AD}"/>
              </a:ext>
            </a:extLst>
          </p:cNvPr>
          <p:cNvSpPr>
            <a:spLocks noGrp="1"/>
          </p:cNvSpPr>
          <p:nvPr>
            <p:ph idx="1"/>
          </p:nvPr>
        </p:nvSpPr>
        <p:spPr>
          <a:xfrm>
            <a:off x="456724" y="1395302"/>
            <a:ext cx="3669699" cy="4018405"/>
          </a:xfrm>
        </p:spPr>
        <p:txBody>
          <a:bodyPr/>
          <a:lstStyle/>
          <a:p>
            <a:pPr>
              <a:lnSpc>
                <a:spcPct val="100000"/>
              </a:lnSpc>
              <a:spcAft>
                <a:spcPts val="600"/>
              </a:spcAft>
            </a:pPr>
            <a:r>
              <a:rPr lang="en-CA" sz="1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Objective and Scope</a:t>
            </a:r>
          </a:p>
          <a:p>
            <a:pPr>
              <a:lnSpc>
                <a:spcPct val="100000"/>
              </a:lnSpc>
              <a:spcAft>
                <a:spcPts val="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Consistent with the requirements of the </a:t>
            </a:r>
            <a:r>
              <a:rPr lang="en-CA" sz="1100" i="1" dirty="0">
                <a:solidFill>
                  <a:schemeClr val="tx1"/>
                </a:solidFill>
                <a:latin typeface="Noto Sans" panose="020B0502040504020204" pitchFamily="34" charset="0"/>
                <a:ea typeface="Noto Sans" panose="020B0502040504020204" pitchFamily="34" charset="0"/>
                <a:cs typeface="Noto Sans" panose="020B0502040504020204" pitchFamily="34" charset="0"/>
              </a:rPr>
              <a:t>Treasury Board Policy on Results </a:t>
            </a: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(2016) and associated directive, this evaluation examines the relevance, effectiveness, and efficiency of the Learn-to Camp (LTC) Program for the period between 2017-18 and 2024-25. </a:t>
            </a:r>
          </a:p>
          <a:p>
            <a:pPr>
              <a:lnSpc>
                <a:spcPct val="100000"/>
              </a:lnSpc>
              <a:spcAft>
                <a:spcPts val="0"/>
              </a:spcAft>
            </a:pP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The evaluation was guided by the following questions:  </a:t>
            </a:r>
          </a:p>
          <a:p>
            <a:pPr>
              <a:lnSpc>
                <a:spcPct val="100000"/>
              </a:lnSpc>
              <a:spcAft>
                <a:spcPts val="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p>
          <a:p>
            <a:pPr>
              <a:lnSpc>
                <a:spcPct val="100000"/>
              </a:lnSpc>
              <a:spcAft>
                <a:spcPts val="300"/>
              </a:spcAft>
            </a:pPr>
            <a:r>
              <a:rPr lang="en-CA" sz="1200" b="1" dirty="0">
                <a:solidFill>
                  <a:schemeClr val="tx1"/>
                </a:solidFill>
                <a:latin typeface="Noto Sans" panose="020B0502040504020204" pitchFamily="34" charset="0"/>
                <a:ea typeface="Noto Sans" panose="020B0502040504020204" pitchFamily="34" charset="0"/>
                <a:cs typeface="Noto Sans" panose="020B0502040504020204" pitchFamily="34" charset="0"/>
              </a:rPr>
              <a:t>Relevance</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0"/>
              </a:spcAft>
              <a:buNone/>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To what extent does the Learn-to Camp Program address the needs and interests of its target groups?</a:t>
            </a:r>
          </a:p>
          <a:p>
            <a:pPr>
              <a:lnSpc>
                <a:spcPct val="100000"/>
              </a:lnSpc>
              <a:spcAft>
                <a:spcPts val="0"/>
              </a:spcAft>
              <a:buNone/>
            </a:pP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0"/>
              </a:spcAft>
              <a:buNone/>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To what extent does the Learn-to Camp Program align with Parks Canada strategic priorities, as well as federal government priorities?</a:t>
            </a:r>
          </a:p>
          <a:p>
            <a:pPr>
              <a:lnSpc>
                <a:spcPct val="100000"/>
              </a:lnSpc>
              <a:spcAft>
                <a:spcPts val="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a:t>
            </a:r>
          </a:p>
          <a:p>
            <a:pPr>
              <a:lnSpc>
                <a:spcPct val="100000"/>
              </a:lnSpc>
              <a:spcAft>
                <a:spcPts val="300"/>
              </a:spcAft>
            </a:pPr>
            <a:r>
              <a:rPr lang="en-CA" sz="12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Effectiveness</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0"/>
              </a:spcAft>
              <a:buNone/>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To what extent do the Learn-to Camp program components meet their objectives and targets?</a:t>
            </a:r>
          </a:p>
          <a:p>
            <a:pPr>
              <a:lnSpc>
                <a:spcPct val="100000"/>
              </a:lnSpc>
              <a:spcAft>
                <a:spcPts val="300"/>
              </a:spcAft>
              <a:buNone/>
            </a:pPr>
            <a:endParaRPr lang="en-CA" sz="1100" dirty="0">
              <a:solidFill>
                <a:schemeClr val="tx1"/>
              </a:solidFill>
              <a:highlight>
                <a:srgbClr val="FFFF00"/>
              </a:highlight>
              <a:latin typeface="Noto Sans" panose="020B0502040504020204" pitchFamily="34" charset="0"/>
              <a:ea typeface="Noto Sans" panose="020B0502040504020204" pitchFamily="34" charset="0"/>
              <a:cs typeface="Noto Sans" panose="020B0502040504020204" pitchFamily="34" charset="0"/>
            </a:endParaRPr>
          </a:p>
          <a:p>
            <a:pPr>
              <a:lnSpc>
                <a:spcPct val="100000"/>
              </a:lnSpc>
              <a:spcAft>
                <a:spcPts val="300"/>
              </a:spcAft>
              <a:buNone/>
            </a:pPr>
            <a:r>
              <a:rPr lang="en-CA" sz="12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Efficiency</a:t>
            </a:r>
          </a:p>
          <a:p>
            <a:pPr>
              <a:lnSpc>
                <a:spcPct val="100000"/>
              </a:lnSpc>
              <a:spcAft>
                <a:spcPts val="3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To what extent does the program’s design, including its regional hub model, contribute to the efficient delivery of Learn-to Camp and Learn-to Paddle activities and events?</a:t>
            </a:r>
          </a:p>
          <a:p>
            <a:pPr>
              <a:lnSpc>
                <a:spcPct val="100000"/>
              </a:lnSpc>
              <a:spcAft>
                <a:spcPts val="0"/>
              </a:spcAft>
            </a:pPr>
            <a:endParaRPr lang="en-CA" sz="1100" dirty="0">
              <a:solidFill>
                <a:schemeClr val="tx1"/>
              </a:solidFill>
            </a:endParaRPr>
          </a:p>
          <a:p>
            <a:pPr>
              <a:lnSpc>
                <a:spcPct val="100000"/>
              </a:lnSpc>
              <a:spcAft>
                <a:spcPts val="0"/>
              </a:spcAft>
            </a:pPr>
            <a:endParaRPr lang="en-CA" dirty="0"/>
          </a:p>
        </p:txBody>
      </p:sp>
      <p:sp>
        <p:nvSpPr>
          <p:cNvPr id="8" name="Rounded Rectangle 7">
            <a:extLst>
              <a:ext uri="{FF2B5EF4-FFF2-40B4-BE49-F238E27FC236}">
                <a16:creationId xmlns:a16="http://schemas.microsoft.com/office/drawing/2014/main" id="{A0BDCDBD-2CBF-5854-955F-48F3A3A7281C}"/>
              </a:ext>
            </a:extLst>
          </p:cNvPr>
          <p:cNvSpPr/>
          <p:nvPr/>
        </p:nvSpPr>
        <p:spPr>
          <a:xfrm>
            <a:off x="4394579" y="1321393"/>
            <a:ext cx="4351069" cy="6150218"/>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72000" tIns="144000" rIns="36000" bIns="36000" numCol="1" spcCol="0" rtlCol="0" fromWordArt="0" anchor="ctr" anchorCtr="0" forceAA="0" compatLnSpc="1">
            <a:prstTxWarp prst="textNoShape">
              <a:avLst/>
            </a:prstTxWarp>
            <a:noAutofit/>
          </a:bodyPr>
          <a:lstStyle/>
          <a:p>
            <a:pPr algn="ctr">
              <a:spcBef>
                <a:spcPts val="600"/>
              </a:spcBef>
              <a:spcAft>
                <a:spcPts val="799"/>
              </a:spcAft>
            </a:pPr>
            <a:r>
              <a:rPr lang="en-CA" sz="1600" b="1" cap="small" dirty="0">
                <a:solidFill>
                  <a:schemeClr val="bg1"/>
                </a:solidFill>
                <a:latin typeface="Noto Sans" panose="020B0502040504020204" pitchFamily="34" charset="0"/>
                <a:ea typeface="Noto Sans" panose="020B0502040504020204" pitchFamily="34" charset="0"/>
                <a:cs typeface="Noto Sans" panose="020B0502040504020204" pitchFamily="34" charset="0"/>
              </a:rPr>
              <a:t>Program Description</a:t>
            </a:r>
          </a:p>
          <a:p>
            <a:pPr>
              <a:lnSpc>
                <a:spcPct val="115000"/>
              </a:lnSpc>
            </a:pPr>
            <a:r>
              <a:rPr lang="en-CA" sz="1100" dirty="0">
                <a:latin typeface="Noto Sans" panose="020B0502040504020204" pitchFamily="34" charset="0"/>
                <a:ea typeface="Noto Sans" panose="020B0502040504020204" pitchFamily="34" charset="0"/>
                <a:cs typeface="Noto Sans" panose="020B0502040504020204" pitchFamily="34" charset="0"/>
              </a:rPr>
              <a:t>The Learn-to Camp (LTC) Program was initiated in 2011, with the goal of minimizing barriers to nature through learning camping skills and enjoying nature-based activities. Through its first five years, the Program focused on overnight camping events </a:t>
            </a:r>
            <a:r>
              <a:rPr lang="en-CA" sz="1100" kern="100" dirty="0">
                <a:latin typeface="Noto Sans" panose="020B0502040504020204" pitchFamily="34" charset="0"/>
                <a:ea typeface="Noto Sans" panose="020B0502040504020204" pitchFamily="34" charset="0"/>
                <a:cs typeface="Noto Sans" panose="020B0502040504020204" pitchFamily="34" charset="0"/>
              </a:rPr>
              <a:t>designed to provide novice campers with the basic skills needed to camp safety and independently. </a:t>
            </a:r>
            <a:r>
              <a:rPr lang="en-CA" sz="1100" dirty="0">
                <a:latin typeface="Noto Sans" panose="020B0502040504020204" pitchFamily="34" charset="0"/>
                <a:ea typeface="Noto Sans" panose="020B0502040504020204" pitchFamily="34" charset="0"/>
                <a:cs typeface="Noto Sans" panose="020B0502040504020204" pitchFamily="34" charset="0"/>
              </a:rPr>
              <a:t>Initial target audiences included new Canadians and families with young children living in urban centres. </a:t>
            </a:r>
          </a:p>
          <a:p>
            <a:pPr>
              <a:lnSpc>
                <a:spcPct val="115000"/>
              </a:lnSpc>
            </a:pPr>
            <a:endParaRPr lang="en-CA" sz="1100" dirty="0">
              <a:latin typeface="Noto Sans" panose="020B0502040504020204" pitchFamily="34" charset="0"/>
              <a:ea typeface="Noto Sans" panose="020B0502040504020204" pitchFamily="34" charset="0"/>
              <a:cs typeface="Noto Sans" panose="020B0502040504020204" pitchFamily="34" charset="0"/>
            </a:endParaRPr>
          </a:p>
          <a:p>
            <a:pPr>
              <a:lnSpc>
                <a:spcPct val="115000"/>
              </a:lnSpc>
            </a:pPr>
            <a:r>
              <a:rPr lang="en-CA" sz="1100" dirty="0">
                <a:latin typeface="Noto Sans" panose="020B0502040504020204" pitchFamily="34" charset="0"/>
                <a:ea typeface="Noto Sans" panose="020B0502040504020204" pitchFamily="34" charset="0"/>
                <a:cs typeface="Noto Sans" panose="020B0502040504020204" pitchFamily="34" charset="0"/>
              </a:rPr>
              <a:t>In 2016, Parks Canada received $6.3 million over five years (2016-17 to 2020-21) to significantly expand the Program and broaden its reach across Canada.  </a:t>
            </a:r>
            <a:r>
              <a:rPr lang="en-CA" sz="1100" kern="100" dirty="0">
                <a:latin typeface="Noto Sans" panose="020B0502040504020204" pitchFamily="34" charset="0"/>
                <a:ea typeface="Noto Sans" panose="020B0502040504020204" pitchFamily="34" charset="0"/>
                <a:cs typeface="Noto Sans" panose="020B0502040504020204" pitchFamily="34" charset="0"/>
              </a:rPr>
              <a:t>In 2017, urban Learn-to Camp hubs were established in Halifax, Montreal, Ottawa, Toronto, Edmonton, and Vancouver, each offering a mix of overnight events, workshops, and outreach activities to local audiences, often in partnerships with community organizations.</a:t>
            </a:r>
          </a:p>
          <a:p>
            <a:pPr>
              <a:lnSpc>
                <a:spcPct val="115000"/>
              </a:lnSpc>
            </a:pPr>
            <a:endParaRPr lang="en-CA" sz="1100" kern="1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a:p>
            <a:pPr>
              <a:lnSpc>
                <a:spcPct val="115000"/>
              </a:lnSpc>
              <a:buNone/>
            </a:pPr>
            <a:r>
              <a:rPr lang="en-CA" sz="1100" kern="100" dirty="0">
                <a:latin typeface="Noto Sans" panose="020B0502040504020204" pitchFamily="34" charset="0"/>
                <a:ea typeface="Noto Sans" panose="020B0502040504020204" pitchFamily="34" charset="0"/>
                <a:cs typeface="Noto Sans" panose="020B0502040504020204" pitchFamily="34" charset="0"/>
              </a:rPr>
              <a:t>With the onset of the COVID-19 pandemic, Learn-to Camp was adapted to deliver digital activities and resources. </a:t>
            </a:r>
          </a:p>
          <a:p>
            <a:pPr>
              <a:lnSpc>
                <a:spcPct val="115000"/>
              </a:lnSpc>
              <a:buNone/>
            </a:pPr>
            <a:r>
              <a:rPr lang="en-CA" sz="1100" kern="100" dirty="0">
                <a:latin typeface="Noto Sans" panose="020B0502040504020204" pitchFamily="34" charset="0"/>
                <a:ea typeface="Noto Sans" panose="020B0502040504020204" pitchFamily="34" charset="0"/>
                <a:cs typeface="Noto Sans" panose="020B0502040504020204" pitchFamily="34" charset="0"/>
              </a:rPr>
              <a:t>In-person programming and outreach activities fully resumed in 2023. This phase of the Program saw an expansion of other “Learn-to” programming options, introducing the basic skills needed for outdoor activities such as hiking, fishing, skiing, and paddling. </a:t>
            </a:r>
          </a:p>
          <a:p>
            <a:pPr>
              <a:lnSpc>
                <a:spcPct val="115000"/>
              </a:lnSpc>
            </a:pPr>
            <a:endParaRPr lang="en-CA" sz="1100" kern="1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a:p>
            <a:pPr>
              <a:lnSpc>
                <a:spcPct val="115000"/>
              </a:lnSpc>
            </a:pPr>
            <a:endParaRPr lang="en-CA" sz="1100" dirty="0">
              <a:solidFill>
                <a:schemeClr val="bg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9" name="Content Placeholder 2">
            <a:extLst>
              <a:ext uri="{FF2B5EF4-FFF2-40B4-BE49-F238E27FC236}">
                <a16:creationId xmlns:a16="http://schemas.microsoft.com/office/drawing/2014/main" id="{A38CF1EF-B0B7-DB5A-047C-1E7544607230}"/>
              </a:ext>
            </a:extLst>
          </p:cNvPr>
          <p:cNvSpPr txBox="1">
            <a:spLocks/>
          </p:cNvSpPr>
          <p:nvPr/>
        </p:nvSpPr>
        <p:spPr>
          <a:xfrm>
            <a:off x="453821" y="6692150"/>
            <a:ext cx="3776985" cy="4506810"/>
          </a:xfrm>
          <a:prstGeom prst="rect">
            <a:avLst/>
          </a:prstGeom>
        </p:spPr>
        <p:txBody>
          <a:bodyPr vert="horz" lIns="0" tIns="0" rIns="0" bIns="0" rtlCol="0">
            <a:noAutofit/>
          </a:bodyPr>
          <a:lst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a:lstStyle>
          <a:p>
            <a:pPr>
              <a:lnSpc>
                <a:spcPct val="112000"/>
              </a:lnSpc>
              <a:spcAft>
                <a:spcPts val="600"/>
              </a:spcAft>
            </a:pPr>
            <a:r>
              <a:rPr lang="en-CA" sz="1800" b="1" dirty="0">
                <a:solidFill>
                  <a:schemeClr val="tx1"/>
                </a:solidFill>
                <a:latin typeface="Noto Sans" panose="020B0502040504020204" pitchFamily="34" charset="0"/>
                <a:ea typeface="Noto Sans" panose="020B0502040504020204" pitchFamily="34" charset="0"/>
                <a:cs typeface="Noto Sans" panose="020B0502040504020204" pitchFamily="34" charset="0"/>
              </a:rPr>
              <a:t>Key Findings</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12000"/>
              </a:lnSpc>
              <a:spcAft>
                <a:spcPts val="200"/>
              </a:spcAft>
            </a:pPr>
            <a:r>
              <a:rPr lang="en-CA"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Relevance</a:t>
            </a:r>
            <a:r>
              <a:rPr lang="en-CA" sz="1100" b="1" dirty="0">
                <a:solidFill>
                  <a:schemeClr val="tx1"/>
                </a:solidFill>
                <a:highlight>
                  <a:srgbClr val="FFFF00"/>
                </a:highlight>
                <a:latin typeface="Noto Sans" panose="020B0502040504020204" pitchFamily="34" charset="0"/>
                <a:ea typeface="Noto Sans" panose="020B0502040504020204" pitchFamily="34" charset="0"/>
                <a:cs typeface="Noto Sans" panose="020B0502040504020204" pitchFamily="34" charset="0"/>
              </a:rPr>
              <a:t> </a:t>
            </a:r>
            <a:endParaRPr lang="en-CA" sz="1100" dirty="0">
              <a:solidFill>
                <a:schemeClr val="tx1"/>
              </a:solidFill>
              <a:highlight>
                <a:srgbClr val="FFFF00"/>
              </a:highlight>
              <a:latin typeface="Noto Sans" panose="020B0502040504020204" pitchFamily="34" charset="0"/>
              <a:ea typeface="Noto Sans" panose="020B0502040504020204" pitchFamily="34" charset="0"/>
              <a:cs typeface="Noto Sans" panose="020B0502040504020204" pitchFamily="34" charset="0"/>
            </a:endParaRPr>
          </a:p>
          <a:p>
            <a:pPr>
              <a:lnSpc>
                <a:spcPct val="112000"/>
              </a:lnSpc>
              <a:spcAft>
                <a:spcPts val="6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The Learn-to Camp Program was found to be well-aligned with Parks Canada’s mandate to connect Canadians with Canada’s natural and cultural heritage and strategic priorities tied to the diversification of its visitor base. Initially launched in 2011 before being expanded in 2017, the Program was also adaptable to emerging priorities, such as transitioning to virtual programming in response to the COVID-19 pandemic. </a:t>
            </a:r>
          </a:p>
          <a:p>
            <a:pPr>
              <a:lnSpc>
                <a:spcPct val="112000"/>
              </a:lnSpc>
              <a:spcAft>
                <a:spcPts val="6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The Program’s design was found to be grounded in an understanding of the barriers to nature experienced by its target audiences. However, further analyses of its relevance to its audiences were limited by gaps in the data collected from program participants.</a:t>
            </a:r>
          </a:p>
          <a:p>
            <a:pPr>
              <a:lnSpc>
                <a:spcPct val="112000"/>
              </a:lnSpc>
              <a:spcAft>
                <a:spcPts val="200"/>
              </a:spcAft>
            </a:pPr>
            <a:r>
              <a:rPr lang="en-CA"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Effectiveness</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12000"/>
              </a:lnSpc>
              <a:spcAft>
                <a:spcPts val="600"/>
              </a:spcAft>
            </a:pPr>
            <a:r>
              <a:rPr lang="en-CA" sz="1100" u="sng" dirty="0">
                <a:solidFill>
                  <a:schemeClr val="tx1"/>
                </a:solidFill>
                <a:latin typeface="Noto Sans" panose="020B0502040504020204" pitchFamily="34" charset="0"/>
                <a:ea typeface="Noto Sans" panose="020B0502040504020204" pitchFamily="34" charset="0"/>
                <a:cs typeface="Noto Sans" panose="020B0502040504020204" pitchFamily="34" charset="0"/>
              </a:rPr>
              <a:t>Program Reach</a:t>
            </a: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While the COVID-19 pandemic limited the Program’s attendance levels between 2020-21 and 2022-23, the Learn-to Camp Program surpassed its annual reach target of 100,000 contacts and participants in both 2019-20 and 2023-24. </a:t>
            </a:r>
          </a:p>
          <a:p>
            <a:pPr>
              <a:lnSpc>
                <a:spcPct val="112000"/>
              </a:lnSpc>
              <a:spcAft>
                <a:spcPts val="600"/>
              </a:spcAft>
            </a:pP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p:txBody>
      </p:sp>
      <p:sp>
        <p:nvSpPr>
          <p:cNvPr id="10" name="Content Placeholder 2">
            <a:extLst>
              <a:ext uri="{FF2B5EF4-FFF2-40B4-BE49-F238E27FC236}">
                <a16:creationId xmlns:a16="http://schemas.microsoft.com/office/drawing/2014/main" id="{A86AB477-6859-ED35-61B8-1746A8E1A5D3}"/>
              </a:ext>
            </a:extLst>
          </p:cNvPr>
          <p:cNvSpPr txBox="1">
            <a:spLocks/>
          </p:cNvSpPr>
          <p:nvPr/>
        </p:nvSpPr>
        <p:spPr>
          <a:xfrm>
            <a:off x="4432956" y="7793330"/>
            <a:ext cx="4351068" cy="2949367"/>
          </a:xfrm>
          <a:prstGeom prst="rect">
            <a:avLst/>
          </a:prstGeom>
        </p:spPr>
        <p:txBody>
          <a:bodyPr vert="horz" lIns="0" tIns="0" rIns="0" bIns="0" rtlCol="0">
            <a:noAutofit/>
          </a:bodyPr>
          <a:lstStyle>
            <a:lvl1pPr marL="0" indent="0" algn="l" defTabSz="1623813" rtl="0" eaLnBrk="1" latinLnBrk="0" hangingPunct="1">
              <a:lnSpc>
                <a:spcPct val="120000"/>
              </a:lnSpc>
              <a:spcBef>
                <a:spcPts val="0"/>
              </a:spcBef>
              <a:spcAft>
                <a:spcPts val="799"/>
              </a:spcAft>
              <a:buFont typeface="Arial" panose="020B0604020202020204" pitchFamily="34" charset="0"/>
              <a:buChar char="​"/>
              <a:defRPr sz="1465" b="0" i="0" kern="1200">
                <a:solidFill>
                  <a:schemeClr val="tx2"/>
                </a:solidFill>
                <a:latin typeface="+mn-lt"/>
                <a:ea typeface="+mn-ea"/>
                <a:cs typeface="+mn-cs"/>
              </a:defRPr>
            </a:lvl1pPr>
            <a:lvl2pPr marL="0" indent="0" algn="l" defTabSz="1623813" rtl="0" eaLnBrk="1" latinLnBrk="0" hangingPunct="1">
              <a:lnSpc>
                <a:spcPct val="120000"/>
              </a:lnSpc>
              <a:spcBef>
                <a:spcPts val="0"/>
              </a:spcBef>
              <a:spcAft>
                <a:spcPts val="0"/>
              </a:spcAft>
              <a:buFont typeface="Arial" panose="020B0604020202020204" pitchFamily="34" charset="0"/>
              <a:buChar char="​"/>
              <a:defRPr sz="1598" i="0" kern="1200">
                <a:solidFill>
                  <a:srgbClr val="007C7C"/>
                </a:solidFill>
                <a:latin typeface="HelveticaNeue LT 55 Roman" panose="020B0604020202020204" pitchFamily="34" charset="0"/>
                <a:ea typeface="+mn-ea"/>
                <a:cs typeface="+mn-cs"/>
              </a:defRPr>
            </a:lvl2pPr>
            <a:lvl3pPr marL="0" indent="0" algn="l" defTabSz="1623813" rtl="0" eaLnBrk="1" latinLnBrk="0" hangingPunct="1">
              <a:lnSpc>
                <a:spcPct val="120000"/>
              </a:lnSpc>
              <a:spcBef>
                <a:spcPts val="1066"/>
              </a:spcBef>
              <a:spcAft>
                <a:spcPts val="0"/>
              </a:spcAft>
              <a:buFont typeface="Arial" panose="020B0604020202020204" pitchFamily="34" charset="0"/>
              <a:buChar char="​"/>
              <a:defRPr sz="2131" b="0" kern="1200" baseline="0">
                <a:solidFill>
                  <a:srgbClr val="007C7C"/>
                </a:solidFill>
                <a:latin typeface="HelveticaNeue LT 45 Light" panose="020B0403020202020204" pitchFamily="34" charset="0"/>
                <a:ea typeface="+mn-ea"/>
                <a:cs typeface="Microsoft New Tai Lue" panose="020B0502040204020203" pitchFamily="34" charset="0"/>
              </a:defRPr>
            </a:lvl3pPr>
            <a:lvl4pPr marL="0" indent="0" algn="l" defTabSz="1623813" rtl="0" eaLnBrk="1" latinLnBrk="0" hangingPunct="1">
              <a:lnSpc>
                <a:spcPct val="120000"/>
              </a:lnSpc>
              <a:spcBef>
                <a:spcPts val="0"/>
              </a:spcBef>
              <a:spcAft>
                <a:spcPts val="799"/>
              </a:spcAft>
              <a:buFont typeface="Arial" panose="020B0604020202020204" pitchFamily="34" charset="0"/>
              <a:buChar char="​"/>
              <a:defRPr sz="1598" b="1" kern="1200">
                <a:solidFill>
                  <a:schemeClr val="tx2"/>
                </a:solidFill>
                <a:latin typeface="Microsoft New Tai Lue" panose="020B0502040204020203" pitchFamily="34" charset="0"/>
                <a:ea typeface="+mn-ea"/>
                <a:cs typeface="Microsoft New Tai Lue" panose="020B0502040204020203" pitchFamily="34" charset="0"/>
              </a:defRPr>
            </a:lvl4pPr>
            <a:lvl5pPr marL="304464" indent="-304464" algn="l" defTabSz="1623813" rtl="0" eaLnBrk="1" latinLnBrk="0" hangingPunct="1">
              <a:lnSpc>
                <a:spcPct val="120000"/>
              </a:lnSpc>
              <a:spcBef>
                <a:spcPts val="0"/>
              </a:spcBef>
              <a:spcAft>
                <a:spcPts val="799"/>
              </a:spcAft>
              <a:buFont typeface="Arial" panose="020B0604020202020204" pitchFamily="34" charset="0"/>
              <a:buChar char="•"/>
              <a:defRPr sz="1465" kern="1200">
                <a:solidFill>
                  <a:schemeClr val="tx2"/>
                </a:solidFill>
                <a:latin typeface="Microsoft New Tai Lue" panose="020B0502040204020203" pitchFamily="34" charset="0"/>
                <a:ea typeface="+mn-ea"/>
                <a:cs typeface="Microsoft New Tai Lue" panose="020B0502040204020203" pitchFamily="34" charset="0"/>
              </a:defRPr>
            </a:lvl5pPr>
            <a:lvl6pPr marL="304464" indent="0" algn="l" defTabSz="1623813" rtl="0" eaLnBrk="1" latinLnBrk="0" hangingPunct="1">
              <a:lnSpc>
                <a:spcPct val="120000"/>
              </a:lnSpc>
              <a:spcBef>
                <a:spcPts val="0"/>
              </a:spcBef>
              <a:spcAft>
                <a:spcPts val="799"/>
              </a:spcAft>
              <a:buFont typeface="Arial" panose="020B0604020202020204" pitchFamily="34" charset="0"/>
              <a:buNone/>
              <a:defRPr sz="1398" kern="1200" baseline="0">
                <a:solidFill>
                  <a:schemeClr val="tx2"/>
                </a:solidFill>
                <a:latin typeface="+mn-lt"/>
                <a:ea typeface="+mn-ea"/>
                <a:cs typeface="+mn-cs"/>
              </a:defRPr>
            </a:lvl6pPr>
            <a:lvl7pPr marL="0" indent="0" algn="l" defTabSz="1623813" rtl="0" eaLnBrk="1" latinLnBrk="0" hangingPunct="1">
              <a:spcBef>
                <a:spcPts val="1066"/>
              </a:spcBef>
              <a:spcAft>
                <a:spcPts val="1066"/>
              </a:spcAft>
              <a:buClr>
                <a:schemeClr val="bg2"/>
              </a:buClr>
              <a:buFont typeface="Arial" panose="020B0604020202020204" pitchFamily="34" charset="0"/>
              <a:buChar char="​"/>
              <a:defRPr sz="1865" i="0" kern="1200" baseline="0">
                <a:solidFill>
                  <a:srgbClr val="8C8974"/>
                </a:solidFill>
                <a:latin typeface="Corbel" panose="020B0503020204020204" pitchFamily="34" charset="0"/>
                <a:ea typeface="+mn-ea"/>
                <a:cs typeface="+mn-cs"/>
              </a:defRPr>
            </a:lvl7pPr>
            <a:lvl8pPr marL="304464" indent="-304464" algn="l" defTabSz="1623813" rtl="0" eaLnBrk="1" latinLnBrk="0" hangingPunct="1">
              <a:spcBef>
                <a:spcPts val="0"/>
              </a:spcBef>
              <a:spcAft>
                <a:spcPts val="1066"/>
              </a:spcAft>
              <a:buFont typeface="Arial" panose="020B0604020202020204" pitchFamily="34" charset="0"/>
              <a:buChar char="•"/>
              <a:defRPr sz="1598" kern="1200">
                <a:solidFill>
                  <a:srgbClr val="8C8974"/>
                </a:solidFill>
                <a:latin typeface="Corbel" panose="020B0503020204020204" pitchFamily="34" charset="0"/>
                <a:ea typeface="+mn-ea"/>
                <a:cs typeface="+mn-cs"/>
              </a:defRPr>
            </a:lvl8pPr>
            <a:lvl9pPr marL="611750" indent="-307285" algn="l" defTabSz="1623813" rtl="0" eaLnBrk="1" latinLnBrk="0" hangingPunct="1">
              <a:spcBef>
                <a:spcPct val="20000"/>
              </a:spcBef>
              <a:spcAft>
                <a:spcPts val="1066"/>
              </a:spcAft>
              <a:buFont typeface="Arial" panose="020B0604020202020204" pitchFamily="34" charset="0"/>
              <a:buChar char="•"/>
              <a:defRPr sz="1398" kern="1200">
                <a:solidFill>
                  <a:srgbClr val="8C8974"/>
                </a:solidFill>
                <a:latin typeface="Corbel" panose="020B0503020204020204" pitchFamily="34" charset="0"/>
                <a:ea typeface="+mn-ea"/>
                <a:cs typeface="+mn-cs"/>
              </a:defRPr>
            </a:lvl9pPr>
          </a:lstStyle>
          <a:p>
            <a:pPr>
              <a:lnSpc>
                <a:spcPct val="110000"/>
              </a:lnSpc>
              <a:spcAft>
                <a:spcPts val="600"/>
              </a:spcAft>
            </a:pPr>
            <a:r>
              <a:rPr lang="en-CA" sz="1100" u="sng" dirty="0">
                <a:solidFill>
                  <a:schemeClr val="tx1"/>
                </a:solidFill>
                <a:latin typeface="Noto Sans" panose="020B0502040504020204" pitchFamily="34" charset="0"/>
                <a:ea typeface="Noto Sans" panose="020B0502040504020204" pitchFamily="34" charset="0"/>
                <a:cs typeface="Noto Sans" panose="020B0502040504020204" pitchFamily="34" charset="0"/>
              </a:rPr>
              <a:t>Expected Outcomes</a:t>
            </a: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 Data collected during overnight camping events and Learn-to Paddle sessions indicated that participants found the events to be highly enjoyable and effective at teaching new skills. Local programming partners described Learn-to Camp activities as memorable and welcoming to diverse groups. </a:t>
            </a:r>
          </a:p>
          <a:p>
            <a:pPr>
              <a:lnSpc>
                <a:spcPct val="110000"/>
              </a:lnSpc>
              <a:spcAft>
                <a:spcPts val="6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Akin to the analysis of the Program’s relevance to target audiences, exploration of the Learn-to Camp Program’s long-term impacts on barriers to outdoor recreation and time spent in nature were limited by gaps in participant data. </a:t>
            </a:r>
          </a:p>
          <a:p>
            <a:pPr>
              <a:lnSpc>
                <a:spcPct val="110000"/>
              </a:lnSpc>
              <a:spcAft>
                <a:spcPts val="200"/>
              </a:spcAft>
              <a:buNone/>
            </a:pPr>
            <a:r>
              <a:rPr lang="en-CA" sz="1100" b="1" dirty="0">
                <a:solidFill>
                  <a:schemeClr val="tx1"/>
                </a:solidFill>
                <a:latin typeface="Noto Sans" panose="020B0502040504020204" pitchFamily="34" charset="0"/>
                <a:ea typeface="Noto Sans" panose="020B0502040504020204" pitchFamily="34" charset="0"/>
                <a:cs typeface="Noto Sans" panose="020B0502040504020204" pitchFamily="34" charset="0"/>
              </a:rPr>
              <a:t>Efficiency</a:t>
            </a:r>
            <a:endPar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endParaRPr>
          </a:p>
          <a:p>
            <a:pPr>
              <a:lnSpc>
                <a:spcPct val="110000"/>
              </a:lnSpc>
              <a:spcAft>
                <a:spcPts val="6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The Learn-to Camp Program was found to be well-resourced and efficient, allowing for program offerings to be free or set at affordable levels for participants. </a:t>
            </a:r>
          </a:p>
          <a:p>
            <a:pPr>
              <a:lnSpc>
                <a:spcPct val="110000"/>
              </a:lnSpc>
              <a:spcAft>
                <a:spcPts val="600"/>
              </a:spcAft>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In addition, local and national partnerships were effectively leveraged, reducing overall equipment costs and helping urban hubs to reach and serve target audiences.</a:t>
            </a:r>
          </a:p>
        </p:txBody>
      </p:sp>
      <p:sp>
        <p:nvSpPr>
          <p:cNvPr id="6" name="Rectangle 5">
            <a:extLst>
              <a:ext uri="{FF2B5EF4-FFF2-40B4-BE49-F238E27FC236}">
                <a16:creationId xmlns:a16="http://schemas.microsoft.com/office/drawing/2014/main" id="{DC029F6B-02E6-B8CF-B74F-57FA1A75682A}"/>
              </a:ext>
            </a:extLst>
          </p:cNvPr>
          <p:cNvSpPr/>
          <p:nvPr/>
        </p:nvSpPr>
        <p:spPr>
          <a:xfrm>
            <a:off x="866123" y="11888019"/>
            <a:ext cx="8045221" cy="184666"/>
          </a:xfrm>
          <a:prstGeom prst="rect">
            <a:avLst/>
          </a:prstGeom>
        </p:spPr>
        <p:txBody>
          <a:bodyPr wrap="square" lIns="0" tIns="0" rIns="0" bIns="0">
            <a:spAutoFit/>
          </a:bodyPr>
          <a:lstStyle/>
          <a:p>
            <a:pPr>
              <a:tabLst>
                <a:tab pos="3958140" algn="ctr"/>
                <a:tab pos="7916281" algn="r"/>
              </a:tabLst>
            </a:pPr>
            <a:r>
              <a:rPr lang="en-CA" sz="1200" dirty="0">
                <a:solidFill>
                  <a:srgbClr val="000000"/>
                </a:solidFill>
                <a:latin typeface="+mj-lt"/>
                <a:ea typeface="Calibri" panose="020F0502020204030204" pitchFamily="34" charset="0"/>
                <a:cs typeface="Helv"/>
              </a:rPr>
              <a:t>The full version of the evaluation report is available on Parks Canada's website: </a:t>
            </a:r>
            <a:r>
              <a:rPr lang="en-CA" sz="1200" u="sng" dirty="0">
                <a:solidFill>
                  <a:srgbClr val="0563C1"/>
                </a:solidFill>
                <a:latin typeface="+mj-lt"/>
                <a:ea typeface="Calibri" panose="020F0502020204030204" pitchFamily="34" charset="0"/>
                <a:cs typeface="Times New Roman" panose="02020603050405020304" pitchFamily="18" charset="0"/>
                <a:hlinkClick r:id="rId2"/>
              </a:rPr>
              <a:t>https://www.pc.gc.ca</a:t>
            </a:r>
            <a:r>
              <a:rPr lang="en-CA" sz="1200" dirty="0">
                <a:solidFill>
                  <a:srgbClr val="000000"/>
                </a:solidFill>
                <a:latin typeface="+mj-lt"/>
                <a:ea typeface="Calibri" panose="020F0502020204030204" pitchFamily="34" charset="0"/>
                <a:cs typeface="Helv"/>
              </a:rPr>
              <a:t>. </a:t>
            </a:r>
            <a:endParaRPr lang="en-CA" sz="1800" dirty="0">
              <a:latin typeface="+mj-lt"/>
              <a:ea typeface="Calibri" panose="020F0502020204030204" pitchFamily="34" charset="0"/>
              <a:cs typeface="Times New Roman" panose="02020603050405020304" pitchFamily="18" charset="0"/>
            </a:endParaRPr>
          </a:p>
        </p:txBody>
      </p:sp>
      <p:pic>
        <p:nvPicPr>
          <p:cNvPr id="5" name="Picture 4" descr="https://d30y9cdsu7xlg0.cloudfront.net/png/78186-200.png">
            <a:hlinkClick r:id="rId3" tooltip="&quot;Info&quot;"/>
            <a:extLst>
              <a:ext uri="{FF2B5EF4-FFF2-40B4-BE49-F238E27FC236}">
                <a16:creationId xmlns:a16="http://schemas.microsoft.com/office/drawing/2014/main" id="{7BEAFC0A-C317-E78E-F34C-148C949D96B5}"/>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306" y="11809511"/>
            <a:ext cx="298562" cy="298562"/>
          </a:xfrm>
          <a:prstGeom prst="rect">
            <a:avLst/>
          </a:prstGeom>
          <a:noFill/>
          <a:ln>
            <a:noFill/>
          </a:ln>
        </p:spPr>
      </p:pic>
      <p:pic>
        <p:nvPicPr>
          <p:cNvPr id="13" name="Picture 12">
            <a:extLst>
              <a:ext uri="{FF2B5EF4-FFF2-40B4-BE49-F238E27FC236}">
                <a16:creationId xmlns:a16="http://schemas.microsoft.com/office/drawing/2014/main" id="{5157D483-3CDF-2C25-ACA2-FC825D9E9FB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1880" y="134286"/>
            <a:ext cx="1218773" cy="917254"/>
          </a:xfrm>
          <a:prstGeom prst="rect">
            <a:avLst/>
          </a:prstGeom>
        </p:spPr>
      </p:pic>
    </p:spTree>
    <p:extLst>
      <p:ext uri="{BB962C8B-B14F-4D97-AF65-F5344CB8AC3E}">
        <p14:creationId xmlns:p14="http://schemas.microsoft.com/office/powerpoint/2010/main" val="33532429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6723" y="201588"/>
            <a:ext cx="6001996" cy="712812"/>
          </a:xfrm>
        </p:spPr>
        <p:txBody>
          <a:bodyPr/>
          <a:lstStyle/>
          <a:p>
            <a:r>
              <a:rPr lang="en-CA" sz="3200" dirty="0">
                <a:solidFill>
                  <a:schemeClr val="tx1"/>
                </a:solidFill>
                <a:latin typeface="Noto Sans" panose="020B0502040504020204" pitchFamily="34" charset="0"/>
                <a:ea typeface="Noto Sans" panose="020B0502040504020204" pitchFamily="34" charset="0"/>
                <a:cs typeface="Noto Sans" panose="020B0502040504020204" pitchFamily="34" charset="0"/>
              </a:rPr>
              <a:t>Results at a Glance</a:t>
            </a:r>
            <a:br>
              <a:rPr lang="en-CA" dirty="0">
                <a:solidFill>
                  <a:schemeClr val="tx1"/>
                </a:solidFill>
                <a:latin typeface="Noto Sans" panose="020B0502040504020204" pitchFamily="34" charset="0"/>
                <a:ea typeface="Noto Sans" panose="020B0502040504020204" pitchFamily="34" charset="0"/>
                <a:cs typeface="Noto Sans" panose="020B0502040504020204" pitchFamily="34" charset="0"/>
              </a:rPr>
            </a:br>
            <a:r>
              <a:rPr lang="en-CA" sz="1400" dirty="0">
                <a:latin typeface="Noto Sans" panose="020B0502040504020204" pitchFamily="34" charset="0"/>
                <a:ea typeface="Noto Sans" panose="020B0502040504020204" pitchFamily="34" charset="0"/>
                <a:cs typeface="Noto Sans" panose="020B0502040504020204" pitchFamily="34" charset="0"/>
              </a:rPr>
              <a:t>Evaluation of the Learn-to Camp Program</a:t>
            </a:r>
          </a:p>
        </p:txBody>
      </p:sp>
      <p:graphicFrame>
        <p:nvGraphicFramePr>
          <p:cNvPr id="14" name="Table 13"/>
          <p:cNvGraphicFramePr>
            <a:graphicFrameLocks noGrp="1"/>
          </p:cNvGraphicFramePr>
          <p:nvPr>
            <p:extLst>
              <p:ext uri="{D42A27DB-BD31-4B8C-83A1-F6EECF244321}">
                <p14:modId xmlns:p14="http://schemas.microsoft.com/office/powerpoint/2010/main" val="2595752261"/>
              </p:ext>
            </p:extLst>
          </p:nvPr>
        </p:nvGraphicFramePr>
        <p:xfrm>
          <a:off x="456723" y="1231056"/>
          <a:ext cx="8223929" cy="7611642"/>
        </p:xfrm>
        <a:graphic>
          <a:graphicData uri="http://schemas.openxmlformats.org/drawingml/2006/table">
            <a:tbl>
              <a:tblPr firstRow="1" bandRow="1">
                <a:tableStyleId>{21E4AEA4-8DFA-4A89-87EB-49C32662AFE0}</a:tableStyleId>
              </a:tblPr>
              <a:tblGrid>
                <a:gridCol w="4810221">
                  <a:extLst>
                    <a:ext uri="{9D8B030D-6E8A-4147-A177-3AD203B41FA5}">
                      <a16:colId xmlns:a16="http://schemas.microsoft.com/office/drawing/2014/main" val="637153128"/>
                    </a:ext>
                  </a:extLst>
                </a:gridCol>
                <a:gridCol w="3413708">
                  <a:extLst>
                    <a:ext uri="{9D8B030D-6E8A-4147-A177-3AD203B41FA5}">
                      <a16:colId xmlns:a16="http://schemas.microsoft.com/office/drawing/2014/main" val="4231261153"/>
                    </a:ext>
                  </a:extLst>
                </a:gridCol>
              </a:tblGrid>
              <a:tr h="391853">
                <a:tc>
                  <a:txBody>
                    <a:bodyPr/>
                    <a:lstStyle/>
                    <a:p>
                      <a:pPr marL="0" lvl="0" indent="0" algn="l">
                        <a:lnSpc>
                          <a:spcPct val="100000"/>
                        </a:lnSpc>
                        <a:spcAft>
                          <a:spcPts val="0"/>
                        </a:spcAft>
                        <a:buFont typeface="Arial" panose="020B0604020202020204" pitchFamily="34" charset="0"/>
                        <a:buNone/>
                        <a:tabLst>
                          <a:tab pos="228600" algn="l"/>
                        </a:tabLst>
                      </a:pPr>
                      <a:r>
                        <a:rPr lang="en-CA" sz="1800" dirty="0">
                          <a:effectLst/>
                          <a:latin typeface="Noto Sans" panose="020B0502040504020204" pitchFamily="34" charset="0"/>
                          <a:ea typeface="Noto Sans" panose="020B0502040504020204" pitchFamily="34" charset="0"/>
                          <a:cs typeface="Noto Sans" panose="020B0502040504020204" pitchFamily="34" charset="0"/>
                        </a:rPr>
                        <a:t>Recommendations</a:t>
                      </a:r>
                      <a:endParaRPr lang="en-CA" sz="1800" b="1" dirty="0">
                        <a:solidFill>
                          <a:schemeClr val="tx1"/>
                        </a:solidFill>
                        <a:effectLst/>
                        <a:latin typeface="Noto Sans" panose="020B0502040504020204" pitchFamily="34" charset="0"/>
                        <a:ea typeface="Noto Sans" panose="020B0502040504020204" pitchFamily="34" charset="0"/>
                        <a:cs typeface="Noto Sans" panose="020B0502040504020204" pitchFamily="34" charset="0"/>
                      </a:endParaRPr>
                    </a:p>
                  </a:txBody>
                  <a:tcPr marL="108000" marR="0" marT="36000" marB="0" anchor="ctr">
                    <a:lnR w="28575" cap="flat" cmpd="sng" algn="ctr">
                      <a:solidFill>
                        <a:schemeClr val="bg1"/>
                      </a:solidFill>
                      <a:prstDash val="solid"/>
                      <a:round/>
                      <a:headEnd type="none" w="med" len="med"/>
                      <a:tailEnd type="none" w="med" len="med"/>
                    </a:lnR>
                  </a:tcPr>
                </a:tc>
                <a:tc>
                  <a:txBody>
                    <a:bodyPr/>
                    <a:lstStyle/>
                    <a:p>
                      <a:pPr marL="0" lvl="0" indent="0" algn="l">
                        <a:lnSpc>
                          <a:spcPct val="100000"/>
                        </a:lnSpc>
                        <a:spcAft>
                          <a:spcPts val="0"/>
                        </a:spcAft>
                        <a:buFont typeface="Arial" panose="020B0604020202020204" pitchFamily="34" charset="0"/>
                        <a:buNone/>
                        <a:tabLst>
                          <a:tab pos="228600" algn="l"/>
                        </a:tabLst>
                      </a:pPr>
                      <a:r>
                        <a:rPr lang="en-CA" sz="1800" dirty="0">
                          <a:effectLst/>
                          <a:latin typeface="Noto Sans" panose="020B0502040504020204" pitchFamily="34" charset="0"/>
                          <a:ea typeface="Noto Sans" panose="020B0502040504020204" pitchFamily="34" charset="0"/>
                          <a:cs typeface="Noto Sans" panose="020B0502040504020204" pitchFamily="34" charset="0"/>
                        </a:rPr>
                        <a:t>Management Responses</a:t>
                      </a:r>
                      <a:endParaRPr lang="en-CA" sz="1800" b="1" dirty="0">
                        <a:effectLst/>
                        <a:latin typeface="Noto Sans" panose="020B0502040504020204" pitchFamily="34" charset="0"/>
                        <a:ea typeface="Noto Sans" panose="020B0502040504020204" pitchFamily="34" charset="0"/>
                        <a:cs typeface="Noto Sans" panose="020B0502040504020204" pitchFamily="34" charset="0"/>
                      </a:endParaRPr>
                    </a:p>
                  </a:txBody>
                  <a:tcPr marL="108000" marR="0" marT="36000" marB="0" anchor="ctr">
                    <a:lnL w="28575" cap="flat" cmpd="sng" algn="ctr">
                      <a:solidFill>
                        <a:schemeClr val="bg1"/>
                      </a:solidFill>
                      <a:prstDash val="solid"/>
                      <a:round/>
                      <a:headEnd type="none" w="med" len="med"/>
                      <a:tailEnd type="none" w="med" len="med"/>
                    </a:lnL>
                  </a:tcPr>
                </a:tc>
                <a:extLst>
                  <a:ext uri="{0D108BD9-81ED-4DB2-BD59-A6C34878D82A}">
                    <a16:rowId xmlns:a16="http://schemas.microsoft.com/office/drawing/2014/main" val="2499615695"/>
                  </a:ext>
                </a:extLst>
              </a:tr>
              <a:tr h="2089447">
                <a:tc>
                  <a:txBody>
                    <a:bodyPr/>
                    <a:lstStyle/>
                    <a:p>
                      <a:pPr>
                        <a:lnSpc>
                          <a:spcPct val="115000"/>
                        </a:lnSpc>
                        <a:spcAft>
                          <a:spcPts val="600"/>
                        </a:spcAft>
                      </a:pPr>
                      <a:r>
                        <a:rPr lang="en-CA" sz="1100" b="1" dirty="0">
                          <a:effectLst/>
                        </a:rPr>
                        <a:t>Recommendation 1</a:t>
                      </a:r>
                    </a:p>
                    <a:p>
                      <a:pPr>
                        <a:lnSpc>
                          <a:spcPct val="114000"/>
                        </a:lnSpc>
                        <a:buNone/>
                      </a:pPr>
                      <a:r>
                        <a:rPr lang="en-CA" sz="1100" dirty="0">
                          <a:effectLst/>
                          <a:latin typeface="+mn-lt"/>
                          <a:ea typeface="Aptos" panose="020B0004020202020204" pitchFamily="34" charset="0"/>
                          <a:cs typeface="Aptos" panose="020B0004020202020204" pitchFamily="34" charset="0"/>
                        </a:rPr>
                        <a:t>The </a:t>
                      </a:r>
                      <a:r>
                        <a:rPr lang="en-CA" sz="1100" dirty="0">
                          <a:solidFill>
                            <a:schemeClr val="tx1"/>
                          </a:solidFill>
                          <a:effectLst/>
                          <a:latin typeface="+mn-lt"/>
                          <a:ea typeface="Aptos" panose="020B0004020202020204" pitchFamily="34" charset="0"/>
                          <a:cs typeface="Aptos" panose="020B0004020202020204" pitchFamily="34" charset="0"/>
                        </a:rPr>
                        <a:t>Vice-President, Strategic Policy, Business and Digital Services, should ensure that data collection commitments included in approved funding proposals for the measurement of program performance are clearly communicated to the relevant internal service business units (which may include the Office of Internal Audit and Evaluation, Access to Information and Privacy,  GBA Plus, and Performance and Analytics) and that resulting actions are confirmed between those business units and the program staff.</a:t>
                      </a:r>
                    </a:p>
                    <a:p>
                      <a:pPr>
                        <a:lnSpc>
                          <a:spcPct val="114000"/>
                        </a:lnSpc>
                        <a:buNone/>
                      </a:pPr>
                      <a:r>
                        <a:rPr lang="en-CA" sz="1100" dirty="0">
                          <a:solidFill>
                            <a:schemeClr val="tx1"/>
                          </a:solidFill>
                          <a:effectLst/>
                          <a:latin typeface="+mn-lt"/>
                          <a:ea typeface="Aptos" panose="020B0004020202020204" pitchFamily="34" charset="0"/>
                          <a:cs typeface="Aptos" panose="020B0004020202020204" pitchFamily="34" charset="0"/>
                        </a:rPr>
                        <a:t> </a:t>
                      </a:r>
                    </a:p>
                    <a:p>
                      <a:pPr>
                        <a:lnSpc>
                          <a:spcPct val="114000"/>
                        </a:lnSpc>
                        <a:spcAft>
                          <a:spcPts val="600"/>
                        </a:spcAft>
                        <a:buNone/>
                      </a:pPr>
                      <a:r>
                        <a:rPr lang="en-CA" sz="1100" dirty="0">
                          <a:solidFill>
                            <a:schemeClr val="tx1"/>
                          </a:solidFill>
                          <a:effectLst/>
                          <a:latin typeface="+mn-lt"/>
                          <a:ea typeface="Aptos" panose="020B0004020202020204" pitchFamily="34" charset="0"/>
                          <a:cs typeface="Aptos" panose="020B0004020202020204" pitchFamily="34" charset="0"/>
                        </a:rPr>
                        <a:t>While monitoring performance is the responsibility of program staff, ensuring internal service business units receive updates and confirm required actions would provide opportunities to:</a:t>
                      </a:r>
                    </a:p>
                    <a:p>
                      <a:pPr marL="171450" indent="-171450">
                        <a:lnSpc>
                          <a:spcPct val="114000"/>
                        </a:lnSpc>
                        <a:spcAft>
                          <a:spcPts val="200"/>
                        </a:spcAft>
                        <a:buFont typeface="Arial" panose="020B0604020202020204" pitchFamily="34" charset="0"/>
                        <a:buChar char="•"/>
                      </a:pPr>
                      <a:r>
                        <a:rPr lang="en-US" sz="1100" dirty="0">
                          <a:solidFill>
                            <a:schemeClr val="tx1"/>
                          </a:solidFill>
                          <a:effectLst/>
                          <a:latin typeface="+mn-lt"/>
                          <a:ea typeface="Times New Roman" panose="02020603050405020304" pitchFamily="18" charset="0"/>
                          <a:cs typeface="Times New Roman" panose="02020603050405020304" pitchFamily="18" charset="0"/>
                        </a:rPr>
                        <a:t>Confirm that program performance indicators align with those established in Parks Canada’s Performance Information Profiles, or that any new performance indicators are </a:t>
                      </a:r>
                      <a:r>
                        <a:rPr lang="en-US" sz="1100" kern="1200" dirty="0">
                          <a:solidFill>
                            <a:schemeClr val="tx1"/>
                          </a:solidFill>
                          <a:effectLst/>
                          <a:latin typeface="+mn-lt"/>
                          <a:ea typeface="Times New Roman" panose="02020603050405020304" pitchFamily="18" charset="0"/>
                          <a:cs typeface="Times New Roman" panose="02020603050405020304" pitchFamily="18" charset="0"/>
                        </a:rPr>
                        <a:t>added to those profiles;</a:t>
                      </a:r>
                    </a:p>
                    <a:p>
                      <a:pPr marL="171450" indent="-171450">
                        <a:lnSpc>
                          <a:spcPct val="114000"/>
                        </a:lnSpc>
                        <a:spcAft>
                          <a:spcPts val="200"/>
                        </a:spcAft>
                        <a:buFont typeface="Arial" panose="020B0604020202020204" pitchFamily="34" charset="0"/>
                        <a:buChar char="•"/>
                      </a:pPr>
                      <a:r>
                        <a:rPr lang="en-US" sz="1100" kern="1200" dirty="0">
                          <a:solidFill>
                            <a:schemeClr val="tx1"/>
                          </a:solidFill>
                          <a:effectLst/>
                          <a:latin typeface="+mn-lt"/>
                          <a:ea typeface="+mn-ea"/>
                          <a:cs typeface="Times New Roman" panose="02020603050405020304" pitchFamily="18" charset="0"/>
                        </a:rPr>
                        <a:t>Ensure that performance data collection strategies are in place, including GBA Plus data requirements;</a:t>
                      </a:r>
                      <a:endParaRPr lang="en-CA" sz="1100" kern="1200" dirty="0">
                        <a:solidFill>
                          <a:schemeClr val="tx1"/>
                        </a:solidFill>
                        <a:effectLst/>
                        <a:latin typeface="+mn-lt"/>
                        <a:ea typeface="+mn-ea"/>
                        <a:cs typeface="Times New Roman" panose="02020603050405020304" pitchFamily="18" charset="0"/>
                      </a:endParaRPr>
                    </a:p>
                    <a:p>
                      <a:pPr marL="171450" indent="-171450">
                        <a:lnSpc>
                          <a:spcPct val="114000"/>
                        </a:lnSpc>
                        <a:spcAft>
                          <a:spcPts val="200"/>
                        </a:spcAft>
                        <a:buFont typeface="Arial" panose="020B0604020202020204" pitchFamily="34" charset="0"/>
                        <a:buChar char="•"/>
                      </a:pPr>
                      <a:r>
                        <a:rPr lang="en-US" sz="1100" dirty="0">
                          <a:solidFill>
                            <a:schemeClr val="tx1"/>
                          </a:solidFill>
                          <a:effectLst/>
                          <a:latin typeface="+mn-lt"/>
                          <a:ea typeface="Times New Roman" panose="02020603050405020304" pitchFamily="18" charset="0"/>
                          <a:cs typeface="Times New Roman" panose="02020603050405020304" pitchFamily="18" charset="0"/>
                        </a:rPr>
                        <a:t>Clarify policies and procedures, such as those governing the collection of personal information and means of protecting privacy; and,</a:t>
                      </a:r>
                      <a:endParaRPr lang="en-CA" sz="1100" dirty="0">
                        <a:solidFill>
                          <a:schemeClr val="tx1"/>
                        </a:solidFill>
                        <a:effectLst/>
                        <a:latin typeface="+mn-lt"/>
                        <a:ea typeface="Times New Roman" panose="02020603050405020304" pitchFamily="18" charset="0"/>
                        <a:cs typeface="Times New Roman" panose="02020603050405020304" pitchFamily="18" charset="0"/>
                      </a:endParaRPr>
                    </a:p>
                    <a:p>
                      <a:pPr marL="171450" indent="-171450">
                        <a:lnSpc>
                          <a:spcPct val="114000"/>
                        </a:lnSpc>
                        <a:spcAft>
                          <a:spcPts val="200"/>
                        </a:spcAft>
                        <a:buFont typeface="Arial" panose="020B0604020202020204" pitchFamily="34" charset="0"/>
                        <a:buChar char="•"/>
                      </a:pPr>
                      <a:r>
                        <a:rPr lang="en-US" sz="1100" dirty="0">
                          <a:solidFill>
                            <a:schemeClr val="tx1"/>
                          </a:solidFill>
                          <a:effectLst/>
                          <a:latin typeface="+mn-lt"/>
                          <a:ea typeface="Times New Roman" panose="02020603050405020304" pitchFamily="18" charset="0"/>
                          <a:cs typeface="Times New Roman" panose="02020603050405020304" pitchFamily="18" charset="0"/>
                        </a:rPr>
                        <a:t>Ensure public opinion research components of planned evaluations are included in Parks Canada’s Risk-Based Audit and Evaluation Plan, as required.</a:t>
                      </a:r>
                      <a:endParaRPr lang="en-CA" sz="1100" dirty="0">
                        <a:solidFill>
                          <a:schemeClr val="tx1"/>
                        </a:solidFill>
                        <a:effectLst/>
                        <a:latin typeface="+mn-lt"/>
                        <a:ea typeface="Aptos" panose="020B0004020202020204" pitchFamily="34" charset="0"/>
                        <a:cs typeface="Times New Roman" panose="02020603050405020304" pitchFamily="18" charset="0"/>
                      </a:endParaRPr>
                    </a:p>
                    <a:p>
                      <a:pPr marL="171450" indent="-171450">
                        <a:lnSpc>
                          <a:spcPct val="114000"/>
                        </a:lnSpc>
                        <a:buFont typeface="Arial" panose="020B0604020202020204" pitchFamily="34" charset="0"/>
                        <a:buChar char="•"/>
                      </a:pPr>
                      <a:endParaRPr lang="en-US" sz="1100" dirty="0">
                        <a:solidFill>
                          <a:schemeClr val="tx1"/>
                        </a:solidFill>
                        <a:effectLst/>
                        <a:latin typeface="Noto Sans" panose="020B0502040504020204" pitchFamily="34" charset="0"/>
                        <a:ea typeface="Noto Sans" panose="020B0502040504020204" pitchFamily="34" charset="0"/>
                        <a:cs typeface="Noto Sans" panose="020B0502040504020204" pitchFamily="34" charset="0"/>
                      </a:endParaRPr>
                    </a:p>
                    <a:p>
                      <a:pPr marL="171450" indent="-171450">
                        <a:lnSpc>
                          <a:spcPct val="114000"/>
                        </a:lnSpc>
                        <a:buFont typeface="Arial" panose="020B0604020202020204" pitchFamily="34" charset="0"/>
                        <a:buChar char="•"/>
                      </a:pPr>
                      <a:endParaRPr lang="en-CA" sz="1100" dirty="0">
                        <a:solidFill>
                          <a:schemeClr val="tx1"/>
                        </a:solidFill>
                        <a:effectLst/>
                        <a:latin typeface="Noto Sans" panose="020B0502040504020204" pitchFamily="34" charset="0"/>
                        <a:ea typeface="Noto Sans" panose="020B0502040504020204" pitchFamily="34" charset="0"/>
                        <a:cs typeface="Noto Sans" panose="020B0502040504020204" pitchFamily="34" charset="0"/>
                      </a:endParaRPr>
                    </a:p>
                  </a:txBody>
                  <a:tcPr marL="108000" marR="108000" marT="108000" marB="0">
                    <a:lnR w="28575" cap="flat" cmpd="sng" algn="ctr">
                      <a:solidFill>
                        <a:schemeClr val="bg1"/>
                      </a:solidFill>
                      <a:prstDash val="solid"/>
                      <a:round/>
                      <a:headEnd type="none" w="med" len="med"/>
                      <a:tailEnd type="none" w="med" len="med"/>
                    </a:lnR>
                    <a:solidFill>
                      <a:srgbClr val="EFEFF1"/>
                    </a:solidFill>
                  </a:tcPr>
                </a:tc>
                <a:tc>
                  <a:txBody>
                    <a:bodyPr/>
                    <a:lstStyle/>
                    <a:p>
                      <a:pPr marL="0" marR="0" lvl="0" indent="0" algn="l" defTabSz="1623813" rtl="0" eaLnBrk="1" fontAlgn="auto" latinLnBrk="0" hangingPunct="1">
                        <a:lnSpc>
                          <a:spcPct val="114000"/>
                        </a:lnSpc>
                        <a:spcBef>
                          <a:spcPts val="0"/>
                        </a:spcBef>
                        <a:spcAft>
                          <a:spcPts val="600"/>
                        </a:spcAft>
                        <a:buClrTx/>
                        <a:buSzTx/>
                        <a:buFont typeface="Arial" panose="020B0604020202020204" pitchFamily="34" charset="0"/>
                        <a:buNone/>
                        <a:tabLst>
                          <a:tab pos="228600" algn="l"/>
                        </a:tabLst>
                        <a:defRPr/>
                      </a:pPr>
                      <a:r>
                        <a:rPr lang="en-US" sz="1100" b="0" i="0" u="none" strike="noStrike" kern="1200" baseline="0" dirty="0">
                          <a:solidFill>
                            <a:schemeClr val="dk1"/>
                          </a:solidFill>
                          <a:latin typeface="+mn-lt"/>
                          <a:ea typeface="+mn-ea"/>
                          <a:cs typeface="+mn-cs"/>
                        </a:rPr>
                        <a:t>Agreed. The Vice-President, Strategic Policy, Business and Digital Services (SPBD), will ensure that the outcomes of successful funding proposals that include program performance measurement commitments are communicated to relevant internal service business units. SPBD will also confirm with program areas and relevant internal service business units that required performance measurement elements are understood and addressed, including alignment with Parks Canada’s Performance Information Profiles, data collection strategies (including GBA+ considerations), and privacy requirements related to personal information. The Office of Internal Audit and Evaluation will ensure that evaluation planning requirements from successful funding proposals are integrated into the annual Risk-Based Audit and Evaluation Plan. </a:t>
                      </a:r>
                      <a:r>
                        <a:rPr lang="en-US" sz="1100" b="0" i="0" u="none" strike="noStrike" kern="1200" baseline="0" dirty="0">
                          <a:solidFill>
                            <a:schemeClr val="dk1"/>
                          </a:solidFill>
                          <a:highlight>
                            <a:srgbClr val="FFFF00"/>
                          </a:highlight>
                          <a:latin typeface="+mn-lt"/>
                          <a:ea typeface="+mn-ea"/>
                          <a:cs typeface="+mn-cs"/>
                        </a:rPr>
                        <a:t>	</a:t>
                      </a:r>
                    </a:p>
                    <a:p>
                      <a:pPr marL="342900" lvl="0" indent="-342900" algn="l">
                        <a:lnSpc>
                          <a:spcPct val="107000"/>
                        </a:lnSpc>
                        <a:spcAft>
                          <a:spcPts val="600"/>
                        </a:spcAft>
                        <a:buFont typeface="Arial" panose="020B0604020202020204" pitchFamily="34" charset="0"/>
                        <a:buChar char="•"/>
                        <a:tabLst>
                          <a:tab pos="228600" algn="l"/>
                        </a:tabLst>
                      </a:pPr>
                      <a:endParaRPr lang="en-CA" sz="1100" dirty="0">
                        <a:effectLst/>
                        <a:highlight>
                          <a:srgbClr val="FFFF00"/>
                        </a:highlight>
                        <a:latin typeface="Noto Sans" panose="020B0502040504020204" pitchFamily="34" charset="0"/>
                        <a:ea typeface="Noto Sans" panose="020B0502040504020204" pitchFamily="34" charset="0"/>
                        <a:cs typeface="Noto Sans" panose="020B0502040504020204" pitchFamily="34" charset="0"/>
                      </a:endParaRPr>
                    </a:p>
                  </a:txBody>
                  <a:tcPr marL="108000" marR="108000" marT="144000" marB="144000">
                    <a:lnL w="28575" cap="flat" cmpd="sng" algn="ctr">
                      <a:solidFill>
                        <a:schemeClr val="bg1"/>
                      </a:solidFill>
                      <a:prstDash val="solid"/>
                      <a:round/>
                      <a:headEnd type="none" w="med" len="med"/>
                      <a:tailEnd type="none" w="med" len="med"/>
                    </a:lnL>
                    <a:solidFill>
                      <a:srgbClr val="EFEFF1"/>
                    </a:solidFill>
                  </a:tcPr>
                </a:tc>
                <a:extLst>
                  <a:ext uri="{0D108BD9-81ED-4DB2-BD59-A6C34878D82A}">
                    <a16:rowId xmlns:a16="http://schemas.microsoft.com/office/drawing/2014/main" val="3048134507"/>
                  </a:ext>
                </a:extLst>
              </a:tr>
              <a:tr h="2089447">
                <a:tc>
                  <a:txBody>
                    <a:bodyPr/>
                    <a:lstStyle/>
                    <a:p>
                      <a:pPr>
                        <a:spcBef>
                          <a:spcPts val="0"/>
                        </a:spcBef>
                        <a:spcAft>
                          <a:spcPts val="300"/>
                        </a:spcAft>
                      </a:pPr>
                      <a:r>
                        <a:rPr lang="en-CA" sz="1100" b="0" dirty="0">
                          <a:latin typeface="Noto Sans" panose="020B0502040504020204" pitchFamily="34" charset="0"/>
                          <a:ea typeface="Noto Sans" panose="020B0502040504020204" pitchFamily="34" charset="0"/>
                          <a:cs typeface="Noto Sans" panose="020B0502040504020204" pitchFamily="34" charset="0"/>
                        </a:rPr>
                        <a:t>For key findings related to the above recommendation, please refer to the following sections::</a:t>
                      </a:r>
                    </a:p>
                    <a:p>
                      <a:pPr marL="171450" indent="-171450">
                        <a:spcAft>
                          <a:spcPts val="300"/>
                        </a:spcAft>
                        <a:buFont typeface="Wingdings" panose="05000000000000000000" pitchFamily="2" charset="2"/>
                        <a:buChar char="Ø"/>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Target Audiences; Notes on Audience Data, pp. 23-24</a:t>
                      </a:r>
                    </a:p>
                    <a:p>
                      <a:pPr marL="171450" indent="-171450">
                        <a:spcAft>
                          <a:spcPts val="300"/>
                        </a:spcAft>
                        <a:buFont typeface="Wingdings" panose="05000000000000000000" pitchFamily="2" charset="2"/>
                        <a:buChar char="Ø"/>
                      </a:pP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Minimizing Barriers; Notes on </a:t>
                      </a:r>
                      <a:r>
                        <a:rPr lang="en-CA" sz="1100">
                          <a:solidFill>
                            <a:schemeClr val="tx1"/>
                          </a:solidFill>
                          <a:latin typeface="Noto Sans" panose="020B0502040504020204" pitchFamily="34" charset="0"/>
                          <a:ea typeface="Noto Sans" panose="020B0502040504020204" pitchFamily="34" charset="0"/>
                          <a:cs typeface="Noto Sans" panose="020B0502040504020204" pitchFamily="34" charset="0"/>
                        </a:rPr>
                        <a:t>Performance Data, </a:t>
                      </a:r>
                      <a:r>
                        <a:rPr lang="en-CA" sz="1100" dirty="0">
                          <a:solidFill>
                            <a:schemeClr val="tx1"/>
                          </a:solidFill>
                          <a:latin typeface="Noto Sans" panose="020B0502040504020204" pitchFamily="34" charset="0"/>
                          <a:ea typeface="Noto Sans" panose="020B0502040504020204" pitchFamily="34" charset="0"/>
                          <a:cs typeface="Noto Sans" panose="020B0502040504020204" pitchFamily="34" charset="0"/>
                        </a:rPr>
                        <a:t>pp. 36 and 37</a:t>
                      </a:r>
                    </a:p>
                  </a:txBody>
                  <a:tcPr marL="144000" marR="42504" marT="108000" marB="0">
                    <a:lnR w="28575" cap="flat" cmpd="sng" algn="ctr">
                      <a:solidFill>
                        <a:schemeClr val="bg1"/>
                      </a:solidFill>
                      <a:prstDash val="solid"/>
                      <a:round/>
                      <a:headEnd type="none" w="med" len="med"/>
                      <a:tailEnd type="none" w="med" len="med"/>
                    </a:lnR>
                    <a:lnB w="28575" cap="flat" cmpd="sng" algn="ctr">
                      <a:solidFill>
                        <a:schemeClr val="bg1"/>
                      </a:solidFill>
                      <a:prstDash val="solid"/>
                      <a:round/>
                      <a:headEnd type="none" w="med" len="med"/>
                      <a:tailEnd type="none" w="med" len="med"/>
                    </a:lnB>
                    <a:solidFill>
                      <a:srgbClr val="EFEFF1"/>
                    </a:solidFill>
                  </a:tcPr>
                </a:tc>
                <a:tc>
                  <a:txBody>
                    <a:bodyPr/>
                    <a:lstStyle/>
                    <a:p>
                      <a:pPr marL="342900" lvl="0" indent="-342900" algn="l">
                        <a:lnSpc>
                          <a:spcPct val="107000"/>
                        </a:lnSpc>
                        <a:spcAft>
                          <a:spcPts val="600"/>
                        </a:spcAft>
                        <a:buFont typeface="Arial" panose="020B0604020202020204" pitchFamily="34" charset="0"/>
                        <a:buChar char="•"/>
                        <a:tabLst>
                          <a:tab pos="228600" algn="l"/>
                        </a:tabLst>
                      </a:pPr>
                      <a:endParaRPr lang="en-CA" sz="1100" dirty="0">
                        <a:effectLst/>
                        <a:highlight>
                          <a:srgbClr val="FFFF00"/>
                        </a:highlight>
                        <a:latin typeface="Noto Sans" panose="020B0502040504020204" pitchFamily="34" charset="0"/>
                        <a:ea typeface="Noto Sans" panose="020B0502040504020204" pitchFamily="34" charset="0"/>
                        <a:cs typeface="Noto Sans" panose="020B0502040504020204" pitchFamily="34" charset="0"/>
                      </a:endParaRPr>
                    </a:p>
                  </a:txBody>
                  <a:tcPr marL="108000" marR="108000" marT="144000" marB="144000">
                    <a:lnL w="28575" cap="flat" cmpd="sng" algn="ctr">
                      <a:solidFill>
                        <a:schemeClr val="bg1"/>
                      </a:solidFill>
                      <a:prstDash val="solid"/>
                      <a:round/>
                      <a:headEnd type="none" w="med" len="med"/>
                      <a:tailEnd type="none" w="med" len="med"/>
                    </a:lnL>
                    <a:lnB w="28575" cap="flat" cmpd="sng" algn="ctr">
                      <a:solidFill>
                        <a:schemeClr val="bg1"/>
                      </a:solidFill>
                      <a:prstDash val="solid"/>
                      <a:round/>
                      <a:headEnd type="none" w="med" len="med"/>
                      <a:tailEnd type="none" w="med" len="med"/>
                    </a:lnB>
                    <a:solidFill>
                      <a:srgbClr val="EFEFF1"/>
                    </a:solidFill>
                  </a:tcPr>
                </a:tc>
                <a:extLst>
                  <a:ext uri="{0D108BD9-81ED-4DB2-BD59-A6C34878D82A}">
                    <a16:rowId xmlns:a16="http://schemas.microsoft.com/office/drawing/2014/main" val="912573125"/>
                  </a:ext>
                </a:extLst>
              </a:tr>
            </a:tbl>
          </a:graphicData>
        </a:graphic>
      </p:graphicFrame>
      <p:sp>
        <p:nvSpPr>
          <p:cNvPr id="6" name="Rectangle 5"/>
          <p:cNvSpPr/>
          <p:nvPr/>
        </p:nvSpPr>
        <p:spPr>
          <a:xfrm>
            <a:off x="866123" y="11888019"/>
            <a:ext cx="8045221" cy="184666"/>
          </a:xfrm>
          <a:prstGeom prst="rect">
            <a:avLst/>
          </a:prstGeom>
        </p:spPr>
        <p:txBody>
          <a:bodyPr wrap="square" lIns="0" tIns="0" rIns="0" bIns="0">
            <a:spAutoFit/>
          </a:bodyPr>
          <a:lstStyle/>
          <a:p>
            <a:pPr>
              <a:tabLst>
                <a:tab pos="3958140" algn="ctr"/>
                <a:tab pos="7916281" algn="r"/>
              </a:tabLst>
            </a:pPr>
            <a:r>
              <a:rPr lang="en-CA" sz="1200" dirty="0">
                <a:solidFill>
                  <a:srgbClr val="000000"/>
                </a:solidFill>
                <a:latin typeface="+mj-lt"/>
                <a:ea typeface="Calibri" panose="020F0502020204030204" pitchFamily="34" charset="0"/>
                <a:cs typeface="Helv"/>
              </a:rPr>
              <a:t>The full version of the evaluation report is available on Parks Canada's website: </a:t>
            </a:r>
            <a:r>
              <a:rPr lang="en-CA" sz="1200" u="sng" dirty="0">
                <a:solidFill>
                  <a:srgbClr val="0563C1"/>
                </a:solidFill>
                <a:latin typeface="+mj-lt"/>
                <a:ea typeface="Calibri" panose="020F0502020204030204" pitchFamily="34" charset="0"/>
                <a:cs typeface="Times New Roman" panose="02020603050405020304" pitchFamily="18" charset="0"/>
                <a:hlinkClick r:id="rId2"/>
              </a:rPr>
              <a:t>https://www.pc.gc.ca</a:t>
            </a:r>
            <a:r>
              <a:rPr lang="en-CA" sz="1200" dirty="0">
                <a:solidFill>
                  <a:srgbClr val="000000"/>
                </a:solidFill>
                <a:latin typeface="+mj-lt"/>
                <a:ea typeface="Calibri" panose="020F0502020204030204" pitchFamily="34" charset="0"/>
                <a:cs typeface="Helv"/>
              </a:rPr>
              <a:t>. </a:t>
            </a:r>
            <a:endParaRPr lang="en-CA" sz="1800" dirty="0">
              <a:latin typeface="+mj-lt"/>
              <a:ea typeface="Calibri" panose="020F0502020204030204" pitchFamily="34" charset="0"/>
              <a:cs typeface="Times New Roman" panose="02020603050405020304" pitchFamily="18" charset="0"/>
            </a:endParaRPr>
          </a:p>
        </p:txBody>
      </p:sp>
      <p:pic>
        <p:nvPicPr>
          <p:cNvPr id="5" name="Picture 4" descr="https://d30y9cdsu7xlg0.cloudfront.net/png/78186-200.png">
            <a:hlinkClick r:id="rId3" tooltip="&quot;Info&quo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1306" y="11809511"/>
            <a:ext cx="298562" cy="298562"/>
          </a:xfrm>
          <a:prstGeom prst="rect">
            <a:avLst/>
          </a:prstGeom>
          <a:noFill/>
          <a:ln>
            <a:noFill/>
          </a:ln>
        </p:spPr>
      </p:pic>
      <p:pic>
        <p:nvPicPr>
          <p:cNvPr id="9" name="Picture 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461880" y="134286"/>
            <a:ext cx="1218773" cy="917254"/>
          </a:xfrm>
          <a:prstGeom prst="rect">
            <a:avLst/>
          </a:prstGeom>
        </p:spPr>
      </p:pic>
    </p:spTree>
    <p:extLst>
      <p:ext uri="{BB962C8B-B14F-4D97-AF65-F5344CB8AC3E}">
        <p14:creationId xmlns:p14="http://schemas.microsoft.com/office/powerpoint/2010/main" val="126159861"/>
      </p:ext>
    </p:extLst>
  </p:cSld>
  <p:clrMapOvr>
    <a:masterClrMapping/>
  </p:clrMapOvr>
</p:sld>
</file>

<file path=ppt/theme/theme1.xml><?xml version="1.0" encoding="utf-8"?>
<a:theme xmlns:a="http://schemas.openxmlformats.org/drawingml/2006/main" name="Modern Swiss">
  <a:themeElements>
    <a:clrScheme name="PCA Evaluation">
      <a:dk1>
        <a:sysClr val="windowText" lastClr="000000"/>
      </a:dk1>
      <a:lt1>
        <a:sysClr val="window" lastClr="FFFFFF"/>
      </a:lt1>
      <a:dk2>
        <a:srgbClr val="3C3D3E"/>
      </a:dk2>
      <a:lt2>
        <a:srgbClr val="999683"/>
      </a:lt2>
      <a:accent1>
        <a:srgbClr val="D97A33"/>
      </a:accent1>
      <a:accent2>
        <a:srgbClr val="253C6C"/>
      </a:accent2>
      <a:accent3>
        <a:srgbClr val="55833B"/>
      </a:accent3>
      <a:accent4>
        <a:srgbClr val="6ABAEC"/>
      </a:accent4>
      <a:accent5>
        <a:srgbClr val="F9BD03"/>
      </a:accent5>
      <a:accent6>
        <a:srgbClr val="9EC551"/>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solidFill>
        <a:ln>
          <a:noFill/>
        </a:ln>
        <a:effectLst>
          <a:outerShdw dist="38100" dir="5400000" algn="t" rotWithShape="0">
            <a:schemeClr val="bg2">
              <a:alpha val="20000"/>
            </a:schemeClr>
          </a:outerShdw>
        </a:effectLst>
      </a:spPr>
      <a:bodyPr rtlCol="0" anchor="ctr"/>
      <a:lstStyle>
        <a:defPPr algn="ctr">
          <a:lnSpc>
            <a:spcPct val="95000"/>
          </a:lnSpc>
          <a:defRPr b="1" dirty="0" smtClean="0">
            <a:solidFill>
              <a:schemeClr val="tx2"/>
            </a:solidFill>
            <a:latin typeface="+mj-lt"/>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Modern Swiss">
      <a:dk1>
        <a:sysClr val="windowText" lastClr="000000"/>
      </a:dk1>
      <a:lt1>
        <a:sysClr val="window" lastClr="FFFFFF"/>
      </a:lt1>
      <a:dk2>
        <a:srgbClr val="3C3D3E"/>
      </a:dk2>
      <a:lt2>
        <a:srgbClr val="999683"/>
      </a:lt2>
      <a:accent1>
        <a:srgbClr val="E34A06"/>
      </a:accent1>
      <a:accent2>
        <a:srgbClr val="31CCE8"/>
      </a:accent2>
      <a:accent3>
        <a:srgbClr val="C1C139"/>
      </a:accent3>
      <a:accent4>
        <a:srgbClr val="118E97"/>
      </a:accent4>
      <a:accent5>
        <a:srgbClr val="F9BD03"/>
      </a:accent5>
      <a:accent6>
        <a:srgbClr val="407026"/>
      </a:accent6>
      <a:hlink>
        <a:srgbClr val="3C3D3E"/>
      </a:hlink>
      <a:folHlink>
        <a:srgbClr val="999683"/>
      </a:folHlink>
    </a:clrScheme>
    <a:fontScheme name="Modern Swiss">
      <a:majorFont>
        <a:latin typeface="Arial"/>
        <a:ea typeface=""/>
        <a:cs typeface=""/>
      </a:majorFont>
      <a:minorFont>
        <a:latin typeface="Microsoft New Tai Lu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186740</TotalTime>
  <Words>1075</Words>
  <Application>Microsoft Office PowerPoint</Application>
  <PresentationFormat>Ledger Paper (11x17 in)</PresentationFormat>
  <Paragraphs>51</Paragraphs>
  <Slides>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vt:i4>
      </vt:variant>
    </vt:vector>
  </HeadingPairs>
  <TitlesOfParts>
    <vt:vector size="10" baseType="lpstr">
      <vt:lpstr>Arial</vt:lpstr>
      <vt:lpstr>Corbel</vt:lpstr>
      <vt:lpstr>HelveticaNeue LT 45 Light</vt:lpstr>
      <vt:lpstr>HelveticaNeue LT 55 Roman</vt:lpstr>
      <vt:lpstr>Microsoft New Tai Lue</vt:lpstr>
      <vt:lpstr>Noto Sans</vt:lpstr>
      <vt:lpstr>Wingdings</vt:lpstr>
      <vt:lpstr>Modern Swiss</vt:lpstr>
      <vt:lpstr>Results at a Glance Evaluation of the Learn-to Camp Program</vt:lpstr>
      <vt:lpstr>Results at a Glance Evaluation of the Learn-to Camp Program</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Gabrielle Trepanier</dc:creator>
  <cp:lastModifiedBy>Gabrielle Trépanier</cp:lastModifiedBy>
  <cp:revision>6530</cp:revision>
  <cp:lastPrinted>2014-02-11T23:37:51Z</cp:lastPrinted>
  <dcterms:created xsi:type="dcterms:W3CDTF">2014-02-07T03:47:22Z</dcterms:created>
  <dcterms:modified xsi:type="dcterms:W3CDTF">2026-03-16T14:44:09Z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1166664</vt:lpwstr>
  </property>
  <property fmtid="{D5CDD505-2E9C-101B-9397-08002B2CF9AE}" pid="3" name="NXPowerLiteSettings">
    <vt:lpwstr>F980073804F000</vt:lpwstr>
  </property>
  <property fmtid="{D5CDD505-2E9C-101B-9397-08002B2CF9AE}" pid="4" name="NXPowerLiteVersion">
    <vt:lpwstr>D5.0.2</vt:lpwstr>
  </property>
</Properties>
</file>